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2086"/>
  </p:notesMasterIdLst>
  <p:sldIdLst>
    <p:sldId id="256" r:id="rId2"/>
    <p:sldId id="3817" r:id="rId3"/>
    <p:sldId id="3816" r:id="rId4"/>
    <p:sldId id="1925" r:id="rId5"/>
    <p:sldId id="1899" r:id="rId6"/>
    <p:sldId id="4136" r:id="rId7"/>
    <p:sldId id="4139" r:id="rId8"/>
    <p:sldId id="4140" r:id="rId9"/>
    <p:sldId id="4137" r:id="rId10"/>
    <p:sldId id="4138" r:id="rId11"/>
    <p:sldId id="4859" r:id="rId12"/>
    <p:sldId id="4860" r:id="rId13"/>
    <p:sldId id="4861" r:id="rId14"/>
    <p:sldId id="4862" r:id="rId15"/>
    <p:sldId id="4863" r:id="rId16"/>
    <p:sldId id="3726" r:id="rId17"/>
    <p:sldId id="3727" r:id="rId18"/>
    <p:sldId id="3728" r:id="rId19"/>
    <p:sldId id="5064" r:id="rId20"/>
    <p:sldId id="5065" r:id="rId21"/>
    <p:sldId id="5066" r:id="rId22"/>
    <p:sldId id="5067" r:id="rId23"/>
    <p:sldId id="5068" r:id="rId24"/>
    <p:sldId id="5069" r:id="rId25"/>
    <p:sldId id="3723" r:id="rId26"/>
    <p:sldId id="4942" r:id="rId27"/>
    <p:sldId id="3724" r:id="rId28"/>
    <p:sldId id="5257" r:id="rId29"/>
    <p:sldId id="3729" r:id="rId30"/>
    <p:sldId id="3725" r:id="rId31"/>
    <p:sldId id="5080" r:id="rId32"/>
    <p:sldId id="5070" r:id="rId33"/>
    <p:sldId id="5071" r:id="rId34"/>
    <p:sldId id="973" r:id="rId35"/>
    <p:sldId id="974" r:id="rId36"/>
    <p:sldId id="3285" r:id="rId37"/>
    <p:sldId id="1903" r:id="rId38"/>
    <p:sldId id="3884" r:id="rId39"/>
    <p:sldId id="4943" r:id="rId40"/>
    <p:sldId id="2745" r:id="rId41"/>
    <p:sldId id="5147" r:id="rId42"/>
    <p:sldId id="5044" r:id="rId43"/>
    <p:sldId id="5055" r:id="rId44"/>
    <p:sldId id="5054" r:id="rId45"/>
    <p:sldId id="5056" r:id="rId46"/>
    <p:sldId id="5057" r:id="rId47"/>
    <p:sldId id="5046" r:id="rId48"/>
    <p:sldId id="5047" r:id="rId49"/>
    <p:sldId id="5048" r:id="rId50"/>
    <p:sldId id="5049" r:id="rId51"/>
    <p:sldId id="5050" r:id="rId52"/>
    <p:sldId id="5051" r:id="rId53"/>
    <p:sldId id="5052" r:id="rId54"/>
    <p:sldId id="5053" r:id="rId55"/>
    <p:sldId id="4360" r:id="rId56"/>
    <p:sldId id="3656" r:id="rId57"/>
    <p:sldId id="3657" r:id="rId58"/>
    <p:sldId id="3659" r:id="rId59"/>
    <p:sldId id="4864" r:id="rId60"/>
    <p:sldId id="3658" r:id="rId61"/>
    <p:sldId id="4865" r:id="rId62"/>
    <p:sldId id="3660" r:id="rId63"/>
    <p:sldId id="4019" r:id="rId64"/>
    <p:sldId id="3661" r:id="rId65"/>
    <p:sldId id="3662" r:id="rId66"/>
    <p:sldId id="3663" r:id="rId67"/>
    <p:sldId id="3664" r:id="rId68"/>
    <p:sldId id="3665" r:id="rId69"/>
    <p:sldId id="4357" r:id="rId70"/>
    <p:sldId id="4358" r:id="rId71"/>
    <p:sldId id="3652" r:id="rId72"/>
    <p:sldId id="5059" r:id="rId73"/>
    <p:sldId id="5060" r:id="rId74"/>
    <p:sldId id="5061" r:id="rId75"/>
    <p:sldId id="4028" r:id="rId76"/>
    <p:sldId id="4197" r:id="rId77"/>
    <p:sldId id="4198" r:id="rId78"/>
    <p:sldId id="5058" r:id="rId79"/>
    <p:sldId id="975" r:id="rId80"/>
    <p:sldId id="5062" r:id="rId81"/>
    <p:sldId id="5063" r:id="rId82"/>
    <p:sldId id="4305" r:id="rId83"/>
    <p:sldId id="4303" r:id="rId84"/>
    <p:sldId id="4304" r:id="rId85"/>
    <p:sldId id="4362" r:id="rId86"/>
    <p:sldId id="4363" r:id="rId87"/>
    <p:sldId id="4361" r:id="rId88"/>
    <p:sldId id="4208" r:id="rId89"/>
    <p:sldId id="4209" r:id="rId90"/>
    <p:sldId id="4210" r:id="rId91"/>
    <p:sldId id="4211" r:id="rId92"/>
    <p:sldId id="5228" r:id="rId93"/>
    <p:sldId id="5229" r:id="rId94"/>
    <p:sldId id="5230" r:id="rId95"/>
    <p:sldId id="5231" r:id="rId96"/>
    <p:sldId id="5232" r:id="rId97"/>
    <p:sldId id="5233" r:id="rId98"/>
    <p:sldId id="5323" r:id="rId99"/>
    <p:sldId id="5324" r:id="rId100"/>
    <p:sldId id="5235" r:id="rId101"/>
    <p:sldId id="5236" r:id="rId102"/>
    <p:sldId id="5237" r:id="rId103"/>
    <p:sldId id="5238" r:id="rId104"/>
    <p:sldId id="5239" r:id="rId105"/>
    <p:sldId id="5240" r:id="rId106"/>
    <p:sldId id="5241" r:id="rId107"/>
    <p:sldId id="5242" r:id="rId108"/>
    <p:sldId id="5243" r:id="rId109"/>
    <p:sldId id="5244" r:id="rId110"/>
    <p:sldId id="5245" r:id="rId111"/>
    <p:sldId id="5246" r:id="rId112"/>
    <p:sldId id="5247" r:id="rId113"/>
    <p:sldId id="5248" r:id="rId114"/>
    <p:sldId id="5249" r:id="rId115"/>
    <p:sldId id="5250" r:id="rId116"/>
    <p:sldId id="5251" r:id="rId117"/>
    <p:sldId id="5252" r:id="rId118"/>
    <p:sldId id="5253" r:id="rId119"/>
    <p:sldId id="5254" r:id="rId120"/>
    <p:sldId id="5255" r:id="rId121"/>
    <p:sldId id="5256" r:id="rId122"/>
    <p:sldId id="4945" r:id="rId123"/>
    <p:sldId id="4947" r:id="rId124"/>
    <p:sldId id="5081" r:id="rId125"/>
    <p:sldId id="4946" r:id="rId126"/>
    <p:sldId id="5027" r:id="rId127"/>
    <p:sldId id="5028" r:id="rId128"/>
    <p:sldId id="5029" r:id="rId129"/>
    <p:sldId id="4948" r:id="rId130"/>
    <p:sldId id="4949" r:id="rId131"/>
    <p:sldId id="3692" r:id="rId132"/>
    <p:sldId id="4205" r:id="rId133"/>
    <p:sldId id="4204" r:id="rId134"/>
    <p:sldId id="3352" r:id="rId135"/>
    <p:sldId id="5209" r:id="rId136"/>
    <p:sldId id="1396" r:id="rId137"/>
    <p:sldId id="3353" r:id="rId138"/>
    <p:sldId id="5082" r:id="rId139"/>
    <p:sldId id="4207" r:id="rId140"/>
    <p:sldId id="5084" r:id="rId141"/>
    <p:sldId id="5210" r:id="rId142"/>
    <p:sldId id="4213" r:id="rId143"/>
    <p:sldId id="3689" r:id="rId144"/>
    <p:sldId id="4206" r:id="rId145"/>
    <p:sldId id="3688" r:id="rId146"/>
    <p:sldId id="3650" r:id="rId147"/>
    <p:sldId id="4459" r:id="rId148"/>
    <p:sldId id="5078" r:id="rId149"/>
    <p:sldId id="5079" r:id="rId150"/>
    <p:sldId id="5072" r:id="rId151"/>
    <p:sldId id="5073" r:id="rId152"/>
    <p:sldId id="5074" r:id="rId153"/>
    <p:sldId id="4460" r:id="rId154"/>
    <p:sldId id="4461" r:id="rId155"/>
    <p:sldId id="5211" r:id="rId156"/>
    <p:sldId id="4462" r:id="rId157"/>
    <p:sldId id="5075" r:id="rId158"/>
    <p:sldId id="4463" r:id="rId159"/>
    <p:sldId id="5165" r:id="rId160"/>
    <p:sldId id="5166" r:id="rId161"/>
    <p:sldId id="5167" r:id="rId162"/>
    <p:sldId id="5168" r:id="rId163"/>
    <p:sldId id="5169" r:id="rId164"/>
    <p:sldId id="5170" r:id="rId165"/>
    <p:sldId id="5171" r:id="rId166"/>
    <p:sldId id="5172" r:id="rId167"/>
    <p:sldId id="5173" r:id="rId168"/>
    <p:sldId id="4464" r:id="rId169"/>
    <p:sldId id="5076" r:id="rId170"/>
    <p:sldId id="4694" r:id="rId171"/>
    <p:sldId id="4465" r:id="rId172"/>
    <p:sldId id="5154" r:id="rId173"/>
    <p:sldId id="5156" r:id="rId174"/>
    <p:sldId id="5157" r:id="rId175"/>
    <p:sldId id="5155" r:id="rId176"/>
    <p:sldId id="5158" r:id="rId177"/>
    <p:sldId id="3666" r:id="rId178"/>
    <p:sldId id="3363" r:id="rId179"/>
    <p:sldId id="5077" r:id="rId180"/>
    <p:sldId id="3598" r:id="rId181"/>
    <p:sldId id="4030" r:id="rId182"/>
    <p:sldId id="4990" r:id="rId183"/>
    <p:sldId id="3603" r:id="rId184"/>
    <p:sldId id="4466" r:id="rId185"/>
    <p:sldId id="3602" r:id="rId186"/>
    <p:sldId id="4383" r:id="rId187"/>
    <p:sldId id="4384" r:id="rId188"/>
    <p:sldId id="4876" r:id="rId189"/>
    <p:sldId id="4878" r:id="rId190"/>
    <p:sldId id="4385" r:id="rId191"/>
    <p:sldId id="4879" r:id="rId192"/>
    <p:sldId id="4877" r:id="rId193"/>
    <p:sldId id="5099" r:id="rId194"/>
    <p:sldId id="5100" r:id="rId195"/>
    <p:sldId id="5104" r:id="rId196"/>
    <p:sldId id="5105" r:id="rId197"/>
    <p:sldId id="5106" r:id="rId198"/>
    <p:sldId id="5107" r:id="rId199"/>
    <p:sldId id="5108" r:id="rId200"/>
    <p:sldId id="5109" r:id="rId201"/>
    <p:sldId id="5101" r:id="rId202"/>
    <p:sldId id="5102" r:id="rId203"/>
    <p:sldId id="5103" r:id="rId204"/>
    <p:sldId id="4386" r:id="rId205"/>
    <p:sldId id="4992" r:id="rId206"/>
    <p:sldId id="4993" r:id="rId207"/>
    <p:sldId id="4994" r:id="rId208"/>
    <p:sldId id="4995" r:id="rId209"/>
    <p:sldId id="4387" r:id="rId210"/>
    <p:sldId id="4388" r:id="rId211"/>
    <p:sldId id="4389" r:id="rId212"/>
    <p:sldId id="4393" r:id="rId213"/>
    <p:sldId id="4394" r:id="rId214"/>
    <p:sldId id="4395" r:id="rId215"/>
    <p:sldId id="4396" r:id="rId216"/>
    <p:sldId id="4397" r:id="rId217"/>
    <p:sldId id="4398" r:id="rId218"/>
    <p:sldId id="4377" r:id="rId219"/>
    <p:sldId id="4881" r:id="rId220"/>
    <p:sldId id="4883" r:id="rId221"/>
    <p:sldId id="3890" r:id="rId222"/>
    <p:sldId id="4884" r:id="rId223"/>
    <p:sldId id="3891" r:id="rId224"/>
    <p:sldId id="3892" r:id="rId225"/>
    <p:sldId id="4374" r:id="rId226"/>
    <p:sldId id="4034" r:id="rId227"/>
    <p:sldId id="4035" r:id="rId228"/>
    <p:sldId id="4036" r:id="rId229"/>
    <p:sldId id="4037" r:id="rId230"/>
    <p:sldId id="4372" r:id="rId231"/>
    <p:sldId id="4415" r:id="rId232"/>
    <p:sldId id="4416" r:id="rId233"/>
    <p:sldId id="4417" r:id="rId234"/>
    <p:sldId id="4038" r:id="rId235"/>
    <p:sldId id="4039" r:id="rId236"/>
    <p:sldId id="4373" r:id="rId237"/>
    <p:sldId id="4040" r:id="rId238"/>
    <p:sldId id="4885" r:id="rId239"/>
    <p:sldId id="4886" r:id="rId240"/>
    <p:sldId id="4041" r:id="rId241"/>
    <p:sldId id="4366" r:id="rId242"/>
    <p:sldId id="4367" r:id="rId243"/>
    <p:sldId id="4368" r:id="rId244"/>
    <p:sldId id="5031" r:id="rId245"/>
    <p:sldId id="5032" r:id="rId246"/>
    <p:sldId id="4369" r:id="rId247"/>
    <p:sldId id="5030" r:id="rId248"/>
    <p:sldId id="5033" r:id="rId249"/>
    <p:sldId id="5034" r:id="rId250"/>
    <p:sldId id="5043" r:id="rId251"/>
    <p:sldId id="5035" r:id="rId252"/>
    <p:sldId id="5037" r:id="rId253"/>
    <p:sldId id="5036" r:id="rId254"/>
    <p:sldId id="5038" r:id="rId255"/>
    <p:sldId id="5039" r:id="rId256"/>
    <p:sldId id="5040" r:id="rId257"/>
    <p:sldId id="5041" r:id="rId258"/>
    <p:sldId id="5042" r:id="rId259"/>
    <p:sldId id="5151" r:id="rId260"/>
    <p:sldId id="5152" r:id="rId261"/>
    <p:sldId id="4423" r:id="rId262"/>
    <p:sldId id="4428" r:id="rId263"/>
    <p:sldId id="4431" r:id="rId264"/>
    <p:sldId id="4889" r:id="rId265"/>
    <p:sldId id="4890" r:id="rId266"/>
    <p:sldId id="4891" r:id="rId267"/>
    <p:sldId id="4893" r:id="rId268"/>
    <p:sldId id="4429" r:id="rId269"/>
    <p:sldId id="4892" r:id="rId270"/>
    <p:sldId id="4430" r:id="rId271"/>
    <p:sldId id="4432" r:id="rId272"/>
    <p:sldId id="4433" r:id="rId273"/>
    <p:sldId id="4437" r:id="rId274"/>
    <p:sldId id="4894" r:id="rId275"/>
    <p:sldId id="4895" r:id="rId276"/>
    <p:sldId id="4896" r:id="rId277"/>
    <p:sldId id="4438" r:id="rId278"/>
    <p:sldId id="4439" r:id="rId279"/>
    <p:sldId id="4440" r:id="rId280"/>
    <p:sldId id="4441" r:id="rId281"/>
    <p:sldId id="4442" r:id="rId282"/>
    <p:sldId id="4443" r:id="rId283"/>
    <p:sldId id="4444" r:id="rId284"/>
    <p:sldId id="4448" r:id="rId285"/>
    <p:sldId id="4449" r:id="rId286"/>
    <p:sldId id="4450" r:id="rId287"/>
    <p:sldId id="4451" r:id="rId288"/>
    <p:sldId id="4452" r:id="rId289"/>
    <p:sldId id="4453" r:id="rId290"/>
    <p:sldId id="4454" r:id="rId291"/>
    <p:sldId id="4455" r:id="rId292"/>
    <p:sldId id="4456" r:id="rId293"/>
    <p:sldId id="4457" r:id="rId294"/>
    <p:sldId id="4458" r:id="rId295"/>
    <p:sldId id="4123" r:id="rId296"/>
    <p:sldId id="4718" r:id="rId297"/>
    <p:sldId id="4719" r:id="rId298"/>
    <p:sldId id="4939" r:id="rId299"/>
    <p:sldId id="4944" r:id="rId300"/>
    <p:sldId id="4941" r:id="rId301"/>
    <p:sldId id="4307" r:id="rId302"/>
    <p:sldId id="4125" r:id="rId303"/>
    <p:sldId id="4131" r:id="rId304"/>
    <p:sldId id="4124" r:id="rId305"/>
    <p:sldId id="5148" r:id="rId306"/>
    <p:sldId id="5149" r:id="rId307"/>
    <p:sldId id="4126" r:id="rId308"/>
    <p:sldId id="5150" r:id="rId309"/>
    <p:sldId id="4316" r:id="rId310"/>
    <p:sldId id="4317" r:id="rId311"/>
    <p:sldId id="4134" r:id="rId312"/>
    <p:sldId id="4127" r:id="rId313"/>
    <p:sldId id="4128" r:id="rId314"/>
    <p:sldId id="4132" r:id="rId315"/>
    <p:sldId id="4129" r:id="rId316"/>
    <p:sldId id="4130" r:id="rId317"/>
    <p:sldId id="4422" r:id="rId318"/>
    <p:sldId id="4420" r:id="rId319"/>
    <p:sldId id="4421" r:id="rId320"/>
    <p:sldId id="4720" r:id="rId321"/>
    <p:sldId id="4721" r:id="rId322"/>
    <p:sldId id="4724" r:id="rId323"/>
    <p:sldId id="4722" r:id="rId324"/>
    <p:sldId id="4725" r:id="rId325"/>
    <p:sldId id="4723" r:id="rId326"/>
    <p:sldId id="3738" r:id="rId327"/>
    <p:sldId id="3739" r:id="rId328"/>
    <p:sldId id="3740" r:id="rId329"/>
    <p:sldId id="4033" r:id="rId330"/>
    <p:sldId id="3741" r:id="rId331"/>
    <p:sldId id="3742" r:id="rId332"/>
    <p:sldId id="3743" r:id="rId333"/>
    <p:sldId id="3744" r:id="rId334"/>
    <p:sldId id="3745" r:id="rId335"/>
    <p:sldId id="3746" r:id="rId336"/>
    <p:sldId id="3747" r:id="rId337"/>
    <p:sldId id="3748" r:id="rId338"/>
    <p:sldId id="3749" r:id="rId339"/>
    <p:sldId id="3750" r:id="rId340"/>
    <p:sldId id="3751" r:id="rId341"/>
    <p:sldId id="3752" r:id="rId342"/>
    <p:sldId id="3753" r:id="rId343"/>
    <p:sldId id="3754" r:id="rId344"/>
    <p:sldId id="4290" r:id="rId345"/>
    <p:sldId id="4292" r:id="rId346"/>
    <p:sldId id="4291" r:id="rId347"/>
    <p:sldId id="4296" r:id="rId348"/>
    <p:sldId id="4297" r:id="rId349"/>
    <p:sldId id="4298" r:id="rId350"/>
    <p:sldId id="4318" r:id="rId351"/>
    <p:sldId id="4319" r:id="rId352"/>
    <p:sldId id="4320" r:id="rId353"/>
    <p:sldId id="4321" r:id="rId354"/>
    <p:sldId id="4322" r:id="rId355"/>
    <p:sldId id="4323" r:id="rId356"/>
    <p:sldId id="4324" r:id="rId357"/>
    <p:sldId id="4473" r:id="rId358"/>
    <p:sldId id="4474" r:id="rId359"/>
    <p:sldId id="4475" r:id="rId360"/>
    <p:sldId id="4476" r:id="rId361"/>
    <p:sldId id="4477" r:id="rId362"/>
    <p:sldId id="4478" r:id="rId363"/>
    <p:sldId id="4479" r:id="rId364"/>
    <p:sldId id="5092" r:id="rId365"/>
    <p:sldId id="5095" r:id="rId366"/>
    <p:sldId id="5096" r:id="rId367"/>
    <p:sldId id="5097" r:id="rId368"/>
    <p:sldId id="5098" r:id="rId369"/>
    <p:sldId id="5088" r:id="rId370"/>
    <p:sldId id="5093" r:id="rId371"/>
    <p:sldId id="5089" r:id="rId372"/>
    <p:sldId id="5094" r:id="rId373"/>
    <p:sldId id="5090" r:id="rId374"/>
    <p:sldId id="5091" r:id="rId375"/>
    <p:sldId id="4181" r:id="rId376"/>
    <p:sldId id="4178" r:id="rId377"/>
    <p:sldId id="4179" r:id="rId378"/>
    <p:sldId id="4180" r:id="rId379"/>
    <p:sldId id="4182" r:id="rId380"/>
    <p:sldId id="4183" r:id="rId381"/>
    <p:sldId id="4470" r:id="rId382"/>
    <p:sldId id="4471" r:id="rId383"/>
    <p:sldId id="4472" r:id="rId384"/>
    <p:sldId id="5110" r:id="rId385"/>
    <p:sldId id="5111" r:id="rId386"/>
    <p:sldId id="5112" r:id="rId387"/>
    <p:sldId id="5113" r:id="rId388"/>
    <p:sldId id="5114" r:id="rId389"/>
    <p:sldId id="5115" r:id="rId390"/>
    <p:sldId id="5116" r:id="rId391"/>
    <p:sldId id="5117" r:id="rId392"/>
    <p:sldId id="5118" r:id="rId393"/>
    <p:sldId id="5119" r:id="rId394"/>
    <p:sldId id="5120" r:id="rId395"/>
    <p:sldId id="5121" r:id="rId396"/>
    <p:sldId id="5122" r:id="rId397"/>
    <p:sldId id="5123" r:id="rId398"/>
    <p:sldId id="5124" r:id="rId399"/>
    <p:sldId id="5125" r:id="rId400"/>
    <p:sldId id="5126" r:id="rId401"/>
    <p:sldId id="5127" r:id="rId402"/>
    <p:sldId id="5128" r:id="rId403"/>
    <p:sldId id="5129" r:id="rId404"/>
    <p:sldId id="5130" r:id="rId405"/>
    <p:sldId id="5131" r:id="rId406"/>
    <p:sldId id="5132" r:id="rId407"/>
    <p:sldId id="5133" r:id="rId408"/>
    <p:sldId id="5134" r:id="rId409"/>
    <p:sldId id="5135" r:id="rId410"/>
    <p:sldId id="5136" r:id="rId411"/>
    <p:sldId id="5137" r:id="rId412"/>
    <p:sldId id="5138" r:id="rId413"/>
    <p:sldId id="5139" r:id="rId414"/>
    <p:sldId id="5140" r:id="rId415"/>
    <p:sldId id="5141" r:id="rId416"/>
    <p:sldId id="5142" r:id="rId417"/>
    <p:sldId id="5143" r:id="rId418"/>
    <p:sldId id="5144" r:id="rId419"/>
    <p:sldId id="5145" r:id="rId420"/>
    <p:sldId id="5146" r:id="rId421"/>
    <p:sldId id="1904" r:id="rId422"/>
    <p:sldId id="4901" r:id="rId423"/>
    <p:sldId id="4906" r:id="rId424"/>
    <p:sldId id="4900" r:id="rId425"/>
    <p:sldId id="4902" r:id="rId426"/>
    <p:sldId id="4907" r:id="rId427"/>
    <p:sldId id="4903" r:id="rId428"/>
    <p:sldId id="4910" r:id="rId429"/>
    <p:sldId id="4908" r:id="rId430"/>
    <p:sldId id="4904" r:id="rId431"/>
    <p:sldId id="4911" r:id="rId432"/>
    <p:sldId id="4909" r:id="rId433"/>
    <p:sldId id="4905" r:id="rId434"/>
    <p:sldId id="4912" r:id="rId435"/>
    <p:sldId id="3697" r:id="rId436"/>
    <p:sldId id="3698" r:id="rId437"/>
    <p:sldId id="3699" r:id="rId438"/>
    <p:sldId id="4143" r:id="rId439"/>
    <p:sldId id="4141" r:id="rId440"/>
    <p:sldId id="3702" r:id="rId441"/>
    <p:sldId id="4144" r:id="rId442"/>
    <p:sldId id="3700" r:id="rId443"/>
    <p:sldId id="3701" r:id="rId444"/>
    <p:sldId id="4858" r:id="rId445"/>
    <p:sldId id="4142" r:id="rId446"/>
    <p:sldId id="3703" r:id="rId447"/>
    <p:sldId id="3704" r:id="rId448"/>
    <p:sldId id="3705" r:id="rId449"/>
    <p:sldId id="3706" r:id="rId450"/>
    <p:sldId id="3707" r:id="rId451"/>
    <p:sldId id="3708" r:id="rId452"/>
    <p:sldId id="4927" r:id="rId453"/>
    <p:sldId id="4928" r:id="rId454"/>
    <p:sldId id="4929" r:id="rId455"/>
    <p:sldId id="4930" r:id="rId456"/>
    <p:sldId id="4931" r:id="rId457"/>
    <p:sldId id="4932" r:id="rId458"/>
    <p:sldId id="4933" r:id="rId459"/>
    <p:sldId id="4934" r:id="rId460"/>
    <p:sldId id="4938" r:id="rId461"/>
    <p:sldId id="4935" r:id="rId462"/>
    <p:sldId id="4936" r:id="rId463"/>
    <p:sldId id="4937" r:id="rId464"/>
    <p:sldId id="3621" r:id="rId465"/>
    <p:sldId id="3622" r:id="rId466"/>
    <p:sldId id="3627" r:id="rId467"/>
    <p:sldId id="4916" r:id="rId468"/>
    <p:sldId id="3623" r:id="rId469"/>
    <p:sldId id="4917" r:id="rId470"/>
    <p:sldId id="4913" r:id="rId471"/>
    <p:sldId id="3625" r:id="rId472"/>
    <p:sldId id="4996" r:id="rId473"/>
    <p:sldId id="3624" r:id="rId474"/>
    <p:sldId id="4914" r:id="rId475"/>
    <p:sldId id="3630" r:id="rId476"/>
    <p:sldId id="4997" r:id="rId477"/>
    <p:sldId id="3629" r:id="rId478"/>
    <p:sldId id="4857" r:id="rId479"/>
    <p:sldId id="1905" r:id="rId480"/>
    <p:sldId id="731" r:id="rId481"/>
    <p:sldId id="315" r:id="rId482"/>
    <p:sldId id="518" r:id="rId483"/>
    <p:sldId id="3318" r:id="rId484"/>
    <p:sldId id="1926" r:id="rId485"/>
    <p:sldId id="1927" r:id="rId486"/>
    <p:sldId id="2810" r:id="rId487"/>
    <p:sldId id="3319" r:id="rId488"/>
    <p:sldId id="1928" r:id="rId489"/>
    <p:sldId id="1929" r:id="rId490"/>
    <p:sldId id="3320" r:id="rId491"/>
    <p:sldId id="1930" r:id="rId492"/>
    <p:sldId id="1931" r:id="rId493"/>
    <p:sldId id="3610" r:id="rId494"/>
    <p:sldId id="3612" r:id="rId495"/>
    <p:sldId id="3611" r:id="rId496"/>
    <p:sldId id="2797" r:id="rId497"/>
    <p:sldId id="730" r:id="rId498"/>
    <p:sldId id="316" r:id="rId499"/>
    <p:sldId id="517" r:id="rId500"/>
    <p:sldId id="4998" r:id="rId501"/>
    <p:sldId id="4999" r:id="rId502"/>
    <p:sldId id="5002" r:id="rId503"/>
    <p:sldId id="5003" r:id="rId504"/>
    <p:sldId id="3608" r:id="rId505"/>
    <p:sldId id="4806" r:id="rId506"/>
    <p:sldId id="999" r:id="rId507"/>
    <p:sldId id="3609" r:id="rId508"/>
    <p:sldId id="2146" r:id="rId509"/>
    <p:sldId id="5212" r:id="rId510"/>
    <p:sldId id="4855" r:id="rId511"/>
    <p:sldId id="5213" r:id="rId512"/>
    <p:sldId id="4856" r:id="rId513"/>
    <p:sldId id="2896" r:id="rId514"/>
    <p:sldId id="842" r:id="rId515"/>
    <p:sldId id="2139" r:id="rId516"/>
    <p:sldId id="4812" r:id="rId517"/>
    <p:sldId id="500" r:id="rId518"/>
    <p:sldId id="2145" r:id="rId519"/>
    <p:sldId id="3324" r:id="rId520"/>
    <p:sldId id="3323" r:id="rId521"/>
    <p:sldId id="501" r:id="rId522"/>
    <p:sldId id="502" r:id="rId523"/>
    <p:sldId id="4818" r:id="rId524"/>
    <p:sldId id="4819" r:id="rId525"/>
    <p:sldId id="4817" r:id="rId526"/>
    <p:sldId id="4820" r:id="rId527"/>
    <p:sldId id="3849" r:id="rId528"/>
    <p:sldId id="3850" r:id="rId529"/>
    <p:sldId id="3851" r:id="rId530"/>
    <p:sldId id="2142" r:id="rId531"/>
    <p:sldId id="4135" r:id="rId532"/>
    <p:sldId id="2881" r:id="rId533"/>
    <p:sldId id="2880" r:id="rId534"/>
    <p:sldId id="3847" r:id="rId535"/>
    <p:sldId id="4816" r:id="rId536"/>
    <p:sldId id="4811" r:id="rId537"/>
    <p:sldId id="4810" r:id="rId538"/>
    <p:sldId id="2804" r:id="rId539"/>
    <p:sldId id="4981" r:id="rId540"/>
    <p:sldId id="4984" r:id="rId541"/>
    <p:sldId id="4809" r:id="rId542"/>
    <p:sldId id="4986" r:id="rId543"/>
    <p:sldId id="4985" r:id="rId544"/>
    <p:sldId id="4983" r:id="rId545"/>
    <p:sldId id="4982" r:id="rId546"/>
    <p:sldId id="4808" r:id="rId547"/>
    <p:sldId id="2897" r:id="rId548"/>
    <p:sldId id="862" r:id="rId549"/>
    <p:sldId id="865" r:id="rId550"/>
    <p:sldId id="863" r:id="rId551"/>
    <p:sldId id="2895" r:id="rId552"/>
    <p:sldId id="864" r:id="rId553"/>
    <p:sldId id="2894" r:id="rId554"/>
    <p:sldId id="3325" r:id="rId555"/>
    <p:sldId id="866" r:id="rId556"/>
    <p:sldId id="3844" r:id="rId557"/>
    <p:sldId id="3845" r:id="rId558"/>
    <p:sldId id="3843" r:id="rId559"/>
    <p:sldId id="3842" r:id="rId560"/>
    <p:sldId id="2918" r:id="rId561"/>
    <p:sldId id="2725" r:id="rId562"/>
    <p:sldId id="868" r:id="rId563"/>
    <p:sldId id="869" r:id="rId564"/>
    <p:sldId id="3846" r:id="rId565"/>
    <p:sldId id="4821" r:id="rId566"/>
    <p:sldId id="4822" r:id="rId567"/>
    <p:sldId id="2898" r:id="rId568"/>
    <p:sldId id="870" r:id="rId569"/>
    <p:sldId id="871" r:id="rId570"/>
    <p:sldId id="872" r:id="rId571"/>
    <p:sldId id="3841" r:id="rId572"/>
    <p:sldId id="4920" r:id="rId573"/>
    <p:sldId id="4121" r:id="rId574"/>
    <p:sldId id="4918" r:id="rId575"/>
    <p:sldId id="4919" r:id="rId576"/>
    <p:sldId id="5004" r:id="rId577"/>
    <p:sldId id="5005" r:id="rId578"/>
    <p:sldId id="5006" r:id="rId579"/>
    <p:sldId id="5010" r:id="rId580"/>
    <p:sldId id="5011" r:id="rId581"/>
    <p:sldId id="5012" r:id="rId582"/>
    <p:sldId id="5013" r:id="rId583"/>
    <p:sldId id="5014" r:id="rId584"/>
    <p:sldId id="5015" r:id="rId585"/>
    <p:sldId id="5016" r:id="rId586"/>
    <p:sldId id="5017" r:id="rId587"/>
    <p:sldId id="5018" r:id="rId588"/>
    <p:sldId id="5019" r:id="rId589"/>
    <p:sldId id="5020" r:id="rId590"/>
    <p:sldId id="5216" r:id="rId591"/>
    <p:sldId id="5021" r:id="rId592"/>
    <p:sldId id="5022" r:id="rId593"/>
    <p:sldId id="5023" r:id="rId594"/>
    <p:sldId id="5024" r:id="rId595"/>
    <p:sldId id="5025" r:id="rId596"/>
    <p:sldId id="5026" r:id="rId597"/>
    <p:sldId id="4950" r:id="rId598"/>
    <p:sldId id="4951" r:id="rId599"/>
    <p:sldId id="4952" r:id="rId600"/>
    <p:sldId id="4953" r:id="rId601"/>
    <p:sldId id="5217" r:id="rId602"/>
    <p:sldId id="5218" r:id="rId603"/>
    <p:sldId id="4954" r:id="rId604"/>
    <p:sldId id="4955" r:id="rId605"/>
    <p:sldId id="4956" r:id="rId606"/>
    <p:sldId id="4957" r:id="rId607"/>
    <p:sldId id="5219" r:id="rId608"/>
    <p:sldId id="4958" r:id="rId609"/>
    <p:sldId id="4959" r:id="rId610"/>
    <p:sldId id="5220" r:id="rId611"/>
    <p:sldId id="5221" r:id="rId612"/>
    <p:sldId id="4960" r:id="rId613"/>
    <p:sldId id="4961" r:id="rId614"/>
    <p:sldId id="4962" r:id="rId615"/>
    <p:sldId id="4963" r:id="rId616"/>
    <p:sldId id="4979" r:id="rId617"/>
    <p:sldId id="4980" r:id="rId618"/>
    <p:sldId id="4964" r:id="rId619"/>
    <p:sldId id="4965" r:id="rId620"/>
    <p:sldId id="4966" r:id="rId621"/>
    <p:sldId id="4967" r:id="rId622"/>
    <p:sldId id="4968" r:id="rId623"/>
    <p:sldId id="4969" r:id="rId624"/>
    <p:sldId id="4970" r:id="rId625"/>
    <p:sldId id="4987" r:id="rId626"/>
    <p:sldId id="4988" r:id="rId627"/>
    <p:sldId id="4971" r:id="rId628"/>
    <p:sldId id="4972" r:id="rId629"/>
    <p:sldId id="4973" r:id="rId630"/>
    <p:sldId id="4974" r:id="rId631"/>
    <p:sldId id="4977" r:id="rId632"/>
    <p:sldId id="4978" r:id="rId633"/>
    <p:sldId id="4975" r:id="rId634"/>
    <p:sldId id="4976" r:id="rId635"/>
    <p:sldId id="2798" r:id="rId636"/>
    <p:sldId id="873" r:id="rId637"/>
    <p:sldId id="874" r:id="rId638"/>
    <p:sldId id="1958" r:id="rId639"/>
    <p:sldId id="875" r:id="rId640"/>
    <p:sldId id="1959" r:id="rId641"/>
    <p:sldId id="5222" r:id="rId642"/>
    <p:sldId id="5223" r:id="rId643"/>
    <p:sldId id="2876" r:id="rId644"/>
    <p:sldId id="877" r:id="rId645"/>
    <p:sldId id="2877" r:id="rId646"/>
    <p:sldId id="2878" r:id="rId647"/>
    <p:sldId id="878" r:id="rId648"/>
    <p:sldId id="879" r:id="rId649"/>
    <p:sldId id="4823" r:id="rId650"/>
    <p:sldId id="2893" r:id="rId651"/>
    <p:sldId id="2892" r:id="rId652"/>
    <p:sldId id="3857" r:id="rId653"/>
    <p:sldId id="3859" r:id="rId654"/>
    <p:sldId id="3858" r:id="rId655"/>
    <p:sldId id="3860" r:id="rId656"/>
    <p:sldId id="3852" r:id="rId657"/>
    <p:sldId id="3853" r:id="rId658"/>
    <p:sldId id="3854" r:id="rId659"/>
    <p:sldId id="3855" r:id="rId660"/>
    <p:sldId id="3856" r:id="rId661"/>
    <p:sldId id="2799" r:id="rId662"/>
    <p:sldId id="880" r:id="rId663"/>
    <p:sldId id="881" r:id="rId664"/>
    <p:sldId id="1960" r:id="rId665"/>
    <p:sldId id="3618" r:id="rId666"/>
    <p:sldId id="2882" r:id="rId667"/>
    <p:sldId id="2887" r:id="rId668"/>
    <p:sldId id="2883" r:id="rId669"/>
    <p:sldId id="2144" r:id="rId670"/>
    <p:sldId id="2884" r:id="rId671"/>
    <p:sldId id="882" r:id="rId672"/>
    <p:sldId id="883" r:id="rId673"/>
    <p:sldId id="884" r:id="rId674"/>
    <p:sldId id="2885" r:id="rId675"/>
    <p:sldId id="885" r:id="rId676"/>
    <p:sldId id="886" r:id="rId677"/>
    <p:sldId id="2886" r:id="rId678"/>
    <p:sldId id="887" r:id="rId679"/>
    <p:sldId id="3446" r:id="rId680"/>
    <p:sldId id="3447" r:id="rId681"/>
    <p:sldId id="4325" r:id="rId682"/>
    <p:sldId id="3448" r:id="rId683"/>
    <p:sldId id="4203" r:id="rId684"/>
    <p:sldId id="3449" r:id="rId685"/>
    <p:sldId id="2891" r:id="rId686"/>
    <p:sldId id="3861" r:id="rId687"/>
    <p:sldId id="3444" r:id="rId688"/>
    <p:sldId id="3445" r:id="rId689"/>
    <p:sldId id="5214" r:id="rId690"/>
    <p:sldId id="4251" r:id="rId691"/>
    <p:sldId id="4252" r:id="rId692"/>
    <p:sldId id="4253" r:id="rId693"/>
    <p:sldId id="2800" r:id="rId694"/>
    <p:sldId id="888" r:id="rId695"/>
    <p:sldId id="889" r:id="rId696"/>
    <p:sldId id="2911" r:id="rId697"/>
    <p:sldId id="3326" r:id="rId698"/>
    <p:sldId id="2909" r:id="rId699"/>
    <p:sldId id="890" r:id="rId700"/>
    <p:sldId id="2910" r:id="rId701"/>
    <p:sldId id="3794" r:id="rId702"/>
    <p:sldId id="3795" r:id="rId703"/>
    <p:sldId id="3796" r:id="rId704"/>
    <p:sldId id="3797" r:id="rId705"/>
    <p:sldId id="3798" r:id="rId706"/>
    <p:sldId id="3799" r:id="rId707"/>
    <p:sldId id="3800" r:id="rId708"/>
    <p:sldId id="3801" r:id="rId709"/>
    <p:sldId id="3802" r:id="rId710"/>
    <p:sldId id="3803" r:id="rId711"/>
    <p:sldId id="3804" r:id="rId712"/>
    <p:sldId id="3805" r:id="rId713"/>
    <p:sldId id="3806" r:id="rId714"/>
    <p:sldId id="3807" r:id="rId715"/>
    <p:sldId id="3808" r:id="rId716"/>
    <p:sldId id="3809" r:id="rId717"/>
    <p:sldId id="3810" r:id="rId718"/>
    <p:sldId id="3811" r:id="rId719"/>
    <p:sldId id="3812" r:id="rId720"/>
    <p:sldId id="3813" r:id="rId721"/>
    <p:sldId id="3814" r:id="rId722"/>
    <p:sldId id="3815" r:id="rId723"/>
    <p:sldId id="3327" r:id="rId724"/>
    <p:sldId id="3328" r:id="rId725"/>
    <p:sldId id="3329" r:id="rId726"/>
    <p:sldId id="3330" r:id="rId727"/>
    <p:sldId id="3765" r:id="rId728"/>
    <p:sldId id="3766" r:id="rId729"/>
    <p:sldId id="3767" r:id="rId730"/>
    <p:sldId id="3331" r:id="rId731"/>
    <p:sldId id="3332" r:id="rId732"/>
    <p:sldId id="3333" r:id="rId733"/>
    <p:sldId id="5203" r:id="rId734"/>
    <p:sldId id="5204" r:id="rId735"/>
    <p:sldId id="5205" r:id="rId736"/>
    <p:sldId id="3334" r:id="rId737"/>
    <p:sldId id="3335" r:id="rId738"/>
    <p:sldId id="3336" r:id="rId739"/>
    <p:sldId id="3337" r:id="rId740"/>
    <p:sldId id="3338" r:id="rId741"/>
    <p:sldId id="5215" r:id="rId742"/>
    <p:sldId id="3339" r:id="rId743"/>
    <p:sldId id="4921" r:id="rId744"/>
    <p:sldId id="3340" r:id="rId745"/>
    <p:sldId id="3341" r:id="rId746"/>
    <p:sldId id="3342" r:id="rId747"/>
    <p:sldId id="4922" r:id="rId748"/>
    <p:sldId id="3343" r:id="rId749"/>
    <p:sldId id="3050" r:id="rId750"/>
    <p:sldId id="3051" r:id="rId751"/>
    <p:sldId id="3052" r:id="rId752"/>
    <p:sldId id="3053" r:id="rId753"/>
    <p:sldId id="3069" r:id="rId754"/>
    <p:sldId id="3070" r:id="rId755"/>
    <p:sldId id="4122" r:id="rId756"/>
    <p:sldId id="4228" r:id="rId757"/>
    <p:sldId id="4222" r:id="rId758"/>
    <p:sldId id="4223" r:id="rId759"/>
    <p:sldId id="4224" r:id="rId760"/>
    <p:sldId id="4225" r:id="rId761"/>
    <p:sldId id="4226" r:id="rId762"/>
    <p:sldId id="4227" r:id="rId763"/>
    <p:sldId id="4184" r:id="rId764"/>
    <p:sldId id="4217" r:id="rId765"/>
    <p:sldId id="4218" r:id="rId766"/>
    <p:sldId id="4219" r:id="rId767"/>
    <p:sldId id="4220" r:id="rId768"/>
    <p:sldId id="4214" r:id="rId769"/>
    <p:sldId id="4215" r:id="rId770"/>
    <p:sldId id="4216" r:id="rId771"/>
    <p:sldId id="4257" r:id="rId772"/>
    <p:sldId id="4254" r:id="rId773"/>
    <p:sldId id="4255" r:id="rId774"/>
    <p:sldId id="4258" r:id="rId775"/>
    <p:sldId id="4256" r:id="rId776"/>
    <p:sldId id="4221" r:id="rId777"/>
    <p:sldId id="4185" r:id="rId778"/>
    <p:sldId id="4259" r:id="rId779"/>
    <p:sldId id="4186" r:id="rId780"/>
    <p:sldId id="4195" r:id="rId781"/>
    <p:sldId id="4187" r:id="rId782"/>
    <p:sldId id="4188" r:id="rId783"/>
    <p:sldId id="4194" r:id="rId784"/>
    <p:sldId id="4191" r:id="rId785"/>
    <p:sldId id="4192" r:id="rId786"/>
    <p:sldId id="4193" r:id="rId787"/>
    <p:sldId id="4232" r:id="rId788"/>
    <p:sldId id="4233" r:id="rId789"/>
    <p:sldId id="4189" r:id="rId790"/>
    <p:sldId id="4229" r:id="rId791"/>
    <p:sldId id="4230" r:id="rId792"/>
    <p:sldId id="4190" r:id="rId793"/>
    <p:sldId id="4231" r:id="rId794"/>
    <p:sldId id="4244" r:id="rId795"/>
    <p:sldId id="4245" r:id="rId796"/>
    <p:sldId id="4246" r:id="rId797"/>
    <p:sldId id="4247" r:id="rId798"/>
    <p:sldId id="4248" r:id="rId799"/>
    <p:sldId id="5224" r:id="rId800"/>
    <p:sldId id="5225" r:id="rId801"/>
    <p:sldId id="5226" r:id="rId802"/>
    <p:sldId id="5227" r:id="rId803"/>
    <p:sldId id="5259" r:id="rId804"/>
    <p:sldId id="5260" r:id="rId805"/>
    <p:sldId id="5261" r:id="rId806"/>
    <p:sldId id="5262" r:id="rId807"/>
    <p:sldId id="1909" r:id="rId808"/>
    <p:sldId id="1910" r:id="rId809"/>
    <p:sldId id="1920" r:id="rId810"/>
    <p:sldId id="1921" r:id="rId811"/>
    <p:sldId id="4926" r:id="rId812"/>
    <p:sldId id="1922" r:id="rId813"/>
    <p:sldId id="2928" r:id="rId814"/>
    <p:sldId id="1911" r:id="rId815"/>
    <p:sldId id="1912" r:id="rId816"/>
    <p:sldId id="2937" r:id="rId817"/>
    <p:sldId id="2934" r:id="rId818"/>
    <p:sldId id="2935" r:id="rId819"/>
    <p:sldId id="2936" r:id="rId820"/>
    <p:sldId id="2939" r:id="rId821"/>
    <p:sldId id="2940" r:id="rId822"/>
    <p:sldId id="2938" r:id="rId823"/>
    <p:sldId id="2921" r:id="rId824"/>
    <p:sldId id="2929" r:id="rId825"/>
    <p:sldId id="2923" r:id="rId826"/>
    <p:sldId id="1914" r:id="rId827"/>
    <p:sldId id="2931" r:id="rId828"/>
    <p:sldId id="2932" r:id="rId829"/>
    <p:sldId id="1916" r:id="rId830"/>
    <p:sldId id="1917" r:id="rId831"/>
    <p:sldId id="2933" r:id="rId832"/>
    <p:sldId id="1964" r:id="rId833"/>
    <p:sldId id="2930" r:id="rId834"/>
    <p:sldId id="4103" r:id="rId835"/>
    <p:sldId id="4104" r:id="rId836"/>
    <p:sldId id="2925" r:id="rId837"/>
    <p:sldId id="3344" r:id="rId838"/>
    <p:sldId id="3345" r:id="rId839"/>
    <p:sldId id="3346" r:id="rId840"/>
    <p:sldId id="3595" r:id="rId841"/>
    <p:sldId id="2927" r:id="rId842"/>
    <p:sldId id="2926" r:id="rId843"/>
    <p:sldId id="2801" r:id="rId844"/>
    <p:sldId id="4167" r:id="rId845"/>
    <p:sldId id="4176" r:id="rId846"/>
    <p:sldId id="4177" r:id="rId847"/>
    <p:sldId id="4168" r:id="rId848"/>
    <p:sldId id="4169" r:id="rId849"/>
    <p:sldId id="4173" r:id="rId850"/>
    <p:sldId id="4171" r:id="rId851"/>
    <p:sldId id="4172" r:id="rId852"/>
    <p:sldId id="4170" r:id="rId853"/>
    <p:sldId id="340" r:id="rId854"/>
    <p:sldId id="734" r:id="rId855"/>
    <p:sldId id="345" r:id="rId856"/>
    <p:sldId id="346" r:id="rId857"/>
    <p:sldId id="347" r:id="rId858"/>
    <p:sldId id="3519" r:id="rId859"/>
    <p:sldId id="3520" r:id="rId860"/>
    <p:sldId id="3516" r:id="rId861"/>
    <p:sldId id="3517" r:id="rId862"/>
    <p:sldId id="3518" r:id="rId863"/>
    <p:sldId id="3522" r:id="rId864"/>
    <p:sldId id="3515" r:id="rId865"/>
    <p:sldId id="348" r:id="rId866"/>
    <p:sldId id="3521" r:id="rId867"/>
    <p:sldId id="2829" r:id="rId868"/>
    <p:sldId id="747" r:id="rId869"/>
    <p:sldId id="1475" r:id="rId870"/>
    <p:sldId id="1472" r:id="rId871"/>
    <p:sldId id="1473" r:id="rId872"/>
    <p:sldId id="2825" r:id="rId873"/>
    <p:sldId id="2831" r:id="rId874"/>
    <p:sldId id="2832" r:id="rId875"/>
    <p:sldId id="2833" r:id="rId876"/>
    <p:sldId id="2834" r:id="rId877"/>
    <p:sldId id="2835" r:id="rId878"/>
    <p:sldId id="2836" r:id="rId879"/>
    <p:sldId id="2837" r:id="rId880"/>
    <p:sldId id="2830" r:id="rId881"/>
    <p:sldId id="2823" r:id="rId882"/>
    <p:sldId id="2821" r:id="rId883"/>
    <p:sldId id="2822" r:id="rId884"/>
    <p:sldId id="2826" r:id="rId885"/>
    <p:sldId id="2827" r:id="rId886"/>
    <p:sldId id="4108" r:id="rId887"/>
    <p:sldId id="4109" r:id="rId888"/>
    <p:sldId id="4110" r:id="rId889"/>
    <p:sldId id="4111" r:id="rId890"/>
    <p:sldId id="4112" r:id="rId891"/>
    <p:sldId id="4113" r:id="rId892"/>
    <p:sldId id="4114" r:id="rId893"/>
    <p:sldId id="4115" r:id="rId894"/>
    <p:sldId id="4116" r:id="rId895"/>
    <p:sldId id="4117" r:id="rId896"/>
    <p:sldId id="4118" r:id="rId897"/>
    <p:sldId id="1900" r:id="rId898"/>
    <p:sldId id="1701" r:id="rId899"/>
    <p:sldId id="1702" r:id="rId900"/>
    <p:sldId id="1703" r:id="rId901"/>
    <p:sldId id="1704" r:id="rId902"/>
    <p:sldId id="1705" r:id="rId903"/>
    <p:sldId id="2235" r:id="rId904"/>
    <p:sldId id="4286" r:id="rId905"/>
    <p:sldId id="4287" r:id="rId906"/>
    <p:sldId id="2721" r:id="rId907"/>
    <p:sldId id="2719" r:id="rId908"/>
    <p:sldId id="2720" r:id="rId909"/>
    <p:sldId id="2839" r:id="rId910"/>
    <p:sldId id="2722" r:id="rId911"/>
    <p:sldId id="2241" r:id="rId912"/>
    <p:sldId id="2242" r:id="rId913"/>
    <p:sldId id="3474" r:id="rId914"/>
    <p:sldId id="3473" r:id="rId915"/>
    <p:sldId id="2243" r:id="rId916"/>
    <p:sldId id="4042" r:id="rId917"/>
    <p:sldId id="4043" r:id="rId918"/>
    <p:sldId id="3472" r:id="rId919"/>
    <p:sldId id="2244" r:id="rId920"/>
    <p:sldId id="2245" r:id="rId921"/>
    <p:sldId id="1707" r:id="rId922"/>
    <p:sldId id="2724" r:id="rId923"/>
    <p:sldId id="3469" r:id="rId924"/>
    <p:sldId id="1708" r:id="rId925"/>
    <p:sldId id="3475" r:id="rId926"/>
    <p:sldId id="5179" r:id="rId927"/>
    <p:sldId id="5190" r:id="rId928"/>
    <p:sldId id="5193" r:id="rId929"/>
    <p:sldId id="5191" r:id="rId930"/>
    <p:sldId id="5192" r:id="rId931"/>
    <p:sldId id="5194" r:id="rId932"/>
    <p:sldId id="5176" r:id="rId933"/>
    <p:sldId id="5175" r:id="rId934"/>
    <p:sldId id="5177" r:id="rId935"/>
    <p:sldId id="5178" r:id="rId936"/>
    <p:sldId id="3453" r:id="rId937"/>
    <p:sldId id="3454" r:id="rId938"/>
    <p:sldId id="3455" r:id="rId939"/>
    <p:sldId id="3456" r:id="rId940"/>
    <p:sldId id="3471" r:id="rId941"/>
    <p:sldId id="3465" r:id="rId942"/>
    <p:sldId id="3466" r:id="rId943"/>
    <p:sldId id="3467" r:id="rId944"/>
    <p:sldId id="5180" r:id="rId945"/>
    <p:sldId id="3457" r:id="rId946"/>
    <p:sldId id="2704" r:id="rId947"/>
    <p:sldId id="2705" r:id="rId948"/>
    <p:sldId id="2706" r:id="rId949"/>
    <p:sldId id="2707" r:id="rId950"/>
    <p:sldId id="5186" r:id="rId951"/>
    <p:sldId id="5187" r:id="rId952"/>
    <p:sldId id="5188" r:id="rId953"/>
    <p:sldId id="5189" r:id="rId954"/>
    <p:sldId id="5183" r:id="rId955"/>
    <p:sldId id="5182" r:id="rId956"/>
    <p:sldId id="5181" r:id="rId957"/>
    <p:sldId id="5184" r:id="rId958"/>
    <p:sldId id="5185" r:id="rId959"/>
    <p:sldId id="2262" r:id="rId960"/>
    <p:sldId id="3476" r:id="rId961"/>
    <p:sldId id="2174" r:id="rId962"/>
    <p:sldId id="2175" r:id="rId963"/>
    <p:sldId id="3477" r:id="rId964"/>
    <p:sldId id="2176" r:id="rId965"/>
    <p:sldId id="2177" r:id="rId966"/>
    <p:sldId id="2178" r:id="rId967"/>
    <p:sldId id="2204" r:id="rId968"/>
    <p:sldId id="2194" r:id="rId969"/>
    <p:sldId id="2195" r:id="rId970"/>
    <p:sldId id="2208" r:id="rId971"/>
    <p:sldId id="4695" r:id="rId972"/>
    <p:sldId id="2210" r:id="rId973"/>
    <p:sldId id="4699" r:id="rId974"/>
    <p:sldId id="4700" r:id="rId975"/>
    <p:sldId id="2260" r:id="rId976"/>
    <p:sldId id="2261" r:id="rId977"/>
    <p:sldId id="2203" r:id="rId978"/>
    <p:sldId id="2172" r:id="rId979"/>
    <p:sldId id="1732" r:id="rId980"/>
    <p:sldId id="2710" r:id="rId981"/>
    <p:sldId id="2265" r:id="rId982"/>
    <p:sldId id="2266" r:id="rId983"/>
    <p:sldId id="2264" r:id="rId984"/>
    <p:sldId id="4704" r:id="rId985"/>
    <p:sldId id="4705" r:id="rId986"/>
    <p:sldId id="4706" r:id="rId987"/>
    <p:sldId id="4710" r:id="rId988"/>
    <p:sldId id="4709" r:id="rId989"/>
    <p:sldId id="2249" r:id="rId990"/>
    <p:sldId id="5195" r:id="rId991"/>
    <p:sldId id="1736" r:id="rId992"/>
    <p:sldId id="4701" r:id="rId993"/>
    <p:sldId id="5196" r:id="rId994"/>
    <p:sldId id="5197" r:id="rId995"/>
    <p:sldId id="4703" r:id="rId996"/>
    <p:sldId id="4342" r:id="rId997"/>
    <p:sldId id="2258" r:id="rId998"/>
    <p:sldId id="2255" r:id="rId999"/>
    <p:sldId id="2256" r:id="rId1000"/>
    <p:sldId id="2267" r:id="rId1001"/>
    <p:sldId id="2252" r:id="rId1002"/>
    <p:sldId id="4332" r:id="rId1003"/>
    <p:sldId id="5198" r:id="rId1004"/>
    <p:sldId id="5199" r:id="rId1005"/>
    <p:sldId id="5201" r:id="rId1006"/>
    <p:sldId id="5200" r:id="rId1007"/>
    <p:sldId id="5202" r:id="rId1008"/>
    <p:sldId id="4343" r:id="rId1009"/>
    <p:sldId id="4344" r:id="rId1010"/>
    <p:sldId id="4345" r:id="rId1011"/>
    <p:sldId id="4346" r:id="rId1012"/>
    <p:sldId id="4347" r:id="rId1013"/>
    <p:sldId id="4349" r:id="rId1014"/>
    <p:sldId id="4355" r:id="rId1015"/>
    <p:sldId id="4350" r:id="rId1016"/>
    <p:sldId id="4351" r:id="rId1017"/>
    <p:sldId id="4352" r:id="rId1018"/>
    <p:sldId id="4353" r:id="rId1019"/>
    <p:sldId id="4354" r:id="rId1020"/>
    <p:sldId id="4336" r:id="rId1021"/>
    <p:sldId id="4337" r:id="rId1022"/>
    <p:sldId id="4338" r:id="rId1023"/>
    <p:sldId id="4339" r:id="rId1024"/>
    <p:sldId id="4340" r:id="rId1025"/>
    <p:sldId id="4341" r:id="rId1026"/>
    <p:sldId id="1748" r:id="rId1027"/>
    <p:sldId id="4044" r:id="rId1028"/>
    <p:sldId id="4045" r:id="rId1029"/>
    <p:sldId id="4046" r:id="rId1030"/>
    <p:sldId id="2714" r:id="rId1031"/>
    <p:sldId id="2716" r:id="rId1032"/>
    <p:sldId id="2718" r:id="rId1033"/>
    <p:sldId id="2247" r:id="rId1034"/>
    <p:sldId id="2248" r:id="rId1035"/>
    <p:sldId id="1749" r:id="rId1036"/>
    <p:sldId id="1750" r:id="rId1037"/>
    <p:sldId id="1751" r:id="rId1038"/>
    <p:sldId id="1752" r:id="rId1039"/>
    <p:sldId id="2272" r:id="rId1040"/>
    <p:sldId id="2273" r:id="rId1041"/>
    <p:sldId id="2233" r:id="rId1042"/>
    <p:sldId id="2227" r:id="rId1043"/>
    <p:sldId id="3478" r:id="rId1044"/>
    <p:sldId id="2246" r:id="rId1045"/>
    <p:sldId id="2229" r:id="rId1046"/>
    <p:sldId id="2230" r:id="rId1047"/>
    <p:sldId id="3479" r:id="rId1048"/>
    <p:sldId id="2231" r:id="rId1049"/>
    <p:sldId id="2232" r:id="rId1050"/>
    <p:sldId id="1757" r:id="rId1051"/>
    <p:sldId id="1758" r:id="rId1052"/>
    <p:sldId id="1759" r:id="rId1053"/>
    <p:sldId id="2727" r:id="rId1054"/>
    <p:sldId id="2239" r:id="rId1055"/>
    <p:sldId id="3101" r:id="rId1056"/>
    <p:sldId id="3102" r:id="rId1057"/>
    <p:sldId id="3103" r:id="rId1058"/>
    <p:sldId id="3115" r:id="rId1059"/>
    <p:sldId id="3116" r:id="rId1060"/>
    <p:sldId id="3104" r:id="rId1061"/>
    <p:sldId id="3105" r:id="rId1062"/>
    <p:sldId id="3106" r:id="rId1063"/>
    <p:sldId id="3107" r:id="rId1064"/>
    <p:sldId id="3110" r:id="rId1065"/>
    <p:sldId id="3111" r:id="rId1066"/>
    <p:sldId id="3112" r:id="rId1067"/>
    <p:sldId id="3113" r:id="rId1068"/>
    <p:sldId id="3114" r:id="rId1069"/>
    <p:sldId id="1761" r:id="rId1070"/>
    <p:sldId id="1762" r:id="rId1071"/>
    <p:sldId id="1763" r:id="rId1072"/>
    <p:sldId id="1765" r:id="rId1073"/>
    <p:sldId id="1764" r:id="rId1074"/>
    <p:sldId id="4356" r:id="rId1075"/>
    <p:sldId id="3082" r:id="rId1076"/>
    <p:sldId id="3083" r:id="rId1077"/>
    <p:sldId id="3084" r:id="rId1078"/>
    <p:sldId id="3093" r:id="rId1079"/>
    <p:sldId id="3086" r:id="rId1080"/>
    <p:sldId id="3088" r:id="rId1081"/>
    <p:sldId id="5206" r:id="rId1082"/>
    <p:sldId id="3090" r:id="rId1083"/>
    <p:sldId id="5207" r:id="rId1084"/>
    <p:sldId id="3092" r:id="rId1085"/>
    <p:sldId id="5208" r:id="rId1086"/>
    <p:sldId id="3097" r:id="rId1087"/>
    <p:sldId id="3098" r:id="rId1088"/>
    <p:sldId id="3108" r:id="rId1089"/>
    <p:sldId id="3099" r:id="rId1090"/>
    <p:sldId id="4484" r:id="rId1091"/>
    <p:sldId id="4485" r:id="rId1092"/>
    <p:sldId id="4486" r:id="rId1093"/>
    <p:sldId id="4487" r:id="rId1094"/>
    <p:sldId id="4488" r:id="rId1095"/>
    <p:sldId id="4489" r:id="rId1096"/>
    <p:sldId id="4490" r:id="rId1097"/>
    <p:sldId id="4491" r:id="rId1098"/>
    <p:sldId id="4492" r:id="rId1099"/>
    <p:sldId id="4493" r:id="rId1100"/>
    <p:sldId id="4494" r:id="rId1101"/>
    <p:sldId id="4495" r:id="rId1102"/>
    <p:sldId id="4496" r:id="rId1103"/>
    <p:sldId id="4497" r:id="rId1104"/>
    <p:sldId id="4498" r:id="rId1105"/>
    <p:sldId id="4499" r:id="rId1106"/>
    <p:sldId id="4500" r:id="rId1107"/>
    <p:sldId id="4501" r:id="rId1108"/>
    <p:sldId id="4502" r:id="rId1109"/>
    <p:sldId id="4503" r:id="rId1110"/>
    <p:sldId id="4504" r:id="rId1111"/>
    <p:sldId id="4505" r:id="rId1112"/>
    <p:sldId id="4506" r:id="rId1113"/>
    <p:sldId id="4507" r:id="rId1114"/>
    <p:sldId id="4508" r:id="rId1115"/>
    <p:sldId id="4509" r:id="rId1116"/>
    <p:sldId id="4510" r:id="rId1117"/>
    <p:sldId id="4511" r:id="rId1118"/>
    <p:sldId id="4512" r:id="rId1119"/>
    <p:sldId id="4513" r:id="rId1120"/>
    <p:sldId id="4514" r:id="rId1121"/>
    <p:sldId id="4515" r:id="rId1122"/>
    <p:sldId id="4516" r:id="rId1123"/>
    <p:sldId id="4517" r:id="rId1124"/>
    <p:sldId id="4518" r:id="rId1125"/>
    <p:sldId id="4519" r:id="rId1126"/>
    <p:sldId id="4520" r:id="rId1127"/>
    <p:sldId id="4521" r:id="rId1128"/>
    <p:sldId id="4522" r:id="rId1129"/>
    <p:sldId id="4523" r:id="rId1130"/>
    <p:sldId id="4524" r:id="rId1131"/>
    <p:sldId id="4525" r:id="rId1132"/>
    <p:sldId id="4526" r:id="rId1133"/>
    <p:sldId id="5153" r:id="rId1134"/>
    <p:sldId id="4527" r:id="rId1135"/>
    <p:sldId id="4528" r:id="rId1136"/>
    <p:sldId id="4529" r:id="rId1137"/>
    <p:sldId id="4530" r:id="rId1138"/>
    <p:sldId id="4531" r:id="rId1139"/>
    <p:sldId id="4532" r:id="rId1140"/>
    <p:sldId id="4533" r:id="rId1141"/>
    <p:sldId id="4534" r:id="rId1142"/>
    <p:sldId id="4535" r:id="rId1143"/>
    <p:sldId id="4536" r:id="rId1144"/>
    <p:sldId id="4537" r:id="rId1145"/>
    <p:sldId id="4538" r:id="rId1146"/>
    <p:sldId id="4539" r:id="rId1147"/>
    <p:sldId id="4540" r:id="rId1148"/>
    <p:sldId id="4541" r:id="rId1149"/>
    <p:sldId id="4542" r:id="rId1150"/>
    <p:sldId id="4543" r:id="rId1151"/>
    <p:sldId id="4544" r:id="rId1152"/>
    <p:sldId id="4545" r:id="rId1153"/>
    <p:sldId id="4546" r:id="rId1154"/>
    <p:sldId id="4547" r:id="rId1155"/>
    <p:sldId id="4548" r:id="rId1156"/>
    <p:sldId id="4549" r:id="rId1157"/>
    <p:sldId id="4550" r:id="rId1158"/>
    <p:sldId id="4551" r:id="rId1159"/>
    <p:sldId id="4552" r:id="rId1160"/>
    <p:sldId id="4553" r:id="rId1161"/>
    <p:sldId id="4554" r:id="rId1162"/>
    <p:sldId id="4555" r:id="rId1163"/>
    <p:sldId id="4556" r:id="rId1164"/>
    <p:sldId id="4020" r:id="rId1165"/>
    <p:sldId id="3109" r:id="rId1166"/>
    <p:sldId id="3100" r:id="rId1167"/>
    <p:sldId id="4023" r:id="rId1168"/>
    <p:sldId id="4021" r:id="rId1169"/>
    <p:sldId id="4024" r:id="rId1170"/>
    <p:sldId id="4022" r:id="rId1171"/>
    <p:sldId id="4060" r:id="rId1172"/>
    <p:sldId id="4061" r:id="rId1173"/>
    <p:sldId id="4062" r:id="rId1174"/>
    <p:sldId id="4063" r:id="rId1175"/>
    <p:sldId id="4064" r:id="rId1176"/>
    <p:sldId id="4065" r:id="rId1177"/>
    <p:sldId id="4066" r:id="rId1178"/>
    <p:sldId id="4067" r:id="rId1179"/>
    <p:sldId id="4068" r:id="rId1180"/>
    <p:sldId id="3402" r:id="rId1181"/>
    <p:sldId id="3403" r:id="rId1182"/>
    <p:sldId id="3404" r:id="rId1183"/>
    <p:sldId id="3405" r:id="rId1184"/>
    <p:sldId id="3406" r:id="rId1185"/>
    <p:sldId id="3407" r:id="rId1186"/>
    <p:sldId id="3408" r:id="rId1187"/>
    <p:sldId id="3409" r:id="rId1188"/>
    <p:sldId id="3410" r:id="rId1189"/>
    <p:sldId id="3411" r:id="rId1190"/>
    <p:sldId id="3412" r:id="rId1191"/>
    <p:sldId id="3413" r:id="rId1192"/>
    <p:sldId id="3414" r:id="rId1193"/>
    <p:sldId id="3415" r:id="rId1194"/>
    <p:sldId id="1766" r:id="rId1195"/>
    <p:sldId id="1767" r:id="rId1196"/>
    <p:sldId id="1768" r:id="rId1197"/>
    <p:sldId id="1769" r:id="rId1198"/>
    <p:sldId id="1770" r:id="rId1199"/>
    <p:sldId id="2179" r:id="rId1200"/>
    <p:sldId id="782" r:id="rId1201"/>
    <p:sldId id="785" r:id="rId1202"/>
    <p:sldId id="2275" r:id="rId1203"/>
    <p:sldId id="2277" r:id="rId1204"/>
    <p:sldId id="786" r:id="rId1205"/>
    <p:sldId id="4025" r:id="rId1206"/>
    <p:sldId id="4026" r:id="rId1207"/>
    <p:sldId id="787" r:id="rId1208"/>
    <p:sldId id="2276" r:id="rId1209"/>
    <p:sldId id="5320" r:id="rId1210"/>
    <p:sldId id="5296" r:id="rId1211"/>
    <p:sldId id="5319" r:id="rId1212"/>
    <p:sldId id="4557" r:id="rId1213"/>
    <p:sldId id="4558" r:id="rId1214"/>
    <p:sldId id="4559" r:id="rId1215"/>
    <p:sldId id="4560" r:id="rId1216"/>
    <p:sldId id="5297" r:id="rId1217"/>
    <p:sldId id="5298" r:id="rId1218"/>
    <p:sldId id="5299" r:id="rId1219"/>
    <p:sldId id="5300" r:id="rId1220"/>
    <p:sldId id="5301" r:id="rId1221"/>
    <p:sldId id="2181" r:id="rId1222"/>
    <p:sldId id="751" r:id="rId1223"/>
    <p:sldId id="935" r:id="rId1224"/>
    <p:sldId id="945" r:id="rId1225"/>
    <p:sldId id="5304" r:id="rId1226"/>
    <p:sldId id="5305" r:id="rId1227"/>
    <p:sldId id="5302" r:id="rId1228"/>
    <p:sldId id="5303" r:id="rId1229"/>
    <p:sldId id="4482" r:id="rId1230"/>
    <p:sldId id="3421" r:id="rId1231"/>
    <p:sldId id="3422" r:id="rId1232"/>
    <p:sldId id="3423" r:id="rId1233"/>
    <p:sldId id="3424" r:id="rId1234"/>
    <p:sldId id="5159" r:id="rId1235"/>
    <p:sldId id="5160" r:id="rId1236"/>
    <p:sldId id="5161" r:id="rId1237"/>
    <p:sldId id="4480" r:id="rId1238"/>
    <p:sldId id="3221" r:id="rId1239"/>
    <p:sldId id="3220" r:id="rId1240"/>
    <p:sldId id="3222" r:id="rId1241"/>
    <p:sldId id="2280" r:id="rId1242"/>
    <p:sldId id="2283" r:id="rId1243"/>
    <p:sldId id="2281" r:id="rId1244"/>
    <p:sldId id="2182" r:id="rId1245"/>
    <p:sldId id="2226" r:id="rId1246"/>
    <p:sldId id="2282" r:id="rId1247"/>
    <p:sldId id="948" r:id="rId1248"/>
    <p:sldId id="2285" r:id="rId1249"/>
    <p:sldId id="5307" r:id="rId1250"/>
    <p:sldId id="5306" r:id="rId1251"/>
    <p:sldId id="950" r:id="rId1252"/>
    <p:sldId id="2284" r:id="rId1253"/>
    <p:sldId id="589" r:id="rId1254"/>
    <p:sldId id="936" r:id="rId1255"/>
    <p:sldId id="5308" r:id="rId1256"/>
    <p:sldId id="3920" r:id="rId1257"/>
    <p:sldId id="3633" r:id="rId1258"/>
    <p:sldId id="3634" r:id="rId1259"/>
    <p:sldId id="5314" r:id="rId1260"/>
    <p:sldId id="5313" r:id="rId1261"/>
    <p:sldId id="5310" r:id="rId1262"/>
    <p:sldId id="5312" r:id="rId1263"/>
    <p:sldId id="5309" r:id="rId1264"/>
    <p:sldId id="3731" r:id="rId1265"/>
    <p:sldId id="5316" r:id="rId1266"/>
    <p:sldId id="3438" r:id="rId1267"/>
    <p:sldId id="4483" r:id="rId1268"/>
    <p:sldId id="3425" r:id="rId1269"/>
    <p:sldId id="3426" r:id="rId1270"/>
    <p:sldId id="5317" r:id="rId1271"/>
    <p:sldId id="3442" r:id="rId1272"/>
    <p:sldId id="4561" r:id="rId1273"/>
    <p:sldId id="3434" r:id="rId1274"/>
    <p:sldId id="3435" r:id="rId1275"/>
    <p:sldId id="3427" r:id="rId1276"/>
    <p:sldId id="5318" r:id="rId1277"/>
    <p:sldId id="1901" r:id="rId1278"/>
    <p:sldId id="2092" r:id="rId1279"/>
    <p:sldId id="2093" r:id="rId1280"/>
    <p:sldId id="2094" r:id="rId1281"/>
    <p:sldId id="2299" r:id="rId1282"/>
    <p:sldId id="2095" r:id="rId1283"/>
    <p:sldId id="2558" r:id="rId1284"/>
    <p:sldId id="2568" r:id="rId1285"/>
    <p:sldId id="2569" r:id="rId1286"/>
    <p:sldId id="2570" r:id="rId1287"/>
    <p:sldId id="4288" r:id="rId1288"/>
    <p:sldId id="4289" r:id="rId1289"/>
    <p:sldId id="4007" r:id="rId1290"/>
    <p:sldId id="2571" r:id="rId1291"/>
    <p:sldId id="2572" r:id="rId1292"/>
    <p:sldId id="2573" r:id="rId1293"/>
    <p:sldId id="2574" r:id="rId1294"/>
    <p:sldId id="2575" r:id="rId1295"/>
    <p:sldId id="2564" r:id="rId1296"/>
    <p:sldId id="2565" r:id="rId1297"/>
    <p:sldId id="2566" r:id="rId1298"/>
    <p:sldId id="2567" r:id="rId1299"/>
    <p:sldId id="2287" r:id="rId1300"/>
    <p:sldId id="2288" r:id="rId1301"/>
    <p:sldId id="2289" r:id="rId1302"/>
    <p:sldId id="2290" r:id="rId1303"/>
    <p:sldId id="4009" r:id="rId1304"/>
    <p:sldId id="4008" r:id="rId1305"/>
    <p:sldId id="2653" r:id="rId1306"/>
    <p:sldId id="2654" r:id="rId1307"/>
    <p:sldId id="2655" r:id="rId1308"/>
    <p:sldId id="4562" r:id="rId1309"/>
    <p:sldId id="2031" r:id="rId1310"/>
    <p:sldId id="2648" r:id="rId1311"/>
    <p:sldId id="2651" r:id="rId1312"/>
    <p:sldId id="2652" r:id="rId1313"/>
    <p:sldId id="2645" r:id="rId1314"/>
    <p:sldId id="2647" r:id="rId1315"/>
    <p:sldId id="4011" r:id="rId1316"/>
    <p:sldId id="2032" r:id="rId1317"/>
    <p:sldId id="4013" r:id="rId1318"/>
    <p:sldId id="4012" r:id="rId1319"/>
    <p:sldId id="2033" r:id="rId1320"/>
    <p:sldId id="3489" r:id="rId1321"/>
    <p:sldId id="3490" r:id="rId1322"/>
    <p:sldId id="3491" r:id="rId1323"/>
    <p:sldId id="3492" r:id="rId1324"/>
    <p:sldId id="3493" r:id="rId1325"/>
    <p:sldId id="3494" r:id="rId1326"/>
    <p:sldId id="3495" r:id="rId1327"/>
    <p:sldId id="3923" r:id="rId1328"/>
    <p:sldId id="4005" r:id="rId1329"/>
    <p:sldId id="3924" r:id="rId1330"/>
    <p:sldId id="3496" r:id="rId1331"/>
    <p:sldId id="4059" r:id="rId1332"/>
    <p:sldId id="4058" r:id="rId1333"/>
    <p:sldId id="3502" r:id="rId1334"/>
    <p:sldId id="3503" r:id="rId1335"/>
    <p:sldId id="3504" r:id="rId1336"/>
    <p:sldId id="3925" r:id="rId1337"/>
    <p:sldId id="3926" r:id="rId1338"/>
    <p:sldId id="3927" r:id="rId1339"/>
    <p:sldId id="3928" r:id="rId1340"/>
    <p:sldId id="3505" r:id="rId1341"/>
    <p:sldId id="4006" r:id="rId1342"/>
    <p:sldId id="3506" r:id="rId1343"/>
    <p:sldId id="3507" r:id="rId1344"/>
    <p:sldId id="3508" r:id="rId1345"/>
    <p:sldId id="3509" r:id="rId1346"/>
    <p:sldId id="3510" r:id="rId1347"/>
    <p:sldId id="4563" r:id="rId1348"/>
    <p:sldId id="3511" r:id="rId1349"/>
    <p:sldId id="3512" r:id="rId1350"/>
    <p:sldId id="4564" r:id="rId1351"/>
    <p:sldId id="3734" r:id="rId1352"/>
    <p:sldId id="4633" r:id="rId1353"/>
    <p:sldId id="4631" r:id="rId1354"/>
    <p:sldId id="4632" r:id="rId1355"/>
    <p:sldId id="4649" r:id="rId1356"/>
    <p:sldId id="4650" r:id="rId1357"/>
    <p:sldId id="4653" r:id="rId1358"/>
    <p:sldId id="4651" r:id="rId1359"/>
    <p:sldId id="4654" r:id="rId1360"/>
    <p:sldId id="4655" r:id="rId1361"/>
    <p:sldId id="4656" r:id="rId1362"/>
    <p:sldId id="4652" r:id="rId1363"/>
    <p:sldId id="3867" r:id="rId1364"/>
    <p:sldId id="3483" r:id="rId1365"/>
    <p:sldId id="3965" r:id="rId1366"/>
    <p:sldId id="1812" r:id="rId1367"/>
    <p:sldId id="3972" r:id="rId1368"/>
    <p:sldId id="3973" r:id="rId1369"/>
    <p:sldId id="3974" r:id="rId1370"/>
    <p:sldId id="4634" r:id="rId1371"/>
    <p:sldId id="4639" r:id="rId1372"/>
    <p:sldId id="4640" r:id="rId1373"/>
    <p:sldId id="4661" r:id="rId1374"/>
    <p:sldId id="4657" r:id="rId1375"/>
    <p:sldId id="4658" r:id="rId1376"/>
    <p:sldId id="4659" r:id="rId1377"/>
    <p:sldId id="4660" r:id="rId1378"/>
    <p:sldId id="4641" r:id="rId1379"/>
    <p:sldId id="4642" r:id="rId1380"/>
    <p:sldId id="4643" r:id="rId1381"/>
    <p:sldId id="4644" r:id="rId1382"/>
    <p:sldId id="4645" r:id="rId1383"/>
    <p:sldId id="4646" r:id="rId1384"/>
    <p:sldId id="4647" r:id="rId1385"/>
    <p:sldId id="4648" r:id="rId1386"/>
    <p:sldId id="3953" r:id="rId1387"/>
    <p:sldId id="3954" r:id="rId1388"/>
    <p:sldId id="3955" r:id="rId1389"/>
    <p:sldId id="3956" r:id="rId1390"/>
    <p:sldId id="3957" r:id="rId1391"/>
    <p:sldId id="3958" r:id="rId1392"/>
    <p:sldId id="3959" r:id="rId1393"/>
    <p:sldId id="3960" r:id="rId1394"/>
    <p:sldId id="3961" r:id="rId1395"/>
    <p:sldId id="3962" r:id="rId1396"/>
    <p:sldId id="3963" r:id="rId1397"/>
    <p:sldId id="3964" r:id="rId1398"/>
    <p:sldId id="4581" r:id="rId1399"/>
    <p:sldId id="4579" r:id="rId1400"/>
    <p:sldId id="4580" r:id="rId1401"/>
    <p:sldId id="4601" r:id="rId1402"/>
    <p:sldId id="4602" r:id="rId1403"/>
    <p:sldId id="4565" r:id="rId1404"/>
    <p:sldId id="4566" r:id="rId1405"/>
    <p:sldId id="4567" r:id="rId1406"/>
    <p:sldId id="4582" r:id="rId1407"/>
    <p:sldId id="4583" r:id="rId1408"/>
    <p:sldId id="4584" r:id="rId1409"/>
    <p:sldId id="4596" r:id="rId1410"/>
    <p:sldId id="4597" r:id="rId1411"/>
    <p:sldId id="4598" r:id="rId1412"/>
    <p:sldId id="4599" r:id="rId1413"/>
    <p:sldId id="4600" r:id="rId1414"/>
    <p:sldId id="4578" r:id="rId1415"/>
    <p:sldId id="4568" r:id="rId1416"/>
    <p:sldId id="4569" r:id="rId1417"/>
    <p:sldId id="4662" r:id="rId1418"/>
    <p:sldId id="4663" r:id="rId1419"/>
    <p:sldId id="4585" r:id="rId1420"/>
    <p:sldId id="4586" r:id="rId1421"/>
    <p:sldId id="4587" r:id="rId1422"/>
    <p:sldId id="4606" r:id="rId1423"/>
    <p:sldId id="4607" r:id="rId1424"/>
    <p:sldId id="4608" r:id="rId1425"/>
    <p:sldId id="4609" r:id="rId1426"/>
    <p:sldId id="5321" r:id="rId1427"/>
    <p:sldId id="5322" r:id="rId1428"/>
    <p:sldId id="3937" r:id="rId1429"/>
    <p:sldId id="3947" r:id="rId1430"/>
    <p:sldId id="3948" r:id="rId1431"/>
    <p:sldId id="3949" r:id="rId1432"/>
    <p:sldId id="3950" r:id="rId1433"/>
    <p:sldId id="3894" r:id="rId1434"/>
    <p:sldId id="3906" r:id="rId1435"/>
    <p:sldId id="3902" r:id="rId1436"/>
    <p:sldId id="3901" r:id="rId1437"/>
    <p:sldId id="3903" r:id="rId1438"/>
    <p:sldId id="3237" r:id="rId1439"/>
    <p:sldId id="2981" r:id="rId1440"/>
    <p:sldId id="3244" r:id="rId1441"/>
    <p:sldId id="3235" r:id="rId1442"/>
    <p:sldId id="2956" r:id="rId1443"/>
    <p:sldId id="2072" r:id="rId1444"/>
    <p:sldId id="3911" r:id="rId1445"/>
    <p:sldId id="4616" r:id="rId1446"/>
    <p:sldId id="4617" r:id="rId1447"/>
    <p:sldId id="3932" r:id="rId1448"/>
    <p:sldId id="3933" r:id="rId1449"/>
    <p:sldId id="3934" r:id="rId1450"/>
    <p:sldId id="3935" r:id="rId1451"/>
    <p:sldId id="5163" r:id="rId1452"/>
    <p:sldId id="3936" r:id="rId1453"/>
    <p:sldId id="5164" r:id="rId1454"/>
    <p:sldId id="5162" r:id="rId1455"/>
    <p:sldId id="4618" r:id="rId1456"/>
    <p:sldId id="4619" r:id="rId1457"/>
    <p:sldId id="4620" r:id="rId1458"/>
    <p:sldId id="3238" r:id="rId1459"/>
    <p:sldId id="2955" r:id="rId1460"/>
    <p:sldId id="3243" r:id="rId1461"/>
    <p:sldId id="4610" r:id="rId1462"/>
    <p:sldId id="4613" r:id="rId1463"/>
    <p:sldId id="4615" r:id="rId1464"/>
    <p:sldId id="4614" r:id="rId1465"/>
    <p:sldId id="1975" r:id="rId1466"/>
    <p:sldId id="1854" r:id="rId1467"/>
    <p:sldId id="2316" r:id="rId1468"/>
    <p:sldId id="1855" r:id="rId1469"/>
    <p:sldId id="4664" r:id="rId1470"/>
    <p:sldId id="1856" r:id="rId1471"/>
    <p:sldId id="1857" r:id="rId1472"/>
    <p:sldId id="4690" r:id="rId1473"/>
    <p:sldId id="4764" r:id="rId1474"/>
    <p:sldId id="4765" r:id="rId1475"/>
    <p:sldId id="4691" r:id="rId1476"/>
    <p:sldId id="4665" r:id="rId1477"/>
    <p:sldId id="4666" r:id="rId1478"/>
    <p:sldId id="4667" r:id="rId1479"/>
    <p:sldId id="4668" r:id="rId1480"/>
    <p:sldId id="4669" r:id="rId1481"/>
    <p:sldId id="4670" r:id="rId1482"/>
    <p:sldId id="2982" r:id="rId1483"/>
    <p:sldId id="4766" r:id="rId1484"/>
    <p:sldId id="4770" r:id="rId1485"/>
    <p:sldId id="4767" r:id="rId1486"/>
    <p:sldId id="4768" r:id="rId1487"/>
    <p:sldId id="4769" r:id="rId1488"/>
    <p:sldId id="2989" r:id="rId1489"/>
    <p:sldId id="2990" r:id="rId1490"/>
    <p:sldId id="2991" r:id="rId1491"/>
    <p:sldId id="1986" r:id="rId1492"/>
    <p:sldId id="2076" r:id="rId1493"/>
    <p:sldId id="2077" r:id="rId1494"/>
    <p:sldId id="2078" r:id="rId1495"/>
    <p:sldId id="4671" r:id="rId1496"/>
    <p:sldId id="3071" r:id="rId1497"/>
    <p:sldId id="2079" r:id="rId1498"/>
    <p:sldId id="3228" r:id="rId1499"/>
    <p:sldId id="3246" r:id="rId1500"/>
    <p:sldId id="3229" r:id="rId1501"/>
    <p:sldId id="3230" r:id="rId1502"/>
    <p:sldId id="3077" r:id="rId1503"/>
    <p:sldId id="3619" r:id="rId1504"/>
    <p:sldId id="2081" r:id="rId1505"/>
    <p:sldId id="3079" r:id="rId1506"/>
    <p:sldId id="3080" r:id="rId1507"/>
    <p:sldId id="3078" r:id="rId1508"/>
    <p:sldId id="3573" r:id="rId1509"/>
    <p:sldId id="3574" r:id="rId1510"/>
    <p:sldId id="3575" r:id="rId1511"/>
    <p:sldId id="3576" r:id="rId1512"/>
    <p:sldId id="3988" r:id="rId1513"/>
    <p:sldId id="3989" r:id="rId1514"/>
    <p:sldId id="3990" r:id="rId1515"/>
    <p:sldId id="3991" r:id="rId1516"/>
    <p:sldId id="3992" r:id="rId1517"/>
    <p:sldId id="3993" r:id="rId1518"/>
    <p:sldId id="3994" r:id="rId1519"/>
    <p:sldId id="3995" r:id="rId1520"/>
    <p:sldId id="3996" r:id="rId1521"/>
    <p:sldId id="3997" r:id="rId1522"/>
    <p:sldId id="3998" r:id="rId1523"/>
    <p:sldId id="3999" r:id="rId1524"/>
    <p:sldId id="4000" r:id="rId1525"/>
    <p:sldId id="4682" r:id="rId1526"/>
    <p:sldId id="4683" r:id="rId1527"/>
    <p:sldId id="4684" r:id="rId1528"/>
    <p:sldId id="4675" r:id="rId1529"/>
    <p:sldId id="4676" r:id="rId1530"/>
    <p:sldId id="4677" r:id="rId1531"/>
    <p:sldId id="4678" r:id="rId1532"/>
    <p:sldId id="4679" r:id="rId1533"/>
    <p:sldId id="4680" r:id="rId1534"/>
    <p:sldId id="4681" r:id="rId1535"/>
    <p:sldId id="2598" r:id="rId1536"/>
    <p:sldId id="2416" r:id="rId1537"/>
    <p:sldId id="4269" r:id="rId1538"/>
    <p:sldId id="5086" r:id="rId1539"/>
    <p:sldId id="5085" r:id="rId1540"/>
    <p:sldId id="2424" r:id="rId1541"/>
    <p:sldId id="4053" r:id="rId1542"/>
    <p:sldId id="4685" r:id="rId1543"/>
    <p:sldId id="4687" r:id="rId1544"/>
    <p:sldId id="4688" r:id="rId1545"/>
    <p:sldId id="4004" r:id="rId1546"/>
    <p:sldId id="5087" r:id="rId1547"/>
    <p:sldId id="3984" r:id="rId1548"/>
    <p:sldId id="3985" r:id="rId1549"/>
    <p:sldId id="3980" r:id="rId1550"/>
    <p:sldId id="3979" r:id="rId1551"/>
    <p:sldId id="3981" r:id="rId1552"/>
    <p:sldId id="3982" r:id="rId1553"/>
    <p:sldId id="3978" r:id="rId1554"/>
    <p:sldId id="3983" r:id="rId1555"/>
    <p:sldId id="2431" r:id="rId1556"/>
    <p:sldId id="3977" r:id="rId1557"/>
    <p:sldId id="3975" r:id="rId1558"/>
    <p:sldId id="3976" r:id="rId1559"/>
    <p:sldId id="2432" r:id="rId1560"/>
    <p:sldId id="2429" r:id="rId1561"/>
    <p:sldId id="2427" r:id="rId1562"/>
    <p:sldId id="3126" r:id="rId1563"/>
    <p:sldId id="3128" r:id="rId1564"/>
    <p:sldId id="3129" r:id="rId1565"/>
    <p:sldId id="3257" r:id="rId1566"/>
    <p:sldId id="3130" r:id="rId1567"/>
    <p:sldId id="3131" r:id="rId1568"/>
    <p:sldId id="3132" r:id="rId1569"/>
    <p:sldId id="3133" r:id="rId1570"/>
    <p:sldId id="2599" r:id="rId1571"/>
    <p:sldId id="2434" r:id="rId1572"/>
    <p:sldId id="4003" r:id="rId1573"/>
    <p:sldId id="2600" r:id="rId1574"/>
    <p:sldId id="4002" r:id="rId1575"/>
    <p:sldId id="2110" r:id="rId1576"/>
    <p:sldId id="4001" r:id="rId1577"/>
    <p:sldId id="2112" r:id="rId1578"/>
    <p:sldId id="3637" r:id="rId1579"/>
    <p:sldId id="3638" r:id="rId1580"/>
    <p:sldId id="3639" r:id="rId1581"/>
    <p:sldId id="3640" r:id="rId1582"/>
    <p:sldId id="3641" r:id="rId1583"/>
    <p:sldId id="3642" r:id="rId1584"/>
    <p:sldId id="3643" r:id="rId1585"/>
    <p:sldId id="3644" r:id="rId1586"/>
    <p:sldId id="3645" r:id="rId1587"/>
    <p:sldId id="3646" r:id="rId1588"/>
    <p:sldId id="3647" r:id="rId1589"/>
    <p:sldId id="3648" r:id="rId1590"/>
    <p:sldId id="3649" r:id="rId1591"/>
    <p:sldId id="1878" r:id="rId1592"/>
    <p:sldId id="2000" r:id="rId1593"/>
    <p:sldId id="2001" r:id="rId1594"/>
    <p:sldId id="2002" r:id="rId1595"/>
    <p:sldId id="2637" r:id="rId1596"/>
    <p:sldId id="2949" r:id="rId1597"/>
    <p:sldId id="2950" r:id="rId1598"/>
    <p:sldId id="2003" r:id="rId1599"/>
    <p:sldId id="2951" r:id="rId1600"/>
    <p:sldId id="4689" r:id="rId1601"/>
    <p:sldId id="2998" r:id="rId1602"/>
    <p:sldId id="2999" r:id="rId1603"/>
    <p:sldId id="3000" r:id="rId1604"/>
    <p:sldId id="3003" r:id="rId1605"/>
    <p:sldId id="2948" r:id="rId1606"/>
    <p:sldId id="2638" r:id="rId1607"/>
    <p:sldId id="2945" r:id="rId1608"/>
    <p:sldId id="2946" r:id="rId1609"/>
    <p:sldId id="2954" r:id="rId1610"/>
    <p:sldId id="2947" r:id="rId1611"/>
    <p:sldId id="2952" r:id="rId1612"/>
    <p:sldId id="2953" r:id="rId1613"/>
    <p:sldId id="2004" r:id="rId1614"/>
    <p:sldId id="2639" r:id="rId1615"/>
    <p:sldId id="2005" r:id="rId1616"/>
    <p:sldId id="2006" r:id="rId1617"/>
    <p:sldId id="2640" r:id="rId1618"/>
    <p:sldId id="1658" r:id="rId1619"/>
    <p:sldId id="2641" r:id="rId1620"/>
    <p:sldId id="2642" r:id="rId1621"/>
    <p:sldId id="2643" r:id="rId1622"/>
    <p:sldId id="2656" r:id="rId1623"/>
    <p:sldId id="2659" r:id="rId1624"/>
    <p:sldId id="1659" r:id="rId1625"/>
    <p:sldId id="1660" r:id="rId1626"/>
    <p:sldId id="1663" r:id="rId1627"/>
    <p:sldId id="2657" r:id="rId1628"/>
    <p:sldId id="2658" r:id="rId1629"/>
    <p:sldId id="1665" r:id="rId1630"/>
    <p:sldId id="4771" r:id="rId1631"/>
    <p:sldId id="2446" r:id="rId1632"/>
    <p:sldId id="2447" r:id="rId1633"/>
    <p:sldId id="2448" r:id="rId1634"/>
    <p:sldId id="4789" r:id="rId1635"/>
    <p:sldId id="2449" r:id="rId1636"/>
    <p:sldId id="2451" r:id="rId1637"/>
    <p:sldId id="4798" r:id="rId1638"/>
    <p:sldId id="4792" r:id="rId1639"/>
    <p:sldId id="2450" r:id="rId1640"/>
    <p:sldId id="4794" r:id="rId1641"/>
    <p:sldId id="4793" r:id="rId1642"/>
    <p:sldId id="4790" r:id="rId1643"/>
    <p:sldId id="4795" r:id="rId1644"/>
    <p:sldId id="2452" r:id="rId1645"/>
    <p:sldId id="2453" r:id="rId1646"/>
    <p:sldId id="4796" r:id="rId1647"/>
    <p:sldId id="2454" r:id="rId1648"/>
    <p:sldId id="4797" r:id="rId1649"/>
    <p:sldId id="4791" r:id="rId1650"/>
    <p:sldId id="2455" r:id="rId1651"/>
    <p:sldId id="4772" r:id="rId1652"/>
    <p:sldId id="2456" r:id="rId1653"/>
    <p:sldId id="2457" r:id="rId1654"/>
    <p:sldId id="4784" r:id="rId1655"/>
    <p:sldId id="2458" r:id="rId1656"/>
    <p:sldId id="2459" r:id="rId1657"/>
    <p:sldId id="4785" r:id="rId1658"/>
    <p:sldId id="2460" r:id="rId1659"/>
    <p:sldId id="2461" r:id="rId1660"/>
    <p:sldId id="4786" r:id="rId1661"/>
    <p:sldId id="2462" r:id="rId1662"/>
    <p:sldId id="2463" r:id="rId1663"/>
    <p:sldId id="2464" r:id="rId1664"/>
    <p:sldId id="4787" r:id="rId1665"/>
    <p:sldId id="2465" r:id="rId1666"/>
    <p:sldId id="2466" r:id="rId1667"/>
    <p:sldId id="4788" r:id="rId1668"/>
    <p:sldId id="2467" r:id="rId1669"/>
    <p:sldId id="2468" r:id="rId1670"/>
    <p:sldId id="4799" r:id="rId1671"/>
    <p:sldId id="4800" r:id="rId1672"/>
    <p:sldId id="4801" r:id="rId1673"/>
    <p:sldId id="4802" r:id="rId1674"/>
    <p:sldId id="4803" r:id="rId1675"/>
    <p:sldId id="4804" r:id="rId1676"/>
    <p:sldId id="4773" r:id="rId1677"/>
    <p:sldId id="2469" r:id="rId1678"/>
    <p:sldId id="2470" r:id="rId1679"/>
    <p:sldId id="2471" r:id="rId1680"/>
    <p:sldId id="2472" r:id="rId1681"/>
    <p:sldId id="2473" r:id="rId1682"/>
    <p:sldId id="2474" r:id="rId1683"/>
    <p:sldId id="2475" r:id="rId1684"/>
    <p:sldId id="2476" r:id="rId1685"/>
    <p:sldId id="4774" r:id="rId1686"/>
    <p:sldId id="2477" r:id="rId1687"/>
    <p:sldId id="2478" r:id="rId1688"/>
    <p:sldId id="2479" r:id="rId1689"/>
    <p:sldId id="4775" r:id="rId1690"/>
    <p:sldId id="2480" r:id="rId1691"/>
    <p:sldId id="2481" r:id="rId1692"/>
    <p:sldId id="4776" r:id="rId1693"/>
    <p:sldId id="2482" r:id="rId1694"/>
    <p:sldId id="4780" r:id="rId1695"/>
    <p:sldId id="4781" r:id="rId1696"/>
    <p:sldId id="4782" r:id="rId1697"/>
    <p:sldId id="4783" r:id="rId1698"/>
    <p:sldId id="4779" r:id="rId1699"/>
    <p:sldId id="2485" r:id="rId1700"/>
    <p:sldId id="2486" r:id="rId1701"/>
    <p:sldId id="2520" r:id="rId1702"/>
    <p:sldId id="4732" r:id="rId1703"/>
    <p:sldId id="4726" r:id="rId1704"/>
    <p:sldId id="4727" r:id="rId1705"/>
    <p:sldId id="4728" r:id="rId1706"/>
    <p:sldId id="4734" r:id="rId1707"/>
    <p:sldId id="4729" r:id="rId1708"/>
    <p:sldId id="4730" r:id="rId1709"/>
    <p:sldId id="4731" r:id="rId1710"/>
    <p:sldId id="4733" r:id="rId1711"/>
    <p:sldId id="2521" r:id="rId1712"/>
    <p:sldId id="2510" r:id="rId1713"/>
    <p:sldId id="2512" r:id="rId1714"/>
    <p:sldId id="2513" r:id="rId1715"/>
    <p:sldId id="4753" r:id="rId1716"/>
    <p:sldId id="4751" r:id="rId1717"/>
    <p:sldId id="4752" r:id="rId1718"/>
    <p:sldId id="4747" r:id="rId1719"/>
    <p:sldId id="4748" r:id="rId1720"/>
    <p:sldId id="4749" r:id="rId1721"/>
    <p:sldId id="4750" r:id="rId1722"/>
    <p:sldId id="4760" r:id="rId1723"/>
    <p:sldId id="4761" r:id="rId1724"/>
    <p:sldId id="4762" r:id="rId1725"/>
    <p:sldId id="4763" r:id="rId1726"/>
    <p:sldId id="4758" r:id="rId1727"/>
    <p:sldId id="4754" r:id="rId1728"/>
    <p:sldId id="4755" r:id="rId1729"/>
    <p:sldId id="4756" r:id="rId1730"/>
    <p:sldId id="4759" r:id="rId1731"/>
    <p:sldId id="4757" r:id="rId1732"/>
    <p:sldId id="4735" r:id="rId1733"/>
    <p:sldId id="4736" r:id="rId1734"/>
    <p:sldId id="4737" r:id="rId1735"/>
    <p:sldId id="4738" r:id="rId1736"/>
    <p:sldId id="4739" r:id="rId1737"/>
    <p:sldId id="4740" r:id="rId1738"/>
    <p:sldId id="4741" r:id="rId1739"/>
    <p:sldId id="4742" r:id="rId1740"/>
    <p:sldId id="4743" r:id="rId1741"/>
    <p:sldId id="4744" r:id="rId1742"/>
    <p:sldId id="4745" r:id="rId1743"/>
    <p:sldId id="4746" r:id="rId1744"/>
    <p:sldId id="4146" r:id="rId1745"/>
    <p:sldId id="4161" r:id="rId1746"/>
    <p:sldId id="4162" r:id="rId1747"/>
    <p:sldId id="4147" r:id="rId1748"/>
    <p:sldId id="2524" r:id="rId1749"/>
    <p:sldId id="2519" r:id="rId1750"/>
    <p:sldId id="1902" r:id="rId1751"/>
    <p:sldId id="2819" r:id="rId1752"/>
    <p:sldId id="2820" r:id="rId1753"/>
    <p:sldId id="5258" r:id="rId1754"/>
    <p:sldId id="2740" r:id="rId1755"/>
    <p:sldId id="5263" r:id="rId1756"/>
    <p:sldId id="5264" r:id="rId1757"/>
    <p:sldId id="5266" r:id="rId1758"/>
    <p:sldId id="5267" r:id="rId1759"/>
    <p:sldId id="5268" r:id="rId1760"/>
    <p:sldId id="5265" r:id="rId1761"/>
    <p:sldId id="5269" r:id="rId1762"/>
    <p:sldId id="5287" r:id="rId1763"/>
    <p:sldId id="5288" r:id="rId1764"/>
    <p:sldId id="5289" r:id="rId1765"/>
    <p:sldId id="5290" r:id="rId1766"/>
    <p:sldId id="5284" r:id="rId1767"/>
    <p:sldId id="5285" r:id="rId1768"/>
    <p:sldId id="5286" r:id="rId1769"/>
    <p:sldId id="5274" r:id="rId1770"/>
    <p:sldId id="5292" r:id="rId1771"/>
    <p:sldId id="2737" r:id="rId1772"/>
    <p:sldId id="5294" r:id="rId1773"/>
    <p:sldId id="5275" r:id="rId1774"/>
    <p:sldId id="5293" r:id="rId1775"/>
    <p:sldId id="2738" r:id="rId1776"/>
    <p:sldId id="5278" r:id="rId1777"/>
    <p:sldId id="5276" r:id="rId1778"/>
    <p:sldId id="5291" r:id="rId1779"/>
    <p:sldId id="2739" r:id="rId1780"/>
    <p:sldId id="5279" r:id="rId1781"/>
    <p:sldId id="5270" r:id="rId1782"/>
    <p:sldId id="5271" r:id="rId1783"/>
    <p:sldId id="5295" r:id="rId1784"/>
    <p:sldId id="2741" r:id="rId1785"/>
    <p:sldId id="5272" r:id="rId1786"/>
    <p:sldId id="2742" r:id="rId1787"/>
    <p:sldId id="2743" r:id="rId1788"/>
    <p:sldId id="2752" r:id="rId1789"/>
    <p:sldId id="2753" r:id="rId1790"/>
    <p:sldId id="2754" r:id="rId1791"/>
    <p:sldId id="2755" r:id="rId1792"/>
    <p:sldId id="2756" r:id="rId1793"/>
    <p:sldId id="2757" r:id="rId1794"/>
    <p:sldId id="2758" r:id="rId1795"/>
    <p:sldId id="2759" r:id="rId1796"/>
    <p:sldId id="2760" r:id="rId1797"/>
    <p:sldId id="2761" r:id="rId1798"/>
    <p:sldId id="2762" r:id="rId1799"/>
    <p:sldId id="2763" r:id="rId1800"/>
    <p:sldId id="2764" r:id="rId1801"/>
    <p:sldId id="2765" r:id="rId1802"/>
    <p:sldId id="2766" r:id="rId1803"/>
    <p:sldId id="2767" r:id="rId1804"/>
    <p:sldId id="2768" r:id="rId1805"/>
    <p:sldId id="2769" r:id="rId1806"/>
    <p:sldId id="2770" r:id="rId1807"/>
    <p:sldId id="2771" r:id="rId1808"/>
    <p:sldId id="2772" r:id="rId1809"/>
    <p:sldId id="2773" r:id="rId1810"/>
    <p:sldId id="2774" r:id="rId1811"/>
    <p:sldId id="2775" r:id="rId1812"/>
    <p:sldId id="2776" r:id="rId1813"/>
    <p:sldId id="2777" r:id="rId1814"/>
    <p:sldId id="2778" r:id="rId1815"/>
    <p:sldId id="2779" r:id="rId1816"/>
    <p:sldId id="2780" r:id="rId1817"/>
    <p:sldId id="2781" r:id="rId1818"/>
    <p:sldId id="2782" r:id="rId1819"/>
    <p:sldId id="2783" r:id="rId1820"/>
    <p:sldId id="2784" r:id="rId1821"/>
    <p:sldId id="2785" r:id="rId1822"/>
    <p:sldId id="2786" r:id="rId1823"/>
    <p:sldId id="2787" r:id="rId1824"/>
    <p:sldId id="2788" r:id="rId1825"/>
    <p:sldId id="2789" r:id="rId1826"/>
    <p:sldId id="2790" r:id="rId1827"/>
    <p:sldId id="2791" r:id="rId1828"/>
    <p:sldId id="2132" r:id="rId1829"/>
    <p:sldId id="3393" r:id="rId1830"/>
    <p:sldId id="2133" r:id="rId1831"/>
    <p:sldId id="3394" r:id="rId1832"/>
    <p:sldId id="2134" r:id="rId1833"/>
    <p:sldId id="2135" r:id="rId1834"/>
    <p:sldId id="2136" r:id="rId1835"/>
    <p:sldId id="2137" r:id="rId1836"/>
    <p:sldId id="2138" r:id="rId1837"/>
    <p:sldId id="800" r:id="rId1838"/>
    <p:sldId id="3389" r:id="rId1839"/>
    <p:sldId id="3385" r:id="rId1840"/>
    <p:sldId id="3390" r:id="rId1841"/>
    <p:sldId id="801" r:id="rId1842"/>
    <p:sldId id="3386" r:id="rId1843"/>
    <p:sldId id="3387" r:id="rId1844"/>
    <p:sldId id="3388" r:id="rId1845"/>
    <p:sldId id="695" r:id="rId1846"/>
    <p:sldId id="3391" r:id="rId1847"/>
    <p:sldId id="697" r:id="rId1848"/>
    <p:sldId id="3392" r:id="rId1849"/>
    <p:sldId id="698" r:id="rId1850"/>
    <p:sldId id="696" r:id="rId1851"/>
    <p:sldId id="2322" r:id="rId1852"/>
    <p:sldId id="2323" r:id="rId1853"/>
    <p:sldId id="2324" r:id="rId1854"/>
    <p:sldId id="2695" r:id="rId1855"/>
    <p:sldId id="2330" r:id="rId1856"/>
    <p:sldId id="2331" r:id="rId1857"/>
    <p:sldId id="2332" r:id="rId1858"/>
    <p:sldId id="2327" r:id="rId1859"/>
    <p:sldId id="2328" r:id="rId1860"/>
    <p:sldId id="2334" r:id="rId1861"/>
    <p:sldId id="2944" r:id="rId1862"/>
    <p:sldId id="2696" r:id="rId1863"/>
    <p:sldId id="2337" r:id="rId1864"/>
    <p:sldId id="2338" r:id="rId1865"/>
    <p:sldId id="2339" r:id="rId1866"/>
    <p:sldId id="2342" r:id="rId1867"/>
    <p:sldId id="2344" r:id="rId1868"/>
    <p:sldId id="2346" r:id="rId1869"/>
    <p:sldId id="2348" r:id="rId1870"/>
    <p:sldId id="2349" r:id="rId1871"/>
    <p:sldId id="2350" r:id="rId1872"/>
    <p:sldId id="2352" r:id="rId1873"/>
    <p:sldId id="2354" r:id="rId1874"/>
    <p:sldId id="2355" r:id="rId1875"/>
    <p:sldId id="2356" r:id="rId1876"/>
    <p:sldId id="2358" r:id="rId1877"/>
    <p:sldId id="2360" r:id="rId1878"/>
    <p:sldId id="2361" r:id="rId1879"/>
    <p:sldId id="2363" r:id="rId1880"/>
    <p:sldId id="2365" r:id="rId1881"/>
    <p:sldId id="2367" r:id="rId1882"/>
    <p:sldId id="2368" r:id="rId1883"/>
    <p:sldId id="2370" r:id="rId1884"/>
    <p:sldId id="2371" r:id="rId1885"/>
    <p:sldId id="2372" r:id="rId1886"/>
    <p:sldId id="2374" r:id="rId1887"/>
    <p:sldId id="2376" r:id="rId1888"/>
    <p:sldId id="2377" r:id="rId1889"/>
    <p:sldId id="2378" r:id="rId1890"/>
    <p:sldId id="2698" r:id="rId1891"/>
    <p:sldId id="2380" r:id="rId1892"/>
    <p:sldId id="2381" r:id="rId1893"/>
    <p:sldId id="2382" r:id="rId1894"/>
    <p:sldId id="2383" r:id="rId1895"/>
    <p:sldId id="2384" r:id="rId1896"/>
    <p:sldId id="2385" r:id="rId1897"/>
    <p:sldId id="2386" r:id="rId1898"/>
    <p:sldId id="2387" r:id="rId1899"/>
    <p:sldId id="2388" r:id="rId1900"/>
    <p:sldId id="2389" r:id="rId1901"/>
    <p:sldId id="2390" r:id="rId1902"/>
    <p:sldId id="2391" r:id="rId1903"/>
    <p:sldId id="2392" r:id="rId1904"/>
    <p:sldId id="2393" r:id="rId1905"/>
    <p:sldId id="2697" r:id="rId1906"/>
    <p:sldId id="2395" r:id="rId1907"/>
    <p:sldId id="2396" r:id="rId1908"/>
    <p:sldId id="2397" r:id="rId1909"/>
    <p:sldId id="2398" r:id="rId1910"/>
    <p:sldId id="2399" r:id="rId1911"/>
    <p:sldId id="2400" r:id="rId1912"/>
    <p:sldId id="2401" r:id="rId1913"/>
    <p:sldId id="2402" r:id="rId1914"/>
    <p:sldId id="2403" r:id="rId1915"/>
    <p:sldId id="2404" r:id="rId1916"/>
    <p:sldId id="2405" r:id="rId1917"/>
    <p:sldId id="2406" r:id="rId1918"/>
    <p:sldId id="2407" r:id="rId1919"/>
    <p:sldId id="2408" r:id="rId1920"/>
    <p:sldId id="2409" r:id="rId1921"/>
    <p:sldId id="2410" r:id="rId1922"/>
    <p:sldId id="2411" r:id="rId1923"/>
    <p:sldId id="2412" r:id="rId1924"/>
    <p:sldId id="2441" r:id="rId1925"/>
    <p:sldId id="2442" r:id="rId1926"/>
    <p:sldId id="2443" r:id="rId1927"/>
    <p:sldId id="2444" r:id="rId1928"/>
    <p:sldId id="2445" r:id="rId1929"/>
    <p:sldId id="2663" r:id="rId1930"/>
    <p:sldId id="2664" r:id="rId1931"/>
    <p:sldId id="2665" r:id="rId1932"/>
    <p:sldId id="2666" r:id="rId1933"/>
    <p:sldId id="2667" r:id="rId1934"/>
    <p:sldId id="2668" r:id="rId1935"/>
    <p:sldId id="2669" r:id="rId1936"/>
    <p:sldId id="2670" r:id="rId1937"/>
    <p:sldId id="2671" r:id="rId1938"/>
    <p:sldId id="2672" r:id="rId1939"/>
    <p:sldId id="2673" r:id="rId1940"/>
    <p:sldId id="2674" r:id="rId1941"/>
    <p:sldId id="2675" r:id="rId1942"/>
    <p:sldId id="2676" r:id="rId1943"/>
    <p:sldId id="2677" r:id="rId1944"/>
    <p:sldId id="2699" r:id="rId1945"/>
    <p:sldId id="2678" r:id="rId1946"/>
    <p:sldId id="2679" r:id="rId1947"/>
    <p:sldId id="2680" r:id="rId1948"/>
    <p:sldId id="2681" r:id="rId1949"/>
    <p:sldId id="2682" r:id="rId1950"/>
    <p:sldId id="2683" r:id="rId1951"/>
    <p:sldId id="2700" r:id="rId1952"/>
    <p:sldId id="2684" r:id="rId1953"/>
    <p:sldId id="2685" r:id="rId1954"/>
    <p:sldId id="2686" r:id="rId1955"/>
    <p:sldId id="2687" r:id="rId1956"/>
    <p:sldId id="2688" r:id="rId1957"/>
    <p:sldId id="2701" r:id="rId1958"/>
    <p:sldId id="2689" r:id="rId1959"/>
    <p:sldId id="2690" r:id="rId1960"/>
    <p:sldId id="2691" r:id="rId1961"/>
    <p:sldId id="2692" r:id="rId1962"/>
    <p:sldId id="2702" r:id="rId1963"/>
    <p:sldId id="2693" r:id="rId1964"/>
    <p:sldId id="2694" r:id="rId1965"/>
    <p:sldId id="3268" r:id="rId1966"/>
    <p:sldId id="3269" r:id="rId1967"/>
    <p:sldId id="3270" r:id="rId1968"/>
    <p:sldId id="3271" r:id="rId1969"/>
    <p:sldId id="3274" r:id="rId1970"/>
    <p:sldId id="3276" r:id="rId1971"/>
    <p:sldId id="3275" r:id="rId1972"/>
    <p:sldId id="3272" r:id="rId1973"/>
    <p:sldId id="3273" r:id="rId1974"/>
    <p:sldId id="3277" r:id="rId1975"/>
    <p:sldId id="3278" r:id="rId1976"/>
    <p:sldId id="3147" r:id="rId1977"/>
    <p:sldId id="3214" r:id="rId1978"/>
    <p:sldId id="3149" r:id="rId1979"/>
    <p:sldId id="3150" r:id="rId1980"/>
    <p:sldId id="3151" r:id="rId1981"/>
    <p:sldId id="3152" r:id="rId1982"/>
    <p:sldId id="3153" r:id="rId1983"/>
    <p:sldId id="3154" r:id="rId1984"/>
    <p:sldId id="3155" r:id="rId1985"/>
    <p:sldId id="3156" r:id="rId1986"/>
    <p:sldId id="3157" r:id="rId1987"/>
    <p:sldId id="3158" r:id="rId1988"/>
    <p:sldId id="3215" r:id="rId1989"/>
    <p:sldId id="3160" r:id="rId1990"/>
    <p:sldId id="3161" r:id="rId1991"/>
    <p:sldId id="3162" r:id="rId1992"/>
    <p:sldId id="3216" r:id="rId1993"/>
    <p:sldId id="3165" r:id="rId1994"/>
    <p:sldId id="3166" r:id="rId1995"/>
    <p:sldId id="3167" r:id="rId1996"/>
    <p:sldId id="3168" r:id="rId1997"/>
    <p:sldId id="3169" r:id="rId1998"/>
    <p:sldId id="3170" r:id="rId1999"/>
    <p:sldId id="3171" r:id="rId2000"/>
    <p:sldId id="3172" r:id="rId2001"/>
    <p:sldId id="3174" r:id="rId2002"/>
    <p:sldId id="3175" r:id="rId2003"/>
    <p:sldId id="3176" r:id="rId2004"/>
    <p:sldId id="3177" r:id="rId2005"/>
    <p:sldId id="3178" r:id="rId2006"/>
    <p:sldId id="3179" r:id="rId2007"/>
    <p:sldId id="3181" r:id="rId2008"/>
    <p:sldId id="3182" r:id="rId2009"/>
    <p:sldId id="3183" r:id="rId2010"/>
    <p:sldId id="3184" r:id="rId2011"/>
    <p:sldId id="3185" r:id="rId2012"/>
    <p:sldId id="3186" r:id="rId2013"/>
    <p:sldId id="3187" r:id="rId2014"/>
    <p:sldId id="3188" r:id="rId2015"/>
    <p:sldId id="3189" r:id="rId2016"/>
    <p:sldId id="3217" r:id="rId2017"/>
    <p:sldId id="3191" r:id="rId2018"/>
    <p:sldId id="3192" r:id="rId2019"/>
    <p:sldId id="3193" r:id="rId2020"/>
    <p:sldId id="3194" r:id="rId2021"/>
    <p:sldId id="3195" r:id="rId2022"/>
    <p:sldId id="3196" r:id="rId2023"/>
    <p:sldId id="3198" r:id="rId2024"/>
    <p:sldId id="3199" r:id="rId2025"/>
    <p:sldId id="3200" r:id="rId2026"/>
    <p:sldId id="3201" r:id="rId2027"/>
    <p:sldId id="3203" r:id="rId2028"/>
    <p:sldId id="3204" r:id="rId2029"/>
    <p:sldId id="3205" r:id="rId2030"/>
    <p:sldId id="3206" r:id="rId2031"/>
    <p:sldId id="3207" r:id="rId2032"/>
    <p:sldId id="3208" r:id="rId2033"/>
    <p:sldId id="3209" r:id="rId2034"/>
    <p:sldId id="3210" r:id="rId2035"/>
    <p:sldId id="3211" r:id="rId2036"/>
    <p:sldId id="3212" r:id="rId2037"/>
    <p:sldId id="3213" r:id="rId2038"/>
    <p:sldId id="3523" r:id="rId2039"/>
    <p:sldId id="3524" r:id="rId2040"/>
    <p:sldId id="3525" r:id="rId2041"/>
    <p:sldId id="3526" r:id="rId2042"/>
    <p:sldId id="3527" r:id="rId2043"/>
    <p:sldId id="3528" r:id="rId2044"/>
    <p:sldId id="3529" r:id="rId2045"/>
    <p:sldId id="3530" r:id="rId2046"/>
    <p:sldId id="3531" r:id="rId2047"/>
    <p:sldId id="3532" r:id="rId2048"/>
    <p:sldId id="3533" r:id="rId2049"/>
    <p:sldId id="3534" r:id="rId2050"/>
    <p:sldId id="3535" r:id="rId2051"/>
    <p:sldId id="3536" r:id="rId2052"/>
    <p:sldId id="3537" r:id="rId2053"/>
    <p:sldId id="3538" r:id="rId2054"/>
    <p:sldId id="3539" r:id="rId2055"/>
    <p:sldId id="3540" r:id="rId2056"/>
    <p:sldId id="3541" r:id="rId2057"/>
    <p:sldId id="3542" r:id="rId2058"/>
    <p:sldId id="3543" r:id="rId2059"/>
    <p:sldId id="3544" r:id="rId2060"/>
    <p:sldId id="3545" r:id="rId2061"/>
    <p:sldId id="3546" r:id="rId2062"/>
    <p:sldId id="3547" r:id="rId2063"/>
    <p:sldId id="3548" r:id="rId2064"/>
    <p:sldId id="3549" r:id="rId2065"/>
    <p:sldId id="3550" r:id="rId2066"/>
    <p:sldId id="3551" r:id="rId2067"/>
    <p:sldId id="3552" r:id="rId2068"/>
    <p:sldId id="3553" r:id="rId2069"/>
    <p:sldId id="3554" r:id="rId2070"/>
    <p:sldId id="3555" r:id="rId2071"/>
    <p:sldId id="3556" r:id="rId2072"/>
    <p:sldId id="3557" r:id="rId2073"/>
    <p:sldId id="3558" r:id="rId2074"/>
    <p:sldId id="3559" r:id="rId2075"/>
    <p:sldId id="3560" r:id="rId2076"/>
    <p:sldId id="3561" r:id="rId2077"/>
    <p:sldId id="3562" r:id="rId2078"/>
    <p:sldId id="3563" r:id="rId2079"/>
    <p:sldId id="3564" r:id="rId2080"/>
    <p:sldId id="3565" r:id="rId2081"/>
    <p:sldId id="3566" r:id="rId2082"/>
    <p:sldId id="3567" r:id="rId2083"/>
    <p:sldId id="3568" r:id="rId2084"/>
    <p:sldId id="3569" r:id="rId208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9512" autoAdjust="0"/>
  </p:normalViewPr>
  <p:slideViewPr>
    <p:cSldViewPr>
      <p:cViewPr>
        <p:scale>
          <a:sx n="82" d="100"/>
          <a:sy n="82" d="100"/>
        </p:scale>
        <p:origin x="-1498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21.xml"/><Relationship Id="rId1827" Type="http://schemas.openxmlformats.org/officeDocument/2006/relationships/slide" Target="slides/slide1826.xml"/><Relationship Id="rId21" Type="http://schemas.openxmlformats.org/officeDocument/2006/relationships/slide" Target="slides/slide20.xml"/><Relationship Id="rId2089" Type="http://schemas.openxmlformats.org/officeDocument/2006/relationships/theme" Target="theme/theme1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1989" Type="http://schemas.openxmlformats.org/officeDocument/2006/relationships/slide" Target="slides/slide1988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1849" Type="http://schemas.openxmlformats.org/officeDocument/2006/relationships/slide" Target="slides/slide1848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497" Type="http://schemas.openxmlformats.org/officeDocument/2006/relationships/slide" Target="slides/slide496.xml"/><Relationship Id="rId2080" Type="http://schemas.openxmlformats.org/officeDocument/2006/relationships/slide" Target="slides/slide2079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1359" Type="http://schemas.openxmlformats.org/officeDocument/2006/relationships/slide" Target="slides/slide1358.xml"/><Relationship Id="rId936" Type="http://schemas.openxmlformats.org/officeDocument/2006/relationships/slide" Target="slides/slide935.xml"/><Relationship Id="rId1121" Type="http://schemas.openxmlformats.org/officeDocument/2006/relationships/slide" Target="slides/slide1120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1143" Type="http://schemas.openxmlformats.org/officeDocument/2006/relationships/slide" Target="slides/slide1142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350" Type="http://schemas.openxmlformats.org/officeDocument/2006/relationships/slide" Target="slides/slide1349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slide" Target="slides/slide2050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5" Type="http://schemas.openxmlformats.org/officeDocument/2006/relationships/slide" Target="slides/slide184.xml"/><Relationship Id="rId1811" Type="http://schemas.openxmlformats.org/officeDocument/2006/relationships/slide" Target="slides/slide1810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697" Type="http://schemas.openxmlformats.org/officeDocument/2006/relationships/slide" Target="slides/slide696.xml"/><Relationship Id="rId2073" Type="http://schemas.openxmlformats.org/officeDocument/2006/relationships/slide" Target="slides/slide2072.xml"/><Relationship Id="rId252" Type="http://schemas.openxmlformats.org/officeDocument/2006/relationships/slide" Target="slides/slide251.xml"/><Relationship Id="rId1187" Type="http://schemas.openxmlformats.org/officeDocument/2006/relationships/slide" Target="slides/slide118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929" Type="http://schemas.openxmlformats.org/officeDocument/2006/relationships/slide" Target="slides/slide928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022" Type="http://schemas.openxmlformats.org/officeDocument/2006/relationships/slide" Target="slides/slide2021.xml"/><Relationship Id="rId201" Type="http://schemas.openxmlformats.org/officeDocument/2006/relationships/slide" Target="slides/slide200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1648" Type="http://schemas.openxmlformats.org/officeDocument/2006/relationships/slide" Target="slides/slide1647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96" Type="http://schemas.openxmlformats.org/officeDocument/2006/relationships/slide" Target="slides/slide295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298" Type="http://schemas.openxmlformats.org/officeDocument/2006/relationships/slide" Target="slides/slide129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1877" Type="http://schemas.openxmlformats.org/officeDocument/2006/relationships/slide" Target="slides/slide1876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29" Type="http://schemas.openxmlformats.org/officeDocument/2006/relationships/slide" Target="slides/slide28.xml"/><Relationship Id="rId178" Type="http://schemas.openxmlformats.org/officeDocument/2006/relationships/slide" Target="slides/slide177.xml"/><Relationship Id="rId1804" Type="http://schemas.openxmlformats.org/officeDocument/2006/relationships/slide" Target="slides/slide1803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066" Type="http://schemas.openxmlformats.org/officeDocument/2006/relationships/slide" Target="slides/slide2065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1899" Type="http://schemas.openxmlformats.org/officeDocument/2006/relationships/slide" Target="slides/slide1898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20" Type="http://schemas.openxmlformats.org/officeDocument/2006/relationships/slide" Target="slides/slide19.xml"/><Relationship Id="rId2088" Type="http://schemas.openxmlformats.org/officeDocument/2006/relationships/viewProps" Target="viewProps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171" Type="http://schemas.openxmlformats.org/officeDocument/2006/relationships/slide" Target="slides/slide1170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015" Type="http://schemas.openxmlformats.org/officeDocument/2006/relationships/slide" Target="slides/slide2014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1031" Type="http://schemas.openxmlformats.org/officeDocument/2006/relationships/slide" Target="slides/slide1030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1988" Type="http://schemas.openxmlformats.org/officeDocument/2006/relationships/slide" Target="slides/slide1987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1848" Type="http://schemas.openxmlformats.org/officeDocument/2006/relationships/slide" Target="slides/slide1847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1498" Type="http://schemas.openxmlformats.org/officeDocument/2006/relationships/slide" Target="slides/slide149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64" Type="http://schemas.openxmlformats.org/officeDocument/2006/relationships/slide" Target="slides/slide63.xml"/><Relationship Id="rId1120" Type="http://schemas.openxmlformats.org/officeDocument/2006/relationships/slide" Target="slides/slide1119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1632" Type="http://schemas.openxmlformats.org/officeDocument/2006/relationships/slide" Target="slides/slide1631.xml"/><Relationship Id="rId1937" Type="http://schemas.openxmlformats.org/officeDocument/2006/relationships/slide" Target="slides/slide1936.xml"/><Relationship Id="rId280" Type="http://schemas.openxmlformats.org/officeDocument/2006/relationships/slide" Target="slides/slide279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2059" Type="http://schemas.openxmlformats.org/officeDocument/2006/relationships/slide" Target="slides/slide205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1142" Type="http://schemas.openxmlformats.org/officeDocument/2006/relationships/slide" Target="slides/slide1141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002" Type="http://schemas.openxmlformats.org/officeDocument/2006/relationships/slide" Target="slides/slide1001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959" Type="http://schemas.openxmlformats.org/officeDocument/2006/relationships/slide" Target="slides/slide1958.xml"/><Relationship Id="rId13" Type="http://schemas.openxmlformats.org/officeDocument/2006/relationships/slide" Target="slides/slide12.xml"/><Relationship Id="rId1819" Type="http://schemas.openxmlformats.org/officeDocument/2006/relationships/slide" Target="slides/slide1818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050" Type="http://schemas.openxmlformats.org/officeDocument/2006/relationships/slide" Target="slides/slide2049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79" Type="http://schemas.openxmlformats.org/officeDocument/2006/relationships/slide" Target="slides/slide978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1469" Type="http://schemas.openxmlformats.org/officeDocument/2006/relationships/slide" Target="slides/slide1468.xml"/><Relationship Id="rId2008" Type="http://schemas.openxmlformats.org/officeDocument/2006/relationships/slide" Target="slides/slide2007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1908" Type="http://schemas.openxmlformats.org/officeDocument/2006/relationships/slide" Target="slides/slide1907.xml"/><Relationship Id="rId2072" Type="http://schemas.openxmlformats.org/officeDocument/2006/relationships/slide" Target="slides/slide207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111" Type="http://schemas.openxmlformats.org/officeDocument/2006/relationships/slide" Target="slides/slide110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1698" Type="http://schemas.openxmlformats.org/officeDocument/2006/relationships/slide" Target="slides/slide1697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928" Type="http://schemas.openxmlformats.org/officeDocument/2006/relationships/slide" Target="slides/slide927.xml"/><Relationship Id="rId1460" Type="http://schemas.openxmlformats.org/officeDocument/2006/relationships/slide" Target="slides/slide1459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13" Type="http://schemas.openxmlformats.org/officeDocument/2006/relationships/slide" Target="slides/slide1112.xml"/><Relationship Id="rId1197" Type="http://schemas.openxmlformats.org/officeDocument/2006/relationships/slide" Target="slides/slide1196.xml"/><Relationship Id="rId1320" Type="http://schemas.openxmlformats.org/officeDocument/2006/relationships/slide" Target="slides/slide1319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010" Type="http://schemas.openxmlformats.org/officeDocument/2006/relationships/slide" Target="slides/slide2009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79" Type="http://schemas.openxmlformats.org/officeDocument/2006/relationships/slide" Target="slides/slide78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1202" Type="http://schemas.openxmlformats.org/officeDocument/2006/relationships/slide" Target="slides/slide1201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2032" Type="http://schemas.openxmlformats.org/officeDocument/2006/relationships/slide" Target="slides/slide2031.xml"/><Relationship Id="rId211" Type="http://schemas.openxmlformats.org/officeDocument/2006/relationships/slide" Target="slides/slide210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1921" Type="http://schemas.openxmlformats.org/officeDocument/2006/relationships/slide" Target="slides/slide1920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1213" Type="http://schemas.openxmlformats.org/officeDocument/2006/relationships/slide" Target="slides/slide1212.xml"/><Relationship Id="rId1297" Type="http://schemas.openxmlformats.org/officeDocument/2006/relationships/slide" Target="slides/slide1296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2043" Type="http://schemas.openxmlformats.org/officeDocument/2006/relationships/slide" Target="slides/slide2042.xml"/><Relationship Id="rId222" Type="http://schemas.openxmlformats.org/officeDocument/2006/relationships/slide" Target="slides/slide221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2054" Type="http://schemas.openxmlformats.org/officeDocument/2006/relationships/slide" Target="slides/slide205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1803" Type="http://schemas.openxmlformats.org/officeDocument/2006/relationships/slide" Target="slides/slide1802.xml"/><Relationship Id="rId81" Type="http://schemas.openxmlformats.org/officeDocument/2006/relationships/slide" Target="slides/slide80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2065" Type="http://schemas.openxmlformats.org/officeDocument/2006/relationships/slide" Target="slides/slide2064.xml"/><Relationship Id="rId244" Type="http://schemas.openxmlformats.org/officeDocument/2006/relationships/slide" Target="slides/slide24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39" Type="http://schemas.openxmlformats.org/officeDocument/2006/relationships/slide" Target="slides/slide38.xml"/><Relationship Id="rId451" Type="http://schemas.openxmlformats.org/officeDocument/2006/relationships/slide" Target="slides/slide450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04" Type="http://schemas.openxmlformats.org/officeDocument/2006/relationships/slide" Target="slides/slide103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1898" Type="http://schemas.openxmlformats.org/officeDocument/2006/relationships/slide" Target="slides/slide1897.xml"/><Relationship Id="rId2076" Type="http://schemas.openxmlformats.org/officeDocument/2006/relationships/slide" Target="slides/slide2075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1758" Type="http://schemas.openxmlformats.org/officeDocument/2006/relationships/slide" Target="slides/slide1757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397" Type="http://schemas.openxmlformats.org/officeDocument/2006/relationships/slide" Target="slides/slide1396.xml"/><Relationship Id="rId1520" Type="http://schemas.openxmlformats.org/officeDocument/2006/relationships/slide" Target="slides/slide1519.xml"/><Relationship Id="rId1965" Type="http://schemas.openxmlformats.org/officeDocument/2006/relationships/slide" Target="slides/slide1964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2003" Type="http://schemas.openxmlformats.org/officeDocument/2006/relationships/slide" Target="slides/slide2002.xml"/><Relationship Id="rId199" Type="http://schemas.openxmlformats.org/officeDocument/2006/relationships/slide" Target="slides/slide198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087" Type="http://schemas.openxmlformats.org/officeDocument/2006/relationships/presProps" Target="presProps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1170" Type="http://schemas.openxmlformats.org/officeDocument/2006/relationships/slide" Target="slides/slide116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2014" Type="http://schemas.openxmlformats.org/officeDocument/2006/relationships/slide" Target="slides/slide2013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1903" Type="http://schemas.openxmlformats.org/officeDocument/2006/relationships/slide" Target="slides/slide1902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1987" Type="http://schemas.openxmlformats.org/officeDocument/2006/relationships/slide" Target="slides/slide1986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96" Type="http://schemas.openxmlformats.org/officeDocument/2006/relationships/slide" Target="slides/slide995.xml"/><Relationship Id="rId1847" Type="http://schemas.openxmlformats.org/officeDocument/2006/relationships/slide" Target="slides/slide1846.xml"/><Relationship Id="rId2025" Type="http://schemas.openxmlformats.org/officeDocument/2006/relationships/slide" Target="slides/slide2024.xml"/><Relationship Id="rId41" Type="http://schemas.openxmlformats.org/officeDocument/2006/relationships/slide" Target="slides/slide40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02" Type="http://schemas.openxmlformats.org/officeDocument/2006/relationships/slide" Target="slides/slide1401.xml"/><Relationship Id="rId1486" Type="http://schemas.openxmlformats.org/officeDocument/2006/relationships/slide" Target="slides/slide1485.xml"/><Relationship Id="rId1707" Type="http://schemas.openxmlformats.org/officeDocument/2006/relationships/slide" Target="slides/slide17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14" Type="http://schemas.openxmlformats.org/officeDocument/2006/relationships/slide" Target="slides/slide1913.xml"/><Relationship Id="rId1998" Type="http://schemas.openxmlformats.org/officeDocument/2006/relationships/slide" Target="slides/slide1997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52" Type="http://schemas.openxmlformats.org/officeDocument/2006/relationships/slide" Target="slides/slide51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2036" Type="http://schemas.openxmlformats.org/officeDocument/2006/relationships/slide" Target="slides/slide2035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867" Type="http://schemas.openxmlformats.org/officeDocument/2006/relationships/slide" Target="slides/slide866.xml"/><Relationship Id="rId1052" Type="http://schemas.openxmlformats.org/officeDocument/2006/relationships/slide" Target="slides/slide1051.xml"/><Relationship Id="rId1497" Type="http://schemas.openxmlformats.org/officeDocument/2006/relationships/slide" Target="slides/slide1496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1869" Type="http://schemas.openxmlformats.org/officeDocument/2006/relationships/slide" Target="slides/slide1868.xml"/><Relationship Id="rId2047" Type="http://schemas.openxmlformats.org/officeDocument/2006/relationships/slide" Target="slides/slide2046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2058" Type="http://schemas.openxmlformats.org/officeDocument/2006/relationships/slide" Target="slides/slide2057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1281" Type="http://schemas.openxmlformats.org/officeDocument/2006/relationships/slide" Target="slides/slide1280.xml"/><Relationship Id="rId1379" Type="http://schemas.openxmlformats.org/officeDocument/2006/relationships/slide" Target="slides/slide1378.xml"/><Relationship Id="rId1502" Type="http://schemas.openxmlformats.org/officeDocument/2006/relationships/slide" Target="slides/slide1501.xml"/><Relationship Id="rId1586" Type="http://schemas.openxmlformats.org/officeDocument/2006/relationships/slide" Target="slides/slide1585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141" Type="http://schemas.openxmlformats.org/officeDocument/2006/relationships/slide" Target="slides/slide1140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2069" Type="http://schemas.openxmlformats.org/officeDocument/2006/relationships/slide" Target="slides/slide206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958" Type="http://schemas.openxmlformats.org/officeDocument/2006/relationships/slide" Target="slides/slide195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1818" Type="http://schemas.openxmlformats.org/officeDocument/2006/relationships/slide" Target="slides/slide1817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1829" Type="http://schemas.openxmlformats.org/officeDocument/2006/relationships/slide" Target="slides/slide1828.xml"/><Relationship Id="rId2007" Type="http://schemas.openxmlformats.org/officeDocument/2006/relationships/slide" Target="slides/slide2006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1230" Type="http://schemas.openxmlformats.org/officeDocument/2006/relationships/slide" Target="slides/slide1229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2060" Type="http://schemas.openxmlformats.org/officeDocument/2006/relationships/slide" Target="slides/slide2059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1742" Type="http://schemas.openxmlformats.org/officeDocument/2006/relationships/slide" Target="slides/slide1741.xml"/><Relationship Id="rId2018" Type="http://schemas.openxmlformats.org/officeDocument/2006/relationships/slide" Target="slides/slide2017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02" Type="http://schemas.openxmlformats.org/officeDocument/2006/relationships/slide" Target="slides/slide1601.xml"/><Relationship Id="rId1686" Type="http://schemas.openxmlformats.org/officeDocument/2006/relationships/slide" Target="slides/slide1685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1907" Type="http://schemas.openxmlformats.org/officeDocument/2006/relationships/slide" Target="slides/slide1906.xml"/><Relationship Id="rId2071" Type="http://schemas.openxmlformats.org/officeDocument/2006/relationships/slide" Target="slides/slide207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2029" Type="http://schemas.openxmlformats.org/officeDocument/2006/relationships/slide" Target="slides/slide2028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1697" Type="http://schemas.openxmlformats.org/officeDocument/2006/relationships/slide" Target="slides/slide1696.xml"/><Relationship Id="rId1918" Type="http://schemas.openxmlformats.org/officeDocument/2006/relationships/slide" Target="slides/slide1917.xml"/><Relationship Id="rId2082" Type="http://schemas.openxmlformats.org/officeDocument/2006/relationships/slide" Target="slides/slide208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1112" Type="http://schemas.openxmlformats.org/officeDocument/2006/relationships/slide" Target="slides/slide1111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1929" Type="http://schemas.openxmlformats.org/officeDocument/2006/relationships/slide" Target="slides/slide1928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1842" Type="http://schemas.openxmlformats.org/officeDocument/2006/relationships/slide" Target="slides/slide1841.xml"/><Relationship Id="rId2020" Type="http://schemas.openxmlformats.org/officeDocument/2006/relationships/slide" Target="slides/slide2019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1579" Type="http://schemas.openxmlformats.org/officeDocument/2006/relationships/slide" Target="slides/slide1578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1201" Type="http://schemas.openxmlformats.org/officeDocument/2006/relationships/slide" Target="slides/slide1200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031" Type="http://schemas.openxmlformats.org/officeDocument/2006/relationships/slide" Target="slides/slide203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042" Type="http://schemas.openxmlformats.org/officeDocument/2006/relationships/slide" Target="slides/slide2041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1931" Type="http://schemas.openxmlformats.org/officeDocument/2006/relationships/slide" Target="slides/slide1930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1528" Type="http://schemas.openxmlformats.org/officeDocument/2006/relationships/slide" Target="slides/slide1527.xml"/><Relationship Id="rId2053" Type="http://schemas.openxmlformats.org/officeDocument/2006/relationships/slide" Target="slides/slide2052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1802" Type="http://schemas.openxmlformats.org/officeDocument/2006/relationships/slide" Target="slides/slide1801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2064" Type="http://schemas.openxmlformats.org/officeDocument/2006/relationships/slide" Target="slides/slide206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1080" Type="http://schemas.openxmlformats.org/officeDocument/2006/relationships/slide" Target="slides/slide1079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1897" Type="http://schemas.openxmlformats.org/officeDocument/2006/relationships/slide" Target="slides/slide1896.xml"/><Relationship Id="rId2075" Type="http://schemas.openxmlformats.org/officeDocument/2006/relationships/slide" Target="slides/slide207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2086" Type="http://schemas.openxmlformats.org/officeDocument/2006/relationships/notesMaster" Target="notesMasters/notesMaster1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1835" Type="http://schemas.openxmlformats.org/officeDocument/2006/relationships/slide" Target="slides/slide1834.xml"/><Relationship Id="rId2013" Type="http://schemas.openxmlformats.org/officeDocument/2006/relationships/slide" Target="slides/slide201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1902" Type="http://schemas.openxmlformats.org/officeDocument/2006/relationships/slide" Target="slides/slide1901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1401" Type="http://schemas.openxmlformats.org/officeDocument/2006/relationships/slide" Target="slides/slide1400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2024" Type="http://schemas.openxmlformats.org/officeDocument/2006/relationships/slide" Target="slides/slide2023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1191" Type="http://schemas.openxmlformats.org/officeDocument/2006/relationships/slide" Target="slides/slide1190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2035" Type="http://schemas.openxmlformats.org/officeDocument/2006/relationships/slide" Target="slides/slide2034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12" Type="http://schemas.openxmlformats.org/officeDocument/2006/relationships/slide" Target="slides/slide1411.xml"/><Relationship Id="rId1496" Type="http://schemas.openxmlformats.org/officeDocument/2006/relationships/slide" Target="slides/slide1495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051" Type="http://schemas.openxmlformats.org/officeDocument/2006/relationships/slide" Target="slides/slide1050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1868" Type="http://schemas.openxmlformats.org/officeDocument/2006/relationships/slide" Target="slides/slide1867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2046" Type="http://schemas.openxmlformats.org/officeDocument/2006/relationships/slide" Target="slides/slide2045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2057" Type="http://schemas.openxmlformats.org/officeDocument/2006/relationships/slide" Target="slides/slide2056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140" Type="http://schemas.openxmlformats.org/officeDocument/2006/relationships/slide" Target="slides/slide1139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1806" Type="http://schemas.openxmlformats.org/officeDocument/2006/relationships/slide" Target="slides/slide1805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2068" Type="http://schemas.openxmlformats.org/officeDocument/2006/relationships/slide" Target="slides/slide2067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84" Type="http://schemas.openxmlformats.org/officeDocument/2006/relationships/slide" Target="slides/slide1083.xml"/><Relationship Id="rId1305" Type="http://schemas.openxmlformats.org/officeDocument/2006/relationships/slide" Target="slides/slide1304.xml"/><Relationship Id="rId1957" Type="http://schemas.openxmlformats.org/officeDocument/2006/relationships/slide" Target="slides/slide195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12" Type="http://schemas.openxmlformats.org/officeDocument/2006/relationships/slide" Target="slides/slide1511.xml"/><Relationship Id="rId1596" Type="http://schemas.openxmlformats.org/officeDocument/2006/relationships/slide" Target="slides/slide1595.xml"/><Relationship Id="rId1817" Type="http://schemas.openxmlformats.org/officeDocument/2006/relationships/slide" Target="slides/slide1816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2079" Type="http://schemas.openxmlformats.org/officeDocument/2006/relationships/slide" Target="slides/slide207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162" Type="http://schemas.openxmlformats.org/officeDocument/2006/relationships/slide" Target="slides/slide1161.xml"/><Relationship Id="rId1828" Type="http://schemas.openxmlformats.org/officeDocument/2006/relationships/slide" Target="slides/slide1827.xml"/><Relationship Id="rId2006" Type="http://schemas.openxmlformats.org/officeDocument/2006/relationships/slide" Target="slides/slide2005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1979" Type="http://schemas.openxmlformats.org/officeDocument/2006/relationships/slide" Target="slides/slide197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1601" Type="http://schemas.openxmlformats.org/officeDocument/2006/relationships/slide" Target="slides/slide1600.xml"/><Relationship Id="rId1839" Type="http://schemas.openxmlformats.org/officeDocument/2006/relationships/slide" Target="slides/slide1838.xml"/><Relationship Id="rId2017" Type="http://schemas.openxmlformats.org/officeDocument/2006/relationships/slide" Target="slides/slide2016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1906" Type="http://schemas.openxmlformats.org/officeDocument/2006/relationships/slide" Target="slides/slide1905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2070" Type="http://schemas.openxmlformats.org/officeDocument/2006/relationships/slide" Target="slides/slide2069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1100" Type="http://schemas.openxmlformats.org/officeDocument/2006/relationships/slide" Target="slides/slide1099.xml"/><Relationship Id="rId1184" Type="http://schemas.openxmlformats.org/officeDocument/2006/relationships/slide" Target="slides/slide1183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028" Type="http://schemas.openxmlformats.org/officeDocument/2006/relationships/slide" Target="slides/slide2027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391" Type="http://schemas.openxmlformats.org/officeDocument/2006/relationships/slide" Target="slides/slide1390.xml"/><Relationship Id="rId1489" Type="http://schemas.openxmlformats.org/officeDocument/2006/relationships/slide" Target="slides/slide1488.xml"/><Relationship Id="rId1612" Type="http://schemas.openxmlformats.org/officeDocument/2006/relationships/slide" Target="slides/slide1611.xml"/><Relationship Id="rId1696" Type="http://schemas.openxmlformats.org/officeDocument/2006/relationships/slide" Target="slides/slide1695.xml"/><Relationship Id="rId1917" Type="http://schemas.openxmlformats.org/officeDocument/2006/relationships/slide" Target="slides/slide19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1349" Type="http://schemas.openxmlformats.org/officeDocument/2006/relationships/slide" Target="slides/slide1348.xml"/><Relationship Id="rId2081" Type="http://schemas.openxmlformats.org/officeDocument/2006/relationships/slide" Target="slides/slide2080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111" Type="http://schemas.openxmlformats.org/officeDocument/2006/relationships/slide" Target="slides/slide1110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2039" Type="http://schemas.openxmlformats.org/officeDocument/2006/relationships/slide" Target="slides/slide2038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1928" Type="http://schemas.openxmlformats.org/officeDocument/2006/relationships/slide" Target="slides/slide1927.xml"/><Relationship Id="rId271" Type="http://schemas.openxmlformats.org/officeDocument/2006/relationships/slide" Target="slides/slide270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1939" Type="http://schemas.openxmlformats.org/officeDocument/2006/relationships/slide" Target="slides/slide1938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1133" Type="http://schemas.openxmlformats.org/officeDocument/2006/relationships/slide" Target="slides/slide1132.xml"/><Relationship Id="rId1578" Type="http://schemas.openxmlformats.org/officeDocument/2006/relationships/slide" Target="slides/slide1577.xml"/><Relationship Id="rId1701" Type="http://schemas.openxmlformats.org/officeDocument/2006/relationships/slide" Target="slides/slide1700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1340" Type="http://schemas.openxmlformats.org/officeDocument/2006/relationships/slide" Target="slides/slide1339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1200" Type="http://schemas.openxmlformats.org/officeDocument/2006/relationships/slide" Target="slides/slide1199.xml"/><Relationship Id="rId1852" Type="http://schemas.openxmlformats.org/officeDocument/2006/relationships/slide" Target="slides/slide1851.xml"/><Relationship Id="rId2030" Type="http://schemas.openxmlformats.org/officeDocument/2006/relationships/slide" Target="slides/slide202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05" Type="http://schemas.openxmlformats.org/officeDocument/2006/relationships/slide" Target="slides/slide1504.xml"/><Relationship Id="rId1589" Type="http://schemas.openxmlformats.org/officeDocument/2006/relationships/slide" Target="slides/slide1588.xml"/><Relationship Id="rId1712" Type="http://schemas.openxmlformats.org/officeDocument/2006/relationships/slide" Target="slides/slide171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88" Type="http://schemas.openxmlformats.org/officeDocument/2006/relationships/slide" Target="slides/slide87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99" Type="http://schemas.openxmlformats.org/officeDocument/2006/relationships/slide" Target="slides/slide98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052" Type="http://schemas.openxmlformats.org/officeDocument/2006/relationships/slide" Target="slides/slide2051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175" Type="http://schemas.openxmlformats.org/officeDocument/2006/relationships/slide" Target="slides/slide174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01" Type="http://schemas.openxmlformats.org/officeDocument/2006/relationships/slide" Target="slides/slide1800.xml"/><Relationship Id="rId1885" Type="http://schemas.openxmlformats.org/officeDocument/2006/relationships/slide" Target="slides/slide1884.xml"/><Relationship Id="rId382" Type="http://schemas.openxmlformats.org/officeDocument/2006/relationships/slide" Target="slides/slide381.xml"/><Relationship Id="rId603" Type="http://schemas.openxmlformats.org/officeDocument/2006/relationships/slide" Target="slides/slide602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2063" Type="http://schemas.openxmlformats.org/officeDocument/2006/relationships/slide" Target="slides/slide2062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1605" Type="http://schemas.openxmlformats.org/officeDocument/2006/relationships/slide" Target="slides/slide1604.xml"/><Relationship Id="rId1689" Type="http://schemas.openxmlformats.org/officeDocument/2006/relationships/slide" Target="slides/slide1688.xml"/><Relationship Id="rId1812" Type="http://schemas.openxmlformats.org/officeDocument/2006/relationships/slide" Target="slides/slide1811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1896" Type="http://schemas.openxmlformats.org/officeDocument/2006/relationships/slide" Target="slides/slide1895.xml"/><Relationship Id="rId2074" Type="http://schemas.openxmlformats.org/officeDocument/2006/relationships/slide" Target="slides/slide2073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1090" Type="http://schemas.openxmlformats.org/officeDocument/2006/relationships/slide" Target="slides/slide1089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2001" Type="http://schemas.openxmlformats.org/officeDocument/2006/relationships/slide" Target="slides/slide2000.xml"/><Relationship Id="rId197" Type="http://schemas.openxmlformats.org/officeDocument/2006/relationships/slide" Target="slides/slide196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085" Type="http://schemas.openxmlformats.org/officeDocument/2006/relationships/slide" Target="slides/slide2084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012" Type="http://schemas.openxmlformats.org/officeDocument/2006/relationships/slide" Target="slides/slide201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1778" Type="http://schemas.openxmlformats.org/officeDocument/2006/relationships/slide" Target="slides/slide1777.xml"/><Relationship Id="rId1901" Type="http://schemas.openxmlformats.org/officeDocument/2006/relationships/slide" Target="slides/slide1900.xml"/><Relationship Id="rId1985" Type="http://schemas.openxmlformats.org/officeDocument/2006/relationships/slide" Target="slides/slide1984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638" Type="http://schemas.openxmlformats.org/officeDocument/2006/relationships/slide" Target="slides/slide1637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1400" Type="http://schemas.openxmlformats.org/officeDocument/2006/relationships/slide" Target="slides/slide1399.xml"/><Relationship Id="rId1845" Type="http://schemas.openxmlformats.org/officeDocument/2006/relationships/slide" Target="slides/slide1844.xml"/><Relationship Id="rId2023" Type="http://schemas.openxmlformats.org/officeDocument/2006/relationships/slide" Target="slides/slide2022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50" Type="http://schemas.openxmlformats.org/officeDocument/2006/relationships/slide" Target="slides/slide49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1190" Type="http://schemas.openxmlformats.org/officeDocument/2006/relationships/slide" Target="slides/slide118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034" Type="http://schemas.openxmlformats.org/officeDocument/2006/relationships/slide" Target="slides/slide2033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1867" Type="http://schemas.openxmlformats.org/officeDocument/2006/relationships/slide" Target="slides/slide1866.xml"/><Relationship Id="rId2045" Type="http://schemas.openxmlformats.org/officeDocument/2006/relationships/slide" Target="slides/slide2044.xml"/><Relationship Id="rId61" Type="http://schemas.openxmlformats.org/officeDocument/2006/relationships/slide" Target="slides/slide60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168" Type="http://schemas.openxmlformats.org/officeDocument/2006/relationships/slide" Target="slides/slide167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2056" Type="http://schemas.openxmlformats.org/officeDocument/2006/relationships/slide" Target="slides/slide2055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302" Type="http://schemas.openxmlformats.org/officeDocument/2006/relationships/slide" Target="slides/slide30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1805" Type="http://schemas.openxmlformats.org/officeDocument/2006/relationships/slide" Target="slides/slide1804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1889" Type="http://schemas.openxmlformats.org/officeDocument/2006/relationships/slide" Target="slides/slide1888.xml"/><Relationship Id="rId2067" Type="http://schemas.openxmlformats.org/officeDocument/2006/relationships/slide" Target="slides/slide2066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10" Type="http://schemas.openxmlformats.org/officeDocument/2006/relationships/slide" Target="slides/slide9.xml"/><Relationship Id="rId94" Type="http://schemas.openxmlformats.org/officeDocument/2006/relationships/slide" Target="slides/slide93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078" Type="http://schemas.openxmlformats.org/officeDocument/2006/relationships/slide" Target="slides/slide2077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10" Type="http://schemas.openxmlformats.org/officeDocument/2006/relationships/slide" Target="slides/slide1009.xml"/><Relationship Id="rId1094" Type="http://schemas.openxmlformats.org/officeDocument/2006/relationships/slide" Target="slides/slide1093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161" Type="http://schemas.openxmlformats.org/officeDocument/2006/relationships/slide" Target="slides/slide1160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005" Type="http://schemas.openxmlformats.org/officeDocument/2006/relationships/slide" Target="slides/slide2004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1978" Type="http://schemas.openxmlformats.org/officeDocument/2006/relationships/slide" Target="slides/slide1977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1838" Type="http://schemas.openxmlformats.org/officeDocument/2006/relationships/slide" Target="slides/slide1837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250" Type="http://schemas.openxmlformats.org/officeDocument/2006/relationships/slide" Target="slides/slide1249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1110" Type="http://schemas.openxmlformats.org/officeDocument/2006/relationships/slide" Target="slides/slide1109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1927" Type="http://schemas.openxmlformats.org/officeDocument/2006/relationships/slide" Target="slides/slide1926.xml"/><Relationship Id="rId270" Type="http://schemas.openxmlformats.org/officeDocument/2006/relationships/slide" Target="slides/slide269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062" Type="http://schemas.openxmlformats.org/officeDocument/2006/relationships/slide" Target="slides/slide206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196" Type="http://schemas.openxmlformats.org/officeDocument/2006/relationships/slide" Target="slides/slide195.xml"/><Relationship Id="rId2084" Type="http://schemas.openxmlformats.org/officeDocument/2006/relationships/slide" Target="slides/slide208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055" Type="http://schemas.openxmlformats.org/officeDocument/2006/relationships/slide" Target="slides/slide2054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077" Type="http://schemas.openxmlformats.org/officeDocument/2006/relationships/slide" Target="slides/slide2076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2090" Type="http://schemas.openxmlformats.org/officeDocument/2006/relationships/tableStyles" Target="tableStyles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061" Type="http://schemas.openxmlformats.org/officeDocument/2006/relationships/slide" Target="slides/slide206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2019" Type="http://schemas.openxmlformats.org/officeDocument/2006/relationships/slide" Target="slides/slide2018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46" Type="http://schemas.openxmlformats.org/officeDocument/2006/relationships/slide" Target="slides/slide45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195" Type="http://schemas.openxmlformats.org/officeDocument/2006/relationships/slide" Target="slides/slide194.xml"/><Relationship Id="rId1919" Type="http://schemas.openxmlformats.org/officeDocument/2006/relationships/slide" Target="slides/slide1918.xml"/><Relationship Id="rId2083" Type="http://schemas.openxmlformats.org/officeDocument/2006/relationships/slide" Target="slides/slide208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74DAAFA-6AEC-4163-AE7B-5F2CBA09BE74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6B9DC-BFD9-489C-9D87-C5C7B2BB57E1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ECD232B-FC41-485D-BBB3-AD02E18BFC18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A206-9488-4CC2-97B7-E9B36615E1EB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BF48-3451-4BDD-B3F3-F94E8CEEBD7E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AF632E5-17D9-4995-A4F1-9D3E1AD27F34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7211A92-2D57-4002-966A-8E195FF700B8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C4947-0DC3-4120-986F-8E32EB13A9B2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A85D-0D81-4CC1-BC3C-A7B028FBB8B3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C0C8E-B426-4173-B61B-EC572726CE84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F8E0C-7A94-4CCB-B3B0-3A3042CE5A8C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6B25D16-B641-4790-A9EF-9215678487FC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10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10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10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10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10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10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1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10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10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10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10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10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10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10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10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/Relationships>
</file>

<file path=ppt/slides/_rels/slide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/Relationships>
</file>

<file path=ppt/slides/_rels/slide10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1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1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1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/Relationships>
</file>

<file path=ppt/slides/_rels/slide1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/Relationships>
</file>

<file path=ppt/slides/_rels/slide1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/Relationships>
</file>

<file path=ppt/slides/_rels/slide1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2.xml"/></Relationships>
</file>

<file path=ppt/slides/_rels/slide1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2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1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/Relationships>
</file>

<file path=ppt/slides/_rels/slide1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1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/Relationships>
</file>

<file path=ppt/slides/_rels/slide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1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1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/Relationships>
</file>

<file path=ppt/slides/_rels/slide1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1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1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/Relationships>
</file>

<file path=ppt/slides/_rels/slide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1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1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1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1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2.xml"/></Relationships>
</file>

<file path=ppt/slides/_rels/slide1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1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/Relationships>
</file>

<file path=ppt/slides/_rels/slide1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2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/Relationships>
</file>

<file path=ppt/slides/_rels/slide1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/Relationships>
</file>

<file path=ppt/slides/_rels/slide1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1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1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1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/Relationships>
</file>

<file path=ppt/slides/_rels/slide1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1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1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2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/Relationships>
</file>

<file path=ppt/slides/_rels/slide1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2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/Relationships>
</file>

<file path=ppt/slides/_rels/slide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1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/Relationships>
</file>

<file path=ppt/slides/_rels/slide1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/Relationships>
</file>

<file path=ppt/slides/_rels/slide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/Relationships>
</file>

<file path=ppt/slides/_rels/slide1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/Relationships>
</file>

<file path=ppt/slides/_rels/slide1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1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2.xml"/></Relationships>
</file>

<file path=ppt/slides/_rels/slide1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2.xml"/></Relationships>
</file>

<file path=ppt/slides/_rels/slide1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2.xml"/></Relationships>
</file>

<file path=ppt/slides/_rels/slide1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2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2.xml"/></Relationships>
</file>

<file path=ppt/slides/_rels/slide1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7.png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8.png"/><Relationship Id="rId1" Type="http://schemas.openxmlformats.org/officeDocument/2006/relationships/slideLayout" Target="../slideLayouts/slideLayout2.xml"/></Relationships>
</file>

<file path=ppt/slides/_rels/slide1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/Relationships>
</file>

<file path=ppt/slides/_rels/slide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1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1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2.xml"/></Relationships>
</file>

<file path=ppt/slides/_rels/slide1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1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/Relationships>
</file>

<file path=ppt/slides/_rels/slide1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/Relationships>
</file>

<file path=ppt/slides/_rels/slide1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/Relationships>
</file>

<file path=ppt/slides/_rels/slide1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/Relationships>
</file>

<file path=ppt/slides/_rels/slide1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4.png"/><Relationship Id="rId1" Type="http://schemas.openxmlformats.org/officeDocument/2006/relationships/slideLayout" Target="../slideLayouts/slideLayout2.xml"/></Relationships>
</file>

<file path=ppt/slides/_rels/slide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2.xml"/></Relationships>
</file>

<file path=ppt/slides/_rels/slide1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2.xml"/></Relationships>
</file>

<file path=ppt/slides/_rels/slide1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1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/Relationships>
</file>

<file path=ppt/slides/_rels/slide1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2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/Relationships>
</file>

<file path=ppt/slides/_rels/slide1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/Relationships>
</file>

<file path=ppt/slides/_rels/slide1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2.xml"/></Relationships>
</file>

<file path=ppt/slides/_rels/slide1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/Relationships>
</file>

<file path=ppt/slides/_rels/slide1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7.png"/><Relationship Id="rId1" Type="http://schemas.openxmlformats.org/officeDocument/2006/relationships/slideLayout" Target="../slideLayouts/slideLayout2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/Relationships>
</file>

<file path=ppt/slides/_rels/slide1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1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2.xml"/></Relationships>
</file>

<file path=ppt/slides/_rels/slide1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1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2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1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2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/Relationships>
</file>

<file path=ppt/slides/_rels/slide1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1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2.xml"/></Relationships>
</file>

<file path=ppt/slides/_rels/slide1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2.xml"/></Relationships>
</file>

<file path=ppt/slides/_rels/slide1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/Relationships>
</file>

<file path=ppt/slides/_rels/slide1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2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/Relationships>
</file>

<file path=ppt/slides/_rels/slide1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2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/Relationships>
</file>

<file path=ppt/slides/_rels/slide1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7.png"/><Relationship Id="rId1" Type="http://schemas.openxmlformats.org/officeDocument/2006/relationships/slideLayout" Target="../slideLayouts/slideLayout2.xml"/></Relationships>
</file>

<file path=ppt/slides/_rels/slide1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0.png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3.png"/><Relationship Id="rId1" Type="http://schemas.openxmlformats.org/officeDocument/2006/relationships/slideLayout" Target="../slideLayouts/slideLayout2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2.xml"/></Relationships>
</file>

<file path=ppt/slides/_rels/slide1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2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7.png"/><Relationship Id="rId1" Type="http://schemas.openxmlformats.org/officeDocument/2006/relationships/slideLayout" Target="../slideLayouts/slideLayout2.xml"/></Relationships>
</file>

<file path=ppt/slides/_rels/slide1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1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1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2.xml"/></Relationships>
</file>

<file path=ppt/slides/_rels/slide1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5.png"/><Relationship Id="rId1" Type="http://schemas.openxmlformats.org/officeDocument/2006/relationships/slideLayout" Target="../slideLayouts/slideLayout2.xml"/></Relationships>
</file>

<file path=ppt/slides/_rels/slide1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6.png"/><Relationship Id="rId1" Type="http://schemas.openxmlformats.org/officeDocument/2006/relationships/slideLayout" Target="../slideLayouts/slideLayout2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1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/Relationships>
</file>

<file path=ppt/slides/_rels/slide1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4.png"/><Relationship Id="rId1" Type="http://schemas.openxmlformats.org/officeDocument/2006/relationships/slideLayout" Target="../slideLayouts/slideLayout2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2.xml"/></Relationships>
</file>

<file path=ppt/slides/_rels/slide1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6.png"/><Relationship Id="rId1" Type="http://schemas.openxmlformats.org/officeDocument/2006/relationships/slideLayout" Target="../slideLayouts/slideLayout2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9.png"/><Relationship Id="rId1" Type="http://schemas.openxmlformats.org/officeDocument/2006/relationships/slideLayout" Target="../slideLayouts/slideLayout2.xml"/></Relationships>
</file>

<file path=ppt/slides/_rels/slide1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jpeg"/><Relationship Id="rId1" Type="http://schemas.openxmlformats.org/officeDocument/2006/relationships/slideLayout" Target="../slideLayouts/slideLayout2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2.xml"/></Relationships>
</file>

<file path=ppt/slides/_rels/slide1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4.png"/><Relationship Id="rId2" Type="http://schemas.openxmlformats.org/officeDocument/2006/relationships/image" Target="../media/image88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5.png"/><Relationship Id="rId1" Type="http://schemas.openxmlformats.org/officeDocument/2006/relationships/slideLayout" Target="../slideLayouts/slideLayout2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6.png"/><Relationship Id="rId1" Type="http://schemas.openxmlformats.org/officeDocument/2006/relationships/slideLayout" Target="../slideLayouts/slideLayout2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7.png"/><Relationship Id="rId1" Type="http://schemas.openxmlformats.org/officeDocument/2006/relationships/slideLayout" Target="../slideLayouts/slideLayout2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8.png"/><Relationship Id="rId1" Type="http://schemas.openxmlformats.org/officeDocument/2006/relationships/slideLayout" Target="../slideLayouts/slideLayout2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9.png"/><Relationship Id="rId1" Type="http://schemas.openxmlformats.org/officeDocument/2006/relationships/slideLayout" Target="../slideLayouts/slideLayout2.xml"/></Relationships>
</file>

<file path=ppt/slides/_rels/slide1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/Relationships>
</file>

<file path=ppt/slides/_rels/slide1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2.xml"/></Relationships>
</file>

<file path=ppt/slides/_rels/slide1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png"/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6.png"/><Relationship Id="rId1" Type="http://schemas.openxmlformats.org/officeDocument/2006/relationships/slideLayout" Target="../slideLayouts/slideLayout2.xml"/></Relationships>
</file>

<file path=ppt/slides/_rels/slide1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2.xml"/></Relationships>
</file>

<file path=ppt/slides/_rels/slide1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/Relationships>
</file>

<file path=ppt/slides/_rels/slide1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2.png"/><Relationship Id="rId2" Type="http://schemas.openxmlformats.org/officeDocument/2006/relationships/image" Target="../media/image9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3.png"/></Relationships>
</file>

<file path=ppt/slides/_rels/slide1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1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1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7.png"/><Relationship Id="rId1" Type="http://schemas.openxmlformats.org/officeDocument/2006/relationships/slideLayout" Target="../slideLayouts/slideLayout2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9.png"/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1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5.png"/><Relationship Id="rId5" Type="http://schemas.openxmlformats.org/officeDocument/2006/relationships/image" Target="../media/image914.png"/><Relationship Id="rId4" Type="http://schemas.openxmlformats.org/officeDocument/2006/relationships/image" Target="../media/image913.png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6.png"/><Relationship Id="rId1" Type="http://schemas.openxmlformats.org/officeDocument/2006/relationships/slideLayout" Target="../slideLayouts/slideLayout2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8.png"/><Relationship Id="rId2" Type="http://schemas.openxmlformats.org/officeDocument/2006/relationships/image" Target="../media/image917.png"/><Relationship Id="rId1" Type="http://schemas.openxmlformats.org/officeDocument/2006/relationships/slideLayout" Target="../slideLayouts/slideLayout2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1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2.xml"/></Relationships>
</file>

<file path=ppt/slides/_rels/slide1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3.png"/><Relationship Id="rId1" Type="http://schemas.openxmlformats.org/officeDocument/2006/relationships/slideLayout" Target="../slideLayouts/slideLayout2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4.png"/><Relationship Id="rId1" Type="http://schemas.openxmlformats.org/officeDocument/2006/relationships/slideLayout" Target="../slideLayouts/slideLayout2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/Relationships>
</file>

<file path=ppt/slides/_rels/slide1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6.png"/><Relationship Id="rId1" Type="http://schemas.openxmlformats.org/officeDocument/2006/relationships/slideLayout" Target="../slideLayouts/slideLayout2.xml"/></Relationships>
</file>

<file path=ppt/slides/_rels/slide1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2.xml"/></Relationships>
</file>

<file path=ppt/slides/_rels/slide1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2.xml"/></Relationships>
</file>

<file path=ppt/slides/_rels/slide1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1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2.png"/><Relationship Id="rId1" Type="http://schemas.openxmlformats.org/officeDocument/2006/relationships/slideLayout" Target="../slideLayouts/slideLayout2.xml"/></Relationships>
</file>

<file path=ppt/slides/_rels/slide1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3.png"/><Relationship Id="rId1" Type="http://schemas.openxmlformats.org/officeDocument/2006/relationships/slideLayout" Target="../slideLayouts/slideLayout2.xml"/></Relationships>
</file>

<file path=ppt/slides/_rels/slide1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2.xml"/></Relationships>
</file>

<file path=ppt/slides/_rels/slide1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/Relationships>
</file>

<file path=ppt/slides/_rels/slide1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2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8.png"/><Relationship Id="rId1" Type="http://schemas.openxmlformats.org/officeDocument/2006/relationships/slideLayout" Target="../slideLayouts/slideLayout2.xml"/></Relationships>
</file>

<file path=ppt/slides/_rels/slide1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2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8.png"/><Relationship Id="rId1" Type="http://schemas.openxmlformats.org/officeDocument/2006/relationships/slideLayout" Target="../slideLayouts/slideLayout2.xml"/></Relationships>
</file>

<file path=ppt/slides/_rels/slide1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1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2.png"/><Relationship Id="rId1" Type="http://schemas.openxmlformats.org/officeDocument/2006/relationships/slideLayout" Target="../slideLayouts/slideLayout2.xml"/></Relationships>
</file>

<file path=ppt/slides/_rels/slide1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3.png"/><Relationship Id="rId1" Type="http://schemas.openxmlformats.org/officeDocument/2006/relationships/slideLayout" Target="../slideLayouts/slideLayout2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2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5.png"/><Relationship Id="rId1" Type="http://schemas.openxmlformats.org/officeDocument/2006/relationships/slideLayout" Target="../slideLayouts/slideLayout2.xml"/></Relationships>
</file>

<file path=ppt/slides/_rels/slide1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1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9.png"/><Relationship Id="rId1" Type="http://schemas.openxmlformats.org/officeDocument/2006/relationships/slideLayout" Target="../slideLayouts/slideLayout2.xml"/></Relationships>
</file>

<file path=ppt/slides/_rels/slide1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/Relationships>
</file>

<file path=ppt/slides/_rels/slide1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2.png"/><Relationship Id="rId1" Type="http://schemas.openxmlformats.org/officeDocument/2006/relationships/slideLayout" Target="../slideLayouts/slideLayout2.xml"/></Relationships>
</file>

<file path=ppt/slides/_rels/slide1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/Relationships>
</file>

<file path=ppt/slides/_rels/slide1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5.png"/><Relationship Id="rId1" Type="http://schemas.openxmlformats.org/officeDocument/2006/relationships/slideLayout" Target="../slideLayouts/slideLayout2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7.png"/><Relationship Id="rId1" Type="http://schemas.openxmlformats.org/officeDocument/2006/relationships/slideLayout" Target="../slideLayouts/slideLayout2.xml"/></Relationships>
</file>

<file path=ppt/slides/_rels/slide1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8.png"/><Relationship Id="rId1" Type="http://schemas.openxmlformats.org/officeDocument/2006/relationships/slideLayout" Target="../slideLayouts/slideLayout2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9.png"/><Relationship Id="rId1" Type="http://schemas.openxmlformats.org/officeDocument/2006/relationships/slideLayout" Target="../slideLayouts/slideLayout2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2.png"/><Relationship Id="rId1" Type="http://schemas.openxmlformats.org/officeDocument/2006/relationships/slideLayout" Target="../slideLayouts/slideLayout2.xml"/></Relationships>
</file>

<file path=ppt/slides/_rels/slide1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image" Target="../media/image964.png"/><Relationship Id="rId1" Type="http://schemas.openxmlformats.org/officeDocument/2006/relationships/slideLayout" Target="../slideLayouts/slideLayout2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/Relationships>
</file>

<file path=ppt/slides/_rels/slide1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png"/><Relationship Id="rId2" Type="http://schemas.openxmlformats.org/officeDocument/2006/relationships/image" Target="../media/image967.png"/><Relationship Id="rId1" Type="http://schemas.openxmlformats.org/officeDocument/2006/relationships/slideLayout" Target="../slideLayouts/slideLayout2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69.png"/><Relationship Id="rId1" Type="http://schemas.openxmlformats.org/officeDocument/2006/relationships/slideLayout" Target="../slideLayouts/slideLayout2.xml"/></Relationships>
</file>

<file path=ppt/slides/_rels/slide1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3.png"/><Relationship Id="rId1" Type="http://schemas.openxmlformats.org/officeDocument/2006/relationships/slideLayout" Target="../slideLayouts/slideLayout2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5.png"/><Relationship Id="rId1" Type="http://schemas.openxmlformats.org/officeDocument/2006/relationships/slideLayout" Target="../slideLayouts/slideLayout2.xml"/></Relationships>
</file>

<file path=ppt/slides/_rels/slide1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7.png"/><Relationship Id="rId2" Type="http://schemas.openxmlformats.org/officeDocument/2006/relationships/image" Target="../media/image976.png"/><Relationship Id="rId1" Type="http://schemas.openxmlformats.org/officeDocument/2006/relationships/slideLayout" Target="../slideLayouts/slideLayout2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8.png"/><Relationship Id="rId1" Type="http://schemas.openxmlformats.org/officeDocument/2006/relationships/slideLayout" Target="../slideLayouts/slideLayout2.xml"/></Relationships>
</file>

<file path=ppt/slides/_rels/slide1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png"/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/Relationships>
</file>

<file path=ppt/slides/_rels/slide1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png"/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4.png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6.png"/><Relationship Id="rId2" Type="http://schemas.openxmlformats.org/officeDocument/2006/relationships/image" Target="../media/image9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8.png"/><Relationship Id="rId4" Type="http://schemas.openxmlformats.org/officeDocument/2006/relationships/image" Target="../media/image987.png"/></Relationships>
</file>

<file path=ppt/slides/_rels/slide1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/Relationships>
</file>

<file path=ppt/slides/_rels/slide1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2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4.png"/><Relationship Id="rId2" Type="http://schemas.openxmlformats.org/officeDocument/2006/relationships/image" Target="../media/image9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5.png"/></Relationships>
</file>

<file path=ppt/slides/_rels/slide1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7.png"/><Relationship Id="rId2" Type="http://schemas.openxmlformats.org/officeDocument/2006/relationships/image" Target="../media/image9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8.png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9.png"/><Relationship Id="rId1" Type="http://schemas.openxmlformats.org/officeDocument/2006/relationships/slideLayout" Target="../slideLayouts/slideLayout2.xml"/></Relationships>
</file>

<file path=ppt/slides/_rels/slide1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1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3.png"/><Relationship Id="rId2" Type="http://schemas.openxmlformats.org/officeDocument/2006/relationships/image" Target="../media/image10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4.png"/></Relationships>
</file>

<file path=ppt/slides/_rels/slide1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5.png"/><Relationship Id="rId1" Type="http://schemas.openxmlformats.org/officeDocument/2006/relationships/slideLayout" Target="../slideLayouts/slideLayout2.xml"/></Relationships>
</file>

<file path=ppt/slides/_rels/slide1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6.png"/><Relationship Id="rId1" Type="http://schemas.openxmlformats.org/officeDocument/2006/relationships/slideLayout" Target="../slideLayouts/slideLayout2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9.png"/></Relationships>
</file>

<file path=ppt/slides/_rels/slide1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2.xml"/></Relationships>
</file>

<file path=ppt/slides/_rels/slide1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2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5.png"/><Relationship Id="rId2" Type="http://schemas.openxmlformats.org/officeDocument/2006/relationships/image" Target="../media/image1014.png"/><Relationship Id="rId1" Type="http://schemas.openxmlformats.org/officeDocument/2006/relationships/slideLayout" Target="../slideLayouts/slideLayout2.xml"/></Relationships>
</file>

<file path=ppt/slides/_rels/slide178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8B%A4%EC%88%98" TargetMode="External"/><Relationship Id="rId1" Type="http://schemas.openxmlformats.org/officeDocument/2006/relationships/slideLayout" Target="../slideLayouts/slideLayout2.xml"/></Relationships>
</file>

<file path=ppt/slides/_rels/slide1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6.png"/><Relationship Id="rId1" Type="http://schemas.openxmlformats.org/officeDocument/2006/relationships/slideLayout" Target="../slideLayouts/slideLayout2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8.png"/><Relationship Id="rId1" Type="http://schemas.openxmlformats.org/officeDocument/2006/relationships/slideLayout" Target="../slideLayouts/slideLayout2.xml"/></Relationships>
</file>

<file path=ppt/slides/_rels/slide1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9.png"/><Relationship Id="rId1" Type="http://schemas.openxmlformats.org/officeDocument/2006/relationships/slideLayout" Target="../slideLayouts/slideLayout2.xml"/></Relationships>
</file>

<file path=ppt/slides/_rels/slide1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1.png"/><Relationship Id="rId1" Type="http://schemas.openxmlformats.org/officeDocument/2006/relationships/slideLayout" Target="../slideLayouts/slideLayout2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image" Target="../media/image1022.png"/><Relationship Id="rId1" Type="http://schemas.openxmlformats.org/officeDocument/2006/relationships/slideLayout" Target="../slideLayouts/slideLayout2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4.png"/><Relationship Id="rId1" Type="http://schemas.openxmlformats.org/officeDocument/2006/relationships/slideLayout" Target="../slideLayouts/slideLayout2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/Relationships>
</file>

<file path=ppt/slides/_rels/slide1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6.png"/><Relationship Id="rId1" Type="http://schemas.openxmlformats.org/officeDocument/2006/relationships/slideLayout" Target="../slideLayouts/slideLayout2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7.png"/><Relationship Id="rId1" Type="http://schemas.openxmlformats.org/officeDocument/2006/relationships/slideLayout" Target="../slideLayouts/slideLayout2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8.png"/><Relationship Id="rId1" Type="http://schemas.openxmlformats.org/officeDocument/2006/relationships/slideLayout" Target="../slideLayouts/slideLayout2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9.png"/><Relationship Id="rId1" Type="http://schemas.openxmlformats.org/officeDocument/2006/relationships/slideLayout" Target="../slideLayouts/slideLayout2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image" Target="../media/image1031.png"/><Relationship Id="rId1" Type="http://schemas.openxmlformats.org/officeDocument/2006/relationships/slideLayout" Target="../slideLayouts/slideLayout2.xml"/></Relationships>
</file>

<file path=ppt/slides/_rels/slide18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3.png"/><Relationship Id="rId1" Type="http://schemas.openxmlformats.org/officeDocument/2006/relationships/slideLayout" Target="../slideLayouts/slideLayout2.xml"/></Relationships>
</file>

<file path=ppt/slides/_rels/slide1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4.png"/><Relationship Id="rId1" Type="http://schemas.openxmlformats.org/officeDocument/2006/relationships/slideLayout" Target="../slideLayouts/slideLayout2.xml"/></Relationships>
</file>

<file path=ppt/slides/_rels/slide1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8.png"/><Relationship Id="rId1" Type="http://schemas.openxmlformats.org/officeDocument/2006/relationships/slideLayout" Target="../slideLayouts/slideLayout2.xml"/></Relationships>
</file>

<file path=ppt/slides/_rels/slide1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9.png"/><Relationship Id="rId1" Type="http://schemas.openxmlformats.org/officeDocument/2006/relationships/slideLayout" Target="../slideLayouts/slideLayout2.xml"/></Relationships>
</file>

<file path=ppt/slides/_rels/slide1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1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2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2.png"/><Relationship Id="rId1" Type="http://schemas.openxmlformats.org/officeDocument/2006/relationships/slideLayout" Target="../slideLayouts/slideLayout2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4.png"/><Relationship Id="rId1" Type="http://schemas.openxmlformats.org/officeDocument/2006/relationships/slideLayout" Target="../slideLayouts/slideLayout2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5.png"/><Relationship Id="rId1" Type="http://schemas.openxmlformats.org/officeDocument/2006/relationships/slideLayout" Target="../slideLayouts/slideLayout2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2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8.png"/><Relationship Id="rId1" Type="http://schemas.openxmlformats.org/officeDocument/2006/relationships/slideLayout" Target="../slideLayouts/slideLayout2.xml"/></Relationships>
</file>

<file path=ppt/slides/_rels/slide19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9.png"/><Relationship Id="rId1" Type="http://schemas.openxmlformats.org/officeDocument/2006/relationships/slideLayout" Target="../slideLayouts/slideLayout2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1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/Relationships>
</file>

<file path=ppt/slides/_rels/slide19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2.png"/><Relationship Id="rId1" Type="http://schemas.openxmlformats.org/officeDocument/2006/relationships/slideLayout" Target="../slideLayouts/slideLayout2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/Relationships>
</file>

<file path=ppt/slides/_rels/slide20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0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2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0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8.png"/><Relationship Id="rId1" Type="http://schemas.openxmlformats.org/officeDocument/2006/relationships/slideLayout" Target="../slideLayouts/slideLayout2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1.png"/></Relationships>
</file>

<file path=ppt/slides/_rels/slide2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/Relationships>
</file>

<file path=ppt/slides/_rels/slide8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8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8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8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8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/Relationships>
</file>

<file path=ppt/slides/_rels/slide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9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9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9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9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9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9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>Python</a:t>
            </a:r>
            <a:br>
              <a:rPr lang="en-US" altLang="ko-KR" sz="9600" dirty="0" smtClean="0"/>
            </a:br>
            <a:r>
              <a:rPr lang="ko-KR" altLang="en-US" sz="9600" dirty="0" smtClean="0"/>
              <a:t>핵</a:t>
            </a:r>
            <a:r>
              <a:rPr lang="ko-KR" altLang="en-US" sz="9600" dirty="0"/>
              <a:t>심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이해하기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platform module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platform </a:t>
            </a:r>
            <a:r>
              <a:rPr lang="ko-KR" altLang="en-US" dirty="0" smtClean="0"/>
              <a:t>모듈을 이용해서 현재 컴퓨터 내의 환경을 확인할 수 있음</a:t>
            </a:r>
            <a:endParaRPr lang="en-US" altLang="ko-KR" dirty="0"/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4984"/>
            <a:ext cx="3384376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논리 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4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키워드 인자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-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를 통합하여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지정해서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인자 처리</a:t>
            </a:r>
            <a:endParaRPr lang="en-US" altLang="ko-KR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36195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163346"/>
      </p:ext>
    </p:extLst>
  </p:cSld>
  <p:clrMapOvr>
    <a:masterClrMapping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815563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5.8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파라미터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인자 통합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혼용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 할당 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인자를 처리시 아래의 순서를 준수해야 함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3763280"/>
            <a:ext cx="6408712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위치인자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키워드 인자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가변위치인자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가변 키워드 인자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09809"/>
      </p:ext>
    </p:extLst>
  </p:cSld>
  <p:clrMapOvr>
    <a:masterClrMapping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가변 위</a:t>
            </a:r>
            <a:r>
              <a:rPr lang="ko-KR" altLang="en-US" dirty="0"/>
              <a:t>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8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위치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가변위치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위치인자를 먼저 사용하고 가변위치인자는 뒷부분에 표시해야 처리됨</a:t>
            </a:r>
            <a:endParaRPr lang="en-US" altLang="ko-KR" sz="2800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29000"/>
            <a:ext cx="23526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60779"/>
      </p:ext>
    </p:extLst>
  </p:cSld>
  <p:clrMapOvr>
    <a:masterClrMapping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인자할당</a:t>
            </a:r>
            <a:r>
              <a:rPr lang="en-US" altLang="ko-KR" dirty="0"/>
              <a:t>: </a:t>
            </a:r>
            <a:r>
              <a:rPr lang="ko-KR" altLang="en-US" dirty="0" smtClean="0"/>
              <a:t>멀티 위치 </a:t>
            </a:r>
            <a:r>
              <a:rPr lang="en-US" altLang="ko-KR" dirty="0"/>
              <a:t>+ </a:t>
            </a:r>
            <a:r>
              <a:rPr lang="ko-KR" altLang="en-US" dirty="0"/>
              <a:t>가변위치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고정위치와 가변 위치를 지정할 경우 가변위치는 고정위치 뒤에 지정해서 처리해야 함</a:t>
            </a:r>
            <a:endParaRPr lang="en-US" altLang="ko-KR" sz="2800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3284984"/>
            <a:ext cx="42100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7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위치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가변 키워드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혼용 처리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숫자 덧셈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를 통합하여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항상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가 먼저 정의되고 </a:t>
            </a:r>
            <a:r>
              <a:rPr lang="en-US" altLang="ko-KR" dirty="0" smtClean="0"/>
              <a:t>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나 뒤에 정의되면 가변인자가 처리가 가능 </a:t>
            </a:r>
            <a:endParaRPr lang="en-US" altLang="ko-KR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1529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391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901870"/>
              </p:ext>
            </p:extLst>
          </p:nvPr>
        </p:nvGraphicFramePr>
        <p:xfrm>
          <a:off x="539551" y="1916831"/>
          <a:ext cx="7920880" cy="2664296"/>
        </p:xfrm>
        <a:graphic>
          <a:graphicData uri="http://schemas.openxmlformats.org/drawingml/2006/table">
            <a:tbl>
              <a:tblPr/>
              <a:tblGrid>
                <a:gridCol w="2096703"/>
                <a:gridCol w="3183883"/>
                <a:gridCol w="2640294"/>
              </a:tblGrid>
              <a:tr h="3881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057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and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Logical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both the operands are true then condition becomes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and b) is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or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Logical </a:t>
                      </a:r>
                      <a:r>
                        <a:rPr lang="en-US" sz="1200" dirty="0">
                          <a:effectLst/>
                        </a:rPr>
                        <a:t>OR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any of the two operands are non-zero then condition becomes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or b) is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7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not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Logical </a:t>
                      </a:r>
                      <a:r>
                        <a:rPr lang="en-US" sz="1200" dirty="0">
                          <a:effectLst/>
                        </a:rPr>
                        <a:t>NOT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Used to reverse the logical state of its operand.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Not(a and b) is false.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0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혼용 처리</a:t>
            </a:r>
            <a:r>
              <a:rPr lang="en-US" altLang="ko-KR" dirty="0"/>
              <a:t>: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를 통합하여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지정하고 이를 별도의 리스트에 통합해서 처리 </a:t>
            </a:r>
            <a:r>
              <a:rPr lang="en-US" altLang="ko-KR" dirty="0" smtClean="0"/>
              <a:t>(python 3.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list(</a:t>
            </a:r>
            <a:r>
              <a:rPr lang="en-US" altLang="ko-KR" dirty="0" err="1" smtClean="0"/>
              <a:t>kargs.values</a:t>
            </a:r>
            <a:r>
              <a:rPr lang="en-US" altLang="ko-KR" dirty="0" smtClean="0"/>
              <a:t>())</a:t>
            </a:r>
            <a:r>
              <a:rPr lang="ko-KR" altLang="en-US" dirty="0" smtClean="0"/>
              <a:t>로 변경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10" y="4365104"/>
            <a:ext cx="24955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31918"/>
      </p:ext>
    </p:extLst>
  </p:cSld>
  <p:clrMapOvr>
    <a:masterClrMapping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혼용 처리</a:t>
            </a:r>
            <a:r>
              <a:rPr lang="en-US" altLang="ko-KR" dirty="0"/>
              <a:t>: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로컬변수로 인식되므로 키워드 인자를 할 경우 기존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명과 같을 경우 </a:t>
            </a:r>
            <a:r>
              <a:rPr lang="ko-KR" altLang="en-US" dirty="0" err="1" smtClean="0"/>
              <a:t>오류발생할</a:t>
            </a:r>
            <a:r>
              <a:rPr lang="ko-KR" altLang="en-US" dirty="0" err="1"/>
              <a:t>함</a:t>
            </a:r>
            <a:endParaRPr lang="en-US" altLang="ko-KR" dirty="0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01617"/>
            <a:ext cx="56292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41600"/>
      </p:ext>
    </p:extLst>
  </p:cSld>
  <p:clrMapOvr>
    <a:masterClrMapping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</a:t>
            </a:r>
            <a:r>
              <a:rPr lang="en-US" altLang="ko-KR" dirty="0" smtClean="0"/>
              <a:t>,</a:t>
            </a:r>
            <a:r>
              <a:rPr lang="ko-KR" altLang="en-US" dirty="0" smtClean="0"/>
              <a:t>가변 위치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키워드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가변위치와 가변 키워드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가변 위치와 가변 </a:t>
            </a:r>
            <a:r>
              <a:rPr lang="ko-KR" altLang="en-US" sz="2800" dirty="0" err="1" smtClean="0"/>
              <a:t>키워</a:t>
            </a:r>
            <a:r>
              <a:rPr lang="ko-KR" altLang="en-US" sz="2800" dirty="0" err="1"/>
              <a:t>드</a:t>
            </a:r>
            <a:r>
              <a:rPr lang="ko-KR" altLang="en-US" sz="2800" dirty="0" err="1" smtClean="0"/>
              <a:t>을</a:t>
            </a:r>
            <a:r>
              <a:rPr lang="ko-KR" altLang="en-US" sz="2800" dirty="0" smtClean="0"/>
              <a:t> 지정할 경우 위치인자부터 정의하고 키워드인자를 지정하여 처리 </a:t>
            </a:r>
            <a:endParaRPr lang="en-US" altLang="ko-KR" sz="2800" dirty="0" smtClean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6048375" cy="354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6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5.9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파라미터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unpack </a:t>
            </a: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5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인자</a:t>
            </a:r>
            <a:r>
              <a:rPr lang="en-US" altLang="ko-KR" dirty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err="1" smtClean="0"/>
              <a:t>파라미터는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관리되고 있고 </a:t>
            </a:r>
            <a:r>
              <a:rPr lang="en-US" altLang="ko-KR" sz="2800" dirty="0" smtClean="0"/>
              <a:t>*</a:t>
            </a:r>
            <a:r>
              <a:rPr lang="en-US" altLang="ko-KR" sz="2800" dirty="0" err="1" smtClean="0"/>
              <a:t>args</a:t>
            </a:r>
            <a:r>
              <a:rPr lang="ko-KR" altLang="en-US" sz="2800" dirty="0" smtClean="0"/>
              <a:t>로 정의하면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관리</a:t>
            </a:r>
            <a:r>
              <a:rPr lang="en-US" altLang="ko-KR" sz="2800" dirty="0" smtClean="0"/>
              <a:t>, **</a:t>
            </a:r>
            <a:r>
              <a:rPr lang="en-US" altLang="ko-KR" sz="2800" dirty="0" err="1" smtClean="0"/>
              <a:t>kargs</a:t>
            </a:r>
            <a:r>
              <a:rPr lang="ko-KR" altLang="en-US" sz="2800" dirty="0" smtClean="0"/>
              <a:t>로 정의하면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으로 관리 함</a:t>
            </a:r>
            <a:endParaRPr lang="en-US" altLang="ko-KR" sz="2800" dirty="0" smtClean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3634071"/>
            <a:ext cx="519112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Unpack</a:t>
            </a:r>
            <a:r>
              <a:rPr lang="ko-KR" altLang="en-US" dirty="0" smtClean="0"/>
              <a:t>이 필요한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err="1" smtClean="0"/>
              <a:t>파라미터와</a:t>
            </a:r>
            <a:r>
              <a:rPr lang="ko-KR" altLang="en-US" sz="2800" dirty="0" smtClean="0"/>
              <a:t> 인자가 맞으려면 데이터 타입을 맞춰야 하므로 이를 준수하기 위해 </a:t>
            </a:r>
            <a:r>
              <a:rPr lang="ko-KR" altLang="en-US" sz="2800" dirty="0" err="1" smtClean="0"/>
              <a:t>파라미터와</a:t>
            </a:r>
            <a:r>
              <a:rPr lang="ko-KR" altLang="en-US" sz="2800" dirty="0" smtClean="0"/>
              <a:t> 맞추는 작업</a:t>
            </a:r>
            <a:endParaRPr lang="en-US" altLang="ko-KR" sz="2800" dirty="0" smtClean="0"/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105275" cy="3358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3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위치 인자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함수의 인자로 </a:t>
            </a:r>
            <a:r>
              <a:rPr lang="en-US" altLang="ko-KR" sz="2800" dirty="0" smtClean="0"/>
              <a:t>tuple/list</a:t>
            </a:r>
            <a:r>
              <a:rPr lang="ko-KR" altLang="en-US" sz="2800" dirty="0" smtClean="0"/>
              <a:t>을 넣고 위치 인자로 </a:t>
            </a:r>
            <a:r>
              <a:rPr lang="ko-KR" altLang="en-US" sz="2800" dirty="0" err="1" smtClean="0"/>
              <a:t>바꿀때는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*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unpack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29000"/>
            <a:ext cx="3312368" cy="274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4149080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Python3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처리하므로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전환 필요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339752" y="4749244"/>
            <a:ext cx="2880320" cy="3359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3" idx="1"/>
          </p:cNvCxnSpPr>
          <p:nvPr/>
        </p:nvCxnSpPr>
        <p:spPr>
          <a:xfrm flipV="1">
            <a:off x="5220072" y="4749245"/>
            <a:ext cx="936104" cy="1679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키워드인자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함수의 인자로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타입을 넣고 키워드 인자로 </a:t>
            </a:r>
            <a:r>
              <a:rPr lang="ko-KR" altLang="en-US" sz="2800" dirty="0" err="1" smtClean="0"/>
              <a:t>바꿀때는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**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unpack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645024"/>
            <a:ext cx="3528392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</a:t>
            </a:r>
            <a:r>
              <a:rPr lang="ko-KR" altLang="en-US" dirty="0"/>
              <a:t>축</a:t>
            </a:r>
            <a:r>
              <a:rPr lang="ko-KR" altLang="en-US" dirty="0" smtClean="0"/>
              <a:t> 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tuple</a:t>
            </a:r>
            <a:r>
              <a:rPr lang="ko-KR" altLang="en-US" dirty="0" smtClean="0"/>
              <a:t>타입 인자 전달과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</a:t>
            </a:r>
            <a:r>
              <a:rPr lang="ko-KR" altLang="en-US" dirty="0" smtClean="0"/>
              <a:t>타입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tuple </a:t>
            </a:r>
            <a:r>
              <a:rPr lang="ko-KR" altLang="en-US" sz="2800" dirty="0" smtClean="0"/>
              <a:t>타입으로 전달하면 객체가 전달되어 </a:t>
            </a:r>
            <a:r>
              <a:rPr lang="en-US" altLang="ko-KR" sz="2800" dirty="0" smtClean="0"/>
              <a:t>*</a:t>
            </a:r>
            <a:r>
              <a:rPr lang="en-US" altLang="ko-KR" sz="2800" dirty="0" err="1" smtClean="0"/>
              <a:t>args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지정과 동일하게 보이지만 가변 위치인자가 아닌 위치인자 처리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4644578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call by sharing</a:t>
            </a:r>
            <a:r>
              <a:rPr lang="ko-KR" altLang="en-US" dirty="0" smtClean="0"/>
              <a:t>이 발생해서 기존 객체와 동일함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61048"/>
            <a:ext cx="31051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091007"/>
      </p:ext>
    </p:extLst>
  </p:cSld>
  <p:clrMapOvr>
    <a:masterClrMapping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*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로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ko-KR" altLang="en-US" sz="2800" dirty="0" smtClean="0"/>
              <a:t>가변 위치 인자를 전달하려면 인자 </a:t>
            </a:r>
            <a:r>
              <a:rPr lang="ko-KR" altLang="en-US" sz="2800" dirty="0" err="1" smtClean="0"/>
              <a:t>전달시에도</a:t>
            </a:r>
            <a:r>
              <a:rPr lang="ko-KR" altLang="en-US" sz="2800" dirty="0" smtClean="0"/>
              <a:t> 실제 값들만 전달해야 함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60" y="3717032"/>
            <a:ext cx="32480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61169"/>
      </p:ext>
    </p:extLst>
  </p:cSld>
  <p:clrMapOvr>
    <a:masterClrMapping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Dict</a:t>
            </a:r>
            <a:r>
              <a:rPr lang="ko-KR" altLang="en-US" dirty="0" smtClean="0"/>
              <a:t>타입 인자 전달과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</a:t>
            </a:r>
            <a:r>
              <a:rPr lang="ko-KR" altLang="en-US" sz="2800" dirty="0" err="1" smtClean="0"/>
              <a:t>전달시</a:t>
            </a:r>
            <a:r>
              <a:rPr lang="ko-KR" altLang="en-US" sz="2800" dirty="0" smtClean="0"/>
              <a:t> 로컬영역에는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보관하는 것 처럼 보이지만 실제 외부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타입이 주소만 전달 받아서 처리 됨</a:t>
            </a:r>
            <a:endParaRPr lang="en-US" altLang="ko-KR" sz="28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573016"/>
            <a:ext cx="43338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20272" y="4644578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call by sharing</a:t>
            </a:r>
            <a:r>
              <a:rPr lang="ko-KR" altLang="en-US" dirty="0" smtClean="0"/>
              <a:t>이 발생해서 기존 객체와 동일함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23341"/>
      </p:ext>
    </p:extLst>
  </p:cSld>
  <p:clrMapOvr>
    <a:masterClrMapping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**</a:t>
            </a:r>
            <a:r>
              <a:rPr lang="en-US" altLang="ko-KR" dirty="0" err="1" smtClean="0"/>
              <a:t>kwargs</a:t>
            </a:r>
            <a:r>
              <a:rPr lang="ko-KR" altLang="en-US" dirty="0" smtClean="0"/>
              <a:t>로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**</a:t>
            </a:r>
            <a:r>
              <a:rPr lang="ko-KR" altLang="en-US" sz="2800" dirty="0" smtClean="0"/>
              <a:t>로 붙여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 내부의 값만 </a:t>
            </a:r>
            <a:r>
              <a:rPr lang="ko-KR" altLang="en-US" sz="2800" dirty="0"/>
              <a:t>전</a:t>
            </a:r>
            <a:r>
              <a:rPr lang="ko-KR" altLang="en-US" sz="2800" dirty="0" smtClean="0"/>
              <a:t>달되므로 새로운 객체가 만들어져서 처리됨 </a:t>
            </a:r>
            <a:endParaRPr lang="en-US" altLang="ko-KR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005064"/>
            <a:ext cx="46672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02886"/>
      </p:ext>
    </p:extLst>
  </p:cSld>
  <p:clrMapOvr>
    <a:masterClrMapping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5.10 </a:t>
            </a:r>
            <a:r>
              <a:rPr lang="ko-KR" altLang="en-US" sz="6000" dirty="0" smtClean="0"/>
              <a:t>함수  호출  방법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함수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49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Apply </a:t>
            </a:r>
            <a:r>
              <a:rPr lang="ko-KR" altLang="en-US" dirty="0" smtClean="0"/>
              <a:t>함수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다른 함수를 전달받아 즉시 처리하는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함수를 만들기 위해서는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kwargs</a:t>
            </a:r>
            <a:r>
              <a:rPr lang="ko-KR" altLang="en-US" dirty="0" smtClean="0"/>
              <a:t>로 정의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15616" y="3212976"/>
            <a:ext cx="6408712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apply 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전달함수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전달함수파라미터</a:t>
            </a:r>
            <a:r>
              <a:rPr lang="en-US" altLang="ko-KR" dirty="0" smtClean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전달함수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9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전달함수와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동시 넘기기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Add 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동시에 전달해서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17032"/>
            <a:ext cx="35623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3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단축 연산</a:t>
            </a:r>
            <a:r>
              <a:rPr lang="en-US" altLang="ko-KR" dirty="0" smtClean="0"/>
              <a:t>: and/or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6062"/>
            <a:ext cx="3289548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76056" y="256490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and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 우측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6056" y="350100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and </a:t>
            </a:r>
            <a:r>
              <a:rPr lang="ko-KR" altLang="en-US" dirty="0"/>
              <a:t>연산자 </a:t>
            </a:r>
            <a:r>
              <a:rPr lang="en-US" altLang="ko-KR" dirty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이면 </a:t>
            </a:r>
            <a:r>
              <a:rPr lang="ko-KR" altLang="en-US" dirty="0"/>
              <a:t>좌</a:t>
            </a:r>
            <a:r>
              <a:rPr lang="ko-KR" altLang="en-US" dirty="0" smtClean="0"/>
              <a:t>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결과를 실행</a:t>
            </a:r>
            <a:endParaRPr lang="ko-KR" altLang="en-US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53136"/>
            <a:ext cx="321754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6056" y="444469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or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  </a:t>
            </a:r>
            <a:r>
              <a:rPr lang="ko-KR" altLang="en-US" dirty="0"/>
              <a:t>좌</a:t>
            </a:r>
            <a:r>
              <a:rPr lang="ko-KR" altLang="en-US" dirty="0" smtClean="0"/>
              <a:t>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53807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or </a:t>
            </a:r>
            <a:r>
              <a:rPr lang="ko-KR" altLang="en-US" dirty="0"/>
              <a:t>연산자 </a:t>
            </a:r>
            <a:r>
              <a:rPr lang="en-US" altLang="ko-KR" dirty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이면 우측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결과를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3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외부 함수 호출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45024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Global</a:t>
            </a:r>
            <a:r>
              <a:rPr lang="ko-KR" altLang="en-US" dirty="0" smtClean="0"/>
              <a:t>영역 함수 직접 참조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외부 함수 정의</a:t>
            </a:r>
            <a:r>
              <a:rPr lang="en-US" altLang="ko-KR" sz="2800" dirty="0" smtClean="0"/>
              <a:t>(global </a:t>
            </a:r>
            <a:r>
              <a:rPr lang="ko-KR" altLang="en-US" sz="2800" dirty="0" smtClean="0"/>
              <a:t>영역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하고 함수를 정의해서 내부 </a:t>
            </a:r>
            <a:r>
              <a:rPr lang="ko-KR" altLang="en-US" sz="2800" dirty="0" err="1" smtClean="0"/>
              <a:t>로직으로</a:t>
            </a:r>
            <a:r>
              <a:rPr lang="ko-KR" altLang="en-US" sz="2800" dirty="0" smtClean="0"/>
              <a:t> 외부함수 호출처리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043608" y="3429000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{“add”: “function “}</a:t>
            </a:r>
            <a:endParaRPr lang="en-US" altLang="ko-KR" sz="1200" b="1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4437111"/>
            <a:ext cx="2232248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</a:t>
            </a:r>
            <a:r>
              <a:rPr lang="en-US" altLang="ko-KR" sz="1200" b="1" dirty="0" err="1" smtClean="0"/>
              <a:t>x’:None</a:t>
            </a:r>
            <a:r>
              <a:rPr lang="en-US" altLang="ko-KR" sz="1200" b="1" dirty="0" smtClean="0"/>
              <a:t>, ‘</a:t>
            </a:r>
            <a:r>
              <a:rPr lang="en-US" altLang="ko-KR" sz="1200" b="1" dirty="0" err="1" smtClean="0"/>
              <a:t>y’:None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1043608" y="5589240"/>
            <a:ext cx="2232248" cy="703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{‘x’:5, ‘y’:5}</a:t>
            </a:r>
            <a:endParaRPr lang="en-US" altLang="ko-KR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4883360" y="3861048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4" idx="1"/>
            <a:endCxn id="6" idx="3"/>
          </p:cNvCxnSpPr>
          <p:nvPr/>
        </p:nvCxnSpPr>
        <p:spPr>
          <a:xfrm rot="10800000">
            <a:off x="3275856" y="3717032"/>
            <a:ext cx="1607504" cy="43204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30689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global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3608" y="40677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함수정의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3608" y="52199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860032" y="5116542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19" idx="1"/>
            <a:endCxn id="9" idx="3"/>
          </p:cNvCxnSpPr>
          <p:nvPr/>
        </p:nvCxnSpPr>
        <p:spPr>
          <a:xfrm rot="10800000" flipV="1">
            <a:off x="3275856" y="5404574"/>
            <a:ext cx="1584176" cy="536390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883360" y="4503154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2" idx="1"/>
            <a:endCxn id="8" idx="3"/>
          </p:cNvCxnSpPr>
          <p:nvPr/>
        </p:nvCxnSpPr>
        <p:spPr>
          <a:xfrm rot="10800000">
            <a:off x="3275856" y="4725144"/>
            <a:ext cx="1607504" cy="6604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802" y="3602755"/>
            <a:ext cx="2495550" cy="238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인자로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외부 함수</a:t>
            </a:r>
            <a:r>
              <a:rPr lang="en-US" altLang="ko-KR" sz="2800" dirty="0" smtClean="0"/>
              <a:t>(global</a:t>
            </a:r>
            <a:r>
              <a:rPr lang="ko-KR" altLang="en-US" sz="2800" dirty="0" smtClean="0"/>
              <a:t>영역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에 정의된 함수를 함수의 인자로 받아 내부 </a:t>
            </a:r>
            <a:r>
              <a:rPr lang="ko-KR" altLang="en-US" sz="2800" dirty="0" err="1" smtClean="0"/>
              <a:t>로직으로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043608" y="3429000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{“add”:  function , “</a:t>
            </a:r>
            <a:r>
              <a:rPr lang="en-US" altLang="ko-KR" sz="1200" b="1" dirty="0" err="1" smtClean="0"/>
              <a:t>add_args</a:t>
            </a:r>
            <a:r>
              <a:rPr lang="en-US" altLang="ko-KR" sz="1200" b="1" dirty="0" smtClean="0"/>
              <a:t>”: function}</a:t>
            </a:r>
            <a:endParaRPr lang="en-US" altLang="ko-KR" sz="1200" b="1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4437111"/>
            <a:ext cx="2232248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</a:t>
            </a:r>
            <a:r>
              <a:rPr lang="en-US" altLang="ko-KR" sz="1200" b="1" dirty="0" err="1" smtClean="0"/>
              <a:t>func</a:t>
            </a:r>
            <a:r>
              <a:rPr lang="en-US" altLang="ko-KR" sz="1200" b="1" dirty="0" smtClean="0"/>
              <a:t>’:None, ‘</a:t>
            </a:r>
            <a:r>
              <a:rPr lang="en-US" altLang="ko-KR" sz="1200" b="1" dirty="0" err="1" smtClean="0"/>
              <a:t>x’:None</a:t>
            </a:r>
            <a:r>
              <a:rPr lang="en-US" altLang="ko-KR" sz="1200" b="1" dirty="0" smtClean="0"/>
              <a:t>, ‘</a:t>
            </a:r>
            <a:r>
              <a:rPr lang="en-US" altLang="ko-KR" sz="1200" b="1" dirty="0" err="1" smtClean="0"/>
              <a:t>y’:None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1043608" y="5589240"/>
            <a:ext cx="2232248" cy="703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</a:t>
            </a:r>
            <a:r>
              <a:rPr lang="en-US" altLang="ko-KR" sz="1200" b="1" dirty="0" err="1" smtClean="0"/>
              <a:t>func</a:t>
            </a:r>
            <a:r>
              <a:rPr lang="en-US" altLang="ko-KR" sz="1200" b="1" dirty="0" smtClean="0"/>
              <a:t>’: “add”, ‘x’:5, ‘y’:5}</a:t>
            </a:r>
            <a:endParaRPr lang="en-US" altLang="ko-K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43608" y="30689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global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40677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함수정의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52199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148064" y="3789040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48064" y="4882760"/>
            <a:ext cx="1992896" cy="48629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148064" y="4365104"/>
            <a:ext cx="1992896" cy="48629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13" idx="1"/>
            <a:endCxn id="7" idx="3"/>
          </p:cNvCxnSpPr>
          <p:nvPr/>
        </p:nvCxnSpPr>
        <p:spPr>
          <a:xfrm rot="10800000">
            <a:off x="3275856" y="3717032"/>
            <a:ext cx="1872208" cy="360040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1"/>
            <a:endCxn id="8" idx="3"/>
          </p:cNvCxnSpPr>
          <p:nvPr/>
        </p:nvCxnSpPr>
        <p:spPr>
          <a:xfrm rot="10800000" flipV="1">
            <a:off x="3275856" y="4608252"/>
            <a:ext cx="1872208" cy="11689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5" idx="1"/>
            <a:endCxn id="9" idx="3"/>
          </p:cNvCxnSpPr>
          <p:nvPr/>
        </p:nvCxnSpPr>
        <p:spPr>
          <a:xfrm rot="10800000" flipV="1">
            <a:off x="3275856" y="5125908"/>
            <a:ext cx="1872208" cy="81505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일반 호출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3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함수도 호출 방법에 따라 다양한 구현 및 처리가 가능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2780928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실행 호출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3789040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즉시 실행 호출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51920" y="285293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정의 후 함수 이름으로 호출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51920" y="3934797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정의하고 바로 호출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809" y="4614368"/>
            <a:ext cx="27527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반복 호출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2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반복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함수도 호출 방법에 따라 다양한 구현 및 처리가 가능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3140968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재귀</a:t>
            </a:r>
            <a:r>
              <a:rPr lang="en-US" altLang="ko-KR" dirty="0" smtClean="0"/>
              <a:t>)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149080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특정 시점 호출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59632" y="5157192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부분 호출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51920" y="3212976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</a:t>
            </a:r>
            <a:r>
              <a:rPr lang="ko-KR" altLang="en-US" dirty="0" err="1" smtClean="0"/>
              <a:t>인자값을</a:t>
            </a:r>
            <a:r>
              <a:rPr lang="ko-KR" altLang="en-US" dirty="0" smtClean="0"/>
              <a:t> 바꿔가면 처리가 완료 </a:t>
            </a:r>
            <a:r>
              <a:rPr lang="ko-KR" altLang="en-US" dirty="0" err="1" smtClean="0"/>
              <a:t>될때까지</a:t>
            </a:r>
            <a:r>
              <a:rPr lang="ko-KR" altLang="en-US" dirty="0" smtClean="0"/>
              <a:t> 연속해서 호출하여 처리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51920" y="4294837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구동시켜 필요한 시점에 호출하여 결과 처리</a:t>
            </a:r>
            <a:r>
              <a:rPr lang="en-US" altLang="ko-KR" dirty="0" smtClean="0"/>
              <a:t>(iteration, generation)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51920" y="5308815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</a:t>
            </a:r>
            <a:r>
              <a:rPr lang="ko-KR" altLang="en-US" dirty="0" err="1" smtClean="0"/>
              <a:t>인자별로</a:t>
            </a:r>
            <a:r>
              <a:rPr lang="ko-KR" altLang="en-US" dirty="0" smtClean="0"/>
              <a:t> 분리하여 호출하면서 연결해서 결과를 처리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4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재귀호출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함수가 여러 번 호출될 것을 기준으로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작성해서 동일한 함수를 연속적으로 처리할 </a:t>
            </a:r>
            <a:r>
              <a:rPr lang="ko-KR" altLang="en-US" dirty="0" err="1" smtClean="0"/>
              <a:t>도록</a:t>
            </a:r>
            <a:r>
              <a:rPr lang="ko-KR" altLang="en-US" dirty="0" smtClean="0"/>
              <a:t> 호출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6804248" y="3356992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자신의 함수를 계속 호출하면 </a:t>
            </a:r>
            <a:r>
              <a:rPr lang="en-US" altLang="ko-KR" dirty="0" smtClean="0"/>
              <a:t>stack</a:t>
            </a:r>
            <a:r>
              <a:rPr lang="ko-KR" altLang="en-US" dirty="0" smtClean="0"/>
              <a:t>에 새로운 함수 영역이 생겨서 처리한다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709471"/>
            <a:ext cx="5544616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123728" y="3501008"/>
            <a:ext cx="151216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3"/>
            <a:endCxn id="6" idx="1"/>
          </p:cNvCxnSpPr>
          <p:nvPr/>
        </p:nvCxnSpPr>
        <p:spPr>
          <a:xfrm>
            <a:off x="3635896" y="3681028"/>
            <a:ext cx="3168352" cy="2761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1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Iteration :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 등을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처리하면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객체가 만들어지고 실행됨 </a:t>
            </a:r>
            <a:endParaRPr lang="ko-KR" altLang="en-US" dirty="0"/>
          </a:p>
        </p:txBody>
      </p:sp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2852936"/>
            <a:ext cx="6276975" cy="352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Iteration 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 등을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처리하면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객체가 만들어지고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실행 </a:t>
            </a:r>
            <a:endParaRPr lang="ko-KR" altLang="en-US" dirty="0"/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996952"/>
            <a:ext cx="5895975" cy="349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비교 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9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Generation : comprehension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Generator comprehension 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처리가 종료되면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발생 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467" y="2996952"/>
            <a:ext cx="5772150" cy="302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Generation :function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함수를 호출해도 계속 저장 함수를 호출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처리가 종료되면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발생 </a:t>
            </a:r>
            <a:endParaRPr lang="ko-KR" altLang="en-US" dirty="0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953125" cy="33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412776"/>
            <a:ext cx="837165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5.11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generator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34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Generator </a:t>
            </a:r>
            <a:r>
              <a:rPr lang="ko-KR" altLang="en-US" dirty="0"/>
              <a:t>함수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함수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함수를 생성하면 </a:t>
            </a:r>
            <a:r>
              <a:rPr lang="en-US" altLang="ko-KR" dirty="0" smtClean="0"/>
              <a:t>generator </a:t>
            </a:r>
            <a:r>
              <a:rPr lang="ko-KR" altLang="en-US" dirty="0" smtClean="0"/>
              <a:t>객체가 만들어지고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함수나 </a:t>
            </a:r>
            <a:r>
              <a:rPr lang="en-US" altLang="ko-KR" dirty="0" smtClean="0"/>
              <a:t>next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45" y="2780928"/>
            <a:ext cx="5876925" cy="385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8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단일호출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Yield</a:t>
            </a:r>
            <a:r>
              <a:rPr lang="ko-KR" altLang="en-US" dirty="0" smtClean="0"/>
              <a:t>에 값을 부여해서  함수 처리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80928"/>
            <a:ext cx="4000500" cy="307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연속 호출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대신  </a:t>
            </a:r>
            <a:r>
              <a:rPr lang="en-US" altLang="ko-KR" dirty="0" smtClean="0"/>
              <a:t>Yield </a:t>
            </a:r>
            <a:r>
              <a:rPr lang="ko-KR" altLang="en-US" dirty="0" smtClean="0"/>
              <a:t>대체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함수를 호출</a:t>
            </a:r>
            <a:r>
              <a:rPr lang="en-US" altLang="ko-KR" dirty="0" smtClean="0"/>
              <a:t>(next())</a:t>
            </a:r>
            <a:r>
              <a:rPr lang="ko-KR" altLang="en-US" dirty="0" smtClean="0"/>
              <a:t>해도 계속 저장 함수를 호출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처리가 종료되면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발생 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996952"/>
            <a:ext cx="585787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Coroutine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Coroutine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send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변수에 </a:t>
            </a:r>
            <a:r>
              <a:rPr lang="en-US" altLang="ko-KR" dirty="0" smtClean="0"/>
              <a:t>yield</a:t>
            </a:r>
            <a:r>
              <a:rPr lang="ko-KR" altLang="en-US" dirty="0" smtClean="0"/>
              <a:t>를 할당할 경우 이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함수에 값을 </a:t>
            </a:r>
            <a:r>
              <a:rPr lang="en-US" altLang="ko-KR" dirty="0" smtClean="0"/>
              <a:t>send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전달해서 처리</a:t>
            </a:r>
            <a:endParaRPr lang="ko-KR" altLang="en-US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89040"/>
            <a:ext cx="21812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64088" y="429309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Yield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생성되기전</a:t>
            </a:r>
            <a:r>
              <a:rPr lang="ko-KR" altLang="en-US" dirty="0" smtClean="0"/>
              <a:t> 값을 </a:t>
            </a:r>
            <a:r>
              <a:rPr lang="en-US" altLang="ko-KR" dirty="0" smtClean="0"/>
              <a:t>send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전달해서 값을 조정할 수 있음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연계 처리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Generator </a:t>
            </a:r>
            <a:r>
              <a:rPr lang="ko-KR" altLang="en-US" dirty="0" smtClean="0"/>
              <a:t>함수간 정보 전달을 위해서는 </a:t>
            </a:r>
            <a:r>
              <a:rPr lang="en-US" altLang="ko-KR" dirty="0" smtClean="0"/>
              <a:t>send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ko-KR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3743325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63688" y="4725145"/>
            <a:ext cx="2160240" cy="6480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0152" y="458112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함수 실행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5" idx="1"/>
          </p:cNvCxnSpPr>
          <p:nvPr/>
        </p:nvCxnSpPr>
        <p:spPr>
          <a:xfrm flipV="1">
            <a:off x="3923928" y="4904294"/>
            <a:ext cx="2016224" cy="1808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53546" y="5445225"/>
            <a:ext cx="2160240" cy="6480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12160" y="5589240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두</a:t>
            </a:r>
            <a:r>
              <a:rPr lang="ko-KR" altLang="en-US" dirty="0" err="1" smtClean="0"/>
              <a:t>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함수 실행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인자로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전달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0" idx="3"/>
            <a:endCxn id="11" idx="1"/>
          </p:cNvCxnSpPr>
          <p:nvPr/>
        </p:nvCxnSpPr>
        <p:spPr>
          <a:xfrm>
            <a:off x="3913786" y="5769261"/>
            <a:ext cx="2098374" cy="2816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교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777233"/>
              </p:ext>
            </p:extLst>
          </p:nvPr>
        </p:nvGraphicFramePr>
        <p:xfrm>
          <a:off x="683568" y="1941708"/>
          <a:ext cx="7776863" cy="4367614"/>
        </p:xfrm>
        <a:graphic>
          <a:graphicData uri="http://schemas.openxmlformats.org/drawingml/2006/table">
            <a:tbl>
              <a:tblPr/>
              <a:tblGrid>
                <a:gridCol w="1120178"/>
                <a:gridCol w="3894809"/>
                <a:gridCol w="2761876"/>
              </a:tblGrid>
              <a:tr h="237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0733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==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values of two operands are equal, then the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(a == b) is not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33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!=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values of two operands are not equal,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08000" marR="108000" marT="16203" marB="1620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33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&lt;&gt;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values of two operands are not equal,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&lt;&gt; b) is true. This is similar to != operator.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9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&gt;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greater than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&gt; b) is not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52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&lt;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less than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&lt; b) is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70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&gt;=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greater than or equal to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&gt;= b) is not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70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&lt;=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less than or equal to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&lt;= b) is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1412776"/>
            <a:ext cx="851567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5.12 Lambda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익명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 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익명함수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2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3000" dirty="0" smtClean="0">
                <a:latin typeface="+mn-ea"/>
              </a:rPr>
              <a:t>Lambda</a:t>
            </a:r>
            <a:r>
              <a:rPr lang="ko-KR" altLang="en-US" sz="3000" dirty="0" smtClean="0">
                <a:latin typeface="+mn-ea"/>
              </a:rPr>
              <a:t>는 익명의 함수 즉 함수의 이름이 없는 함수를 </a:t>
            </a:r>
            <a:r>
              <a:rPr lang="ko-KR" altLang="en-US" sz="3000" dirty="0" err="1" smtClean="0">
                <a:latin typeface="+mn-ea"/>
              </a:rPr>
              <a:t>표현식으로</a:t>
            </a:r>
            <a:r>
              <a:rPr lang="ko-KR" altLang="en-US" sz="3000" dirty="0" smtClean="0">
                <a:latin typeface="+mn-ea"/>
              </a:rPr>
              <a:t>  정의</a:t>
            </a:r>
            <a:r>
              <a:rPr lang="en-US" altLang="ko-KR" sz="3000" dirty="0" smtClean="0">
                <a:latin typeface="+mn-ea"/>
              </a:rPr>
              <a:t>(return </a:t>
            </a:r>
            <a:r>
              <a:rPr lang="ko-KR" altLang="en-US" sz="3000" dirty="0" err="1" smtClean="0">
                <a:latin typeface="+mn-ea"/>
              </a:rPr>
              <a:t>미존재</a:t>
            </a:r>
            <a:r>
              <a:rPr lang="en-US" altLang="ko-KR" sz="3000" dirty="0" smtClean="0">
                <a:latin typeface="+mn-ea"/>
              </a:rPr>
              <a:t>)</a:t>
            </a:r>
            <a:endParaRPr lang="ko-KR" altLang="en-US" sz="3000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547664" y="2924944"/>
            <a:ext cx="576064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Lambda 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320687" y="4149080"/>
            <a:ext cx="6912768" cy="1512711"/>
            <a:chOff x="755576" y="4221088"/>
            <a:chExt cx="6912768" cy="1512711"/>
          </a:xfrm>
        </p:grpSpPr>
        <p:sp>
          <p:nvSpPr>
            <p:cNvPr id="10" name="직사각형 9"/>
            <p:cNvSpPr/>
            <p:nvPr/>
          </p:nvSpPr>
          <p:spPr>
            <a:xfrm>
              <a:off x="5220072" y="4650483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endParaRPr lang="en-US" altLang="ko-KR" dirty="0"/>
            </a:p>
            <a:p>
              <a:pPr algn="ctr"/>
              <a:r>
                <a:rPr lang="ko-KR" altLang="en-US" dirty="0" smtClean="0"/>
                <a:t>코드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32240" y="4650483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인자</a:t>
              </a:r>
              <a:endParaRPr lang="en-US" altLang="ko-KR" dirty="0" smtClean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6156176" y="5002179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3707904" y="4650483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/>
                <a:t>함수명</a:t>
              </a:r>
              <a:r>
                <a:rPr lang="ko-KR" altLang="en-US" sz="1000" dirty="0" smtClean="0"/>
                <a:t> 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err="1" smtClean="0"/>
                <a:t>미존재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참조주소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cxnSp>
          <p:nvCxnSpPr>
            <p:cNvPr id="14" name="직선 화살표 연결선 13"/>
            <p:cNvCxnSpPr>
              <a:endCxn id="10" idx="1"/>
            </p:cNvCxnSpPr>
            <p:nvPr/>
          </p:nvCxnSpPr>
          <p:spPr>
            <a:xfrm>
              <a:off x="4644008" y="5002179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35928" y="4221088"/>
              <a:ext cx="3240360" cy="25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익명함수 정의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5576" y="4795633"/>
              <a:ext cx="1152128" cy="602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변수</a:t>
              </a:r>
              <a:endParaRPr lang="ko-KR" altLang="en-US" dirty="0"/>
            </a:p>
          </p:txBody>
        </p:sp>
        <p:cxnSp>
          <p:nvCxnSpPr>
            <p:cNvPr id="17" name="꺾인 연결선 16"/>
            <p:cNvCxnSpPr>
              <a:stCxn id="13" idx="1"/>
              <a:endCxn id="16" idx="3"/>
            </p:cNvCxnSpPr>
            <p:nvPr/>
          </p:nvCxnSpPr>
          <p:spPr>
            <a:xfrm rot="10800000" flipV="1">
              <a:off x="1907704" y="5002179"/>
              <a:ext cx="1800200" cy="94908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907704" y="5197572"/>
              <a:ext cx="1800199" cy="536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필요시</a:t>
              </a:r>
              <a:r>
                <a:rPr lang="ko-KR" altLang="en-US" dirty="0" smtClean="0"/>
                <a:t> 변수에 할당</a:t>
              </a:r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4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Lambda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지정 방식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튜플처리</a:t>
            </a:r>
            <a:r>
              <a:rPr lang="ko-KR" altLang="en-US" dirty="0" smtClean="0"/>
              <a:t> 방식에 대한 변경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525184"/>
              </p:ext>
            </p:extLst>
          </p:nvPr>
        </p:nvGraphicFramePr>
        <p:xfrm>
          <a:off x="612774" y="3332016"/>
          <a:ext cx="7847657" cy="2905295"/>
        </p:xfrm>
        <a:graphic>
          <a:graphicData uri="http://schemas.openxmlformats.org/drawingml/2006/table">
            <a:tbl>
              <a:tblPr/>
              <a:tblGrid>
                <a:gridCol w="3746326"/>
                <a:gridCol w="4101331"/>
              </a:tblGrid>
              <a:tr h="58105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1059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,):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x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f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x1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: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x1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0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f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x1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0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1059">
                <a:tc>
                  <a:txBody>
                    <a:bodyPr/>
                    <a:lstStyle/>
                    <a:p>
                      <a:pPr fontAlgn="t"/>
                      <a:r>
                        <a:rPr lang="es-ES" sz="140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):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 x 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 f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s-ES" sz="140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: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0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f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1059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z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)):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x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y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z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x_y_z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: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x_y_z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0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x_y_z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0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x_y_z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10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x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z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: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x 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y 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z</a:t>
                      </a:r>
                      <a:endParaRPr lang="en-US" sz="140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 dirty="0">
                          <a:effectLst/>
                        </a:rPr>
                        <a:t>unchanged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75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3000" dirty="0" smtClean="0">
                <a:latin typeface="+mn-ea"/>
              </a:rPr>
              <a:t>Lambda</a:t>
            </a:r>
            <a:r>
              <a:rPr lang="ko-KR" altLang="en-US" sz="3000" dirty="0" smtClean="0">
                <a:latin typeface="+mn-ea"/>
              </a:rPr>
              <a:t>는 익명의 함수 즉 함수의 이름이 없는 함수를 </a:t>
            </a:r>
            <a:r>
              <a:rPr lang="ko-KR" altLang="en-US" sz="3000" dirty="0" err="1" smtClean="0">
                <a:latin typeface="+mn-ea"/>
              </a:rPr>
              <a:t>표현식으로</a:t>
            </a:r>
            <a:r>
              <a:rPr lang="ko-KR" altLang="en-US" sz="3000" dirty="0" smtClean="0">
                <a:latin typeface="+mn-ea"/>
              </a:rPr>
              <a:t>  정의</a:t>
            </a:r>
            <a:r>
              <a:rPr lang="en-US" altLang="ko-KR" sz="3000" dirty="0" smtClean="0">
                <a:latin typeface="+mn-ea"/>
              </a:rPr>
              <a:t>(return </a:t>
            </a:r>
            <a:r>
              <a:rPr lang="ko-KR" altLang="en-US" sz="3000" dirty="0" err="1" smtClean="0">
                <a:latin typeface="+mn-ea"/>
              </a:rPr>
              <a:t>미존재</a:t>
            </a:r>
            <a:r>
              <a:rPr lang="en-US" altLang="ko-KR" sz="3000" dirty="0" smtClean="0">
                <a:latin typeface="+mn-ea"/>
              </a:rPr>
              <a:t>)</a:t>
            </a:r>
            <a:endParaRPr lang="ko-KR" altLang="en-US" sz="3000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547664" y="2924944"/>
            <a:ext cx="576064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Lambda 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6319" y="4437112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lambda 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__name__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lambda</a:t>
            </a:r>
            <a:r>
              <a:rPr lang="ko-KR" altLang="en-US" dirty="0" smtClean="0"/>
              <a:t>로 인식</a:t>
            </a:r>
            <a:endParaRPr lang="ko-KR" altLang="en-US" dirty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474841"/>
            <a:ext cx="363855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1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Lambda vs. </a:t>
            </a:r>
            <a:r>
              <a:rPr lang="ko-KR" altLang="en-US" dirty="0" smtClean="0"/>
              <a:t>함수 비교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함수와 </a:t>
            </a:r>
            <a:r>
              <a:rPr lang="en-US" altLang="ko-KR" sz="2800" dirty="0" smtClean="0"/>
              <a:t>lambda</a:t>
            </a:r>
            <a:r>
              <a:rPr lang="ko-KR" altLang="en-US" sz="2800" dirty="0" smtClean="0"/>
              <a:t>이 차이는 함수 이름 </a:t>
            </a:r>
            <a:r>
              <a:rPr lang="ko-KR" altLang="en-US" sz="2800" dirty="0" err="1" smtClean="0"/>
              <a:t>유뮤와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로직처리후</a:t>
            </a:r>
            <a:r>
              <a:rPr lang="ko-KR" altLang="en-US" sz="2800" dirty="0" smtClean="0"/>
              <a:t> 결과</a:t>
            </a:r>
            <a:r>
              <a:rPr lang="en-US" altLang="ko-KR" sz="2800" dirty="0" smtClean="0"/>
              <a:t>(return)</a:t>
            </a:r>
            <a:r>
              <a:rPr lang="ko-KR" altLang="en-US" sz="2800" dirty="0" smtClean="0"/>
              <a:t>를 별도로 표시하지 않음</a:t>
            </a:r>
            <a:endParaRPr lang="en-US" altLang="ko-KR" sz="28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899592" y="3511758"/>
            <a:ext cx="3384376" cy="2365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def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 :</a:t>
            </a:r>
          </a:p>
          <a:p>
            <a:pPr algn="ctr"/>
            <a:r>
              <a:rPr lang="ko-KR" altLang="en-US" dirty="0" err="1" smtClean="0"/>
              <a:t>로직</a:t>
            </a:r>
            <a:endParaRPr lang="en-US" altLang="ko-KR" dirty="0"/>
          </a:p>
          <a:p>
            <a:pPr algn="ctr"/>
            <a:r>
              <a:rPr lang="en-US" altLang="ko-KR" dirty="0" err="1" smtClean="0"/>
              <a:t>retun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결과값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004048" y="3501008"/>
            <a:ext cx="3384376" cy="2365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lambda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303537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함수 구조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36096" y="300310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Lambda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함수와 </a:t>
            </a:r>
            <a:r>
              <a:rPr lang="en-US" altLang="ko-KR" sz="2800" dirty="0" smtClean="0"/>
              <a:t>lambda</a:t>
            </a:r>
            <a:r>
              <a:rPr lang="ko-KR" altLang="en-US" sz="2800" dirty="0" smtClean="0"/>
              <a:t>이 차이는 </a:t>
            </a: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는 정의와 실행을 같이 할 수 있음</a:t>
            </a:r>
            <a:endParaRPr lang="en-US" altLang="ko-KR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580112" y="40050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함수 정의 후 실행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65212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Lambda</a:t>
            </a:r>
            <a:r>
              <a:rPr lang="ko-KR" altLang="en-US" dirty="0" smtClean="0"/>
              <a:t>는 즉시 실행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45024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1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Lambda namespace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scope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함수의 내부 관리 </a:t>
            </a:r>
            <a:r>
              <a:rPr lang="en-US" altLang="ko-KR" sz="2800" dirty="0" smtClean="0"/>
              <a:t>namespace </a:t>
            </a:r>
            <a:r>
              <a:rPr lang="ko-KR" altLang="en-US" sz="2800" dirty="0" smtClean="0"/>
              <a:t>영역을 조회 </a:t>
            </a:r>
            <a:endParaRPr lang="en-US" altLang="ko-KR" sz="28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69" y="3645024"/>
            <a:ext cx="35814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47664" y="3053544"/>
            <a:ext cx="576064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 &gt; global&gt; 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  </a:t>
            </a:r>
            <a:r>
              <a:rPr lang="ko-KR" altLang="en-US" dirty="0" smtClean="0"/>
              <a:t>순으로 변수를 검색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559" y="4725144"/>
            <a:ext cx="33051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멤버</a:t>
            </a:r>
            <a:r>
              <a:rPr lang="en-US" altLang="ko-KR" dirty="0" smtClean="0"/>
              <a:t>/</a:t>
            </a:r>
            <a:r>
              <a:rPr lang="ko-KR" altLang="en-US" dirty="0" smtClean="0"/>
              <a:t>식별 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6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Parameter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5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위치인자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키워드인자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함수에 </a:t>
            </a:r>
            <a:r>
              <a:rPr lang="ko-KR" altLang="en-US" sz="2800" dirty="0" err="1" smtClean="0"/>
              <a:t>파라미터를</a:t>
            </a:r>
            <a:r>
              <a:rPr lang="ko-KR" altLang="en-US" sz="2800" dirty="0" smtClean="0"/>
              <a:t> 나열하면 위치에 따라 인자가 연결되고 키워드 인자는 키와 값을 같이 </a:t>
            </a:r>
            <a:r>
              <a:rPr lang="ko-KR" altLang="en-US" sz="2800" dirty="0" err="1" smtClean="0"/>
              <a:t>세팅하면</a:t>
            </a:r>
            <a:r>
              <a:rPr lang="ko-KR" altLang="en-US" sz="2800" dirty="0" smtClean="0"/>
              <a:t> 실행됨 </a:t>
            </a:r>
            <a:endParaRPr lang="en-US" altLang="ko-KR" sz="28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460440"/>
            <a:ext cx="28003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4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가변인자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*</a:t>
            </a:r>
            <a:r>
              <a:rPr lang="en-US" altLang="ko-KR" sz="2800" dirty="0" err="1" smtClean="0"/>
              <a:t>args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인자를 받으면 </a:t>
            </a:r>
            <a:r>
              <a:rPr lang="ko-KR" altLang="en-US" sz="2800" dirty="0" err="1" smtClean="0"/>
              <a:t>튜플로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284984"/>
            <a:ext cx="3744416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가변인자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**</a:t>
            </a:r>
            <a:r>
              <a:rPr lang="en-US" altLang="ko-KR" sz="2800" dirty="0" err="1"/>
              <a:t>k</a:t>
            </a:r>
            <a:r>
              <a:rPr lang="en-US" altLang="ko-KR" sz="2800" dirty="0" err="1" smtClean="0"/>
              <a:t>args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인자를 받으면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으로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292080" y="3933056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**d </a:t>
            </a:r>
            <a:r>
              <a:rPr lang="ko-KR" altLang="en-US" dirty="0" smtClean="0"/>
              <a:t>표시는 </a:t>
            </a:r>
            <a:r>
              <a:rPr lang="en-US" altLang="ko-KR" dirty="0" smtClean="0"/>
              <a:t>**</a:t>
            </a:r>
            <a:r>
              <a:rPr lang="en-US" altLang="ko-KR" dirty="0" err="1" smtClean="0"/>
              <a:t>kargs</a:t>
            </a:r>
            <a:r>
              <a:rPr lang="en-US" altLang="ko-KR" dirty="0" smtClean="0"/>
              <a:t>  = **d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즉 실제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 데이터만 </a:t>
            </a:r>
            <a:r>
              <a:rPr lang="en-US" altLang="ko-KR" dirty="0" err="1" smtClean="0"/>
              <a:t>kargs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내로 카피됨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90220"/>
            <a:ext cx="3952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6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If</a:t>
            </a:r>
            <a:r>
              <a:rPr lang="ko-KR" altLang="en-US" dirty="0" smtClean="0"/>
              <a:t>문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1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 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함수에서 </a:t>
            </a:r>
            <a:r>
              <a:rPr lang="en-US" altLang="ko-KR" sz="2800" dirty="0" smtClean="0"/>
              <a:t>if</a:t>
            </a:r>
            <a:r>
              <a:rPr lang="ko-KR" altLang="en-US" sz="2800" dirty="0" smtClean="0"/>
              <a:t>문을 사용할 경우는 </a:t>
            </a:r>
            <a:r>
              <a:rPr lang="en-US" altLang="ko-KR" sz="2800" dirty="0" smtClean="0"/>
              <a:t>True </a:t>
            </a:r>
            <a:r>
              <a:rPr lang="ko-KR" altLang="en-US" sz="2800" dirty="0" smtClean="0"/>
              <a:t>에 대한 </a:t>
            </a:r>
            <a:r>
              <a:rPr lang="ko-KR" altLang="en-US" sz="2800" dirty="0" err="1" smtClean="0"/>
              <a:t>표현식을</a:t>
            </a:r>
            <a:r>
              <a:rPr lang="ko-KR" altLang="en-US" sz="2800" dirty="0" smtClean="0"/>
              <a:t> 먼저 작성하고 그 뒤에 </a:t>
            </a:r>
            <a:r>
              <a:rPr lang="en-US" altLang="ko-KR" sz="2800" dirty="0" smtClean="0"/>
              <a:t>if </a:t>
            </a:r>
            <a:r>
              <a:rPr lang="ko-KR" altLang="en-US" sz="2800" dirty="0" smtClean="0"/>
              <a:t>문을 작성하면 됨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539552" y="3212976"/>
            <a:ext cx="784887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lambda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(if </a:t>
            </a:r>
            <a:r>
              <a:rPr lang="ko-KR" altLang="en-US" dirty="0" smtClean="0"/>
              <a:t>결과가 </a:t>
            </a:r>
            <a:r>
              <a:rPr lang="en-US" altLang="ko-KR" dirty="0" smtClean="0"/>
              <a:t>True) if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else </a:t>
            </a:r>
            <a:r>
              <a:rPr lang="ko-KR" altLang="en-US" dirty="0" err="1" smtClean="0"/>
              <a:t>표현</a:t>
            </a:r>
            <a:r>
              <a:rPr lang="ko-KR" altLang="en-US" dirty="0" err="1"/>
              <a:t>식</a:t>
            </a:r>
            <a:r>
              <a:rPr lang="en-US" altLang="ko-KR" dirty="0" smtClean="0"/>
              <a:t>(False )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38" y="4119563"/>
            <a:ext cx="4914900" cy="19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축약 비교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</a:t>
            </a:r>
            <a:r>
              <a:rPr lang="ko-KR" altLang="en-US" dirty="0" smtClean="0"/>
              <a:t>에서 단축 비교 연</a:t>
            </a:r>
            <a:r>
              <a:rPr lang="ko-KR" altLang="en-US" dirty="0"/>
              <a:t>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표현식에서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and/or</a:t>
            </a:r>
            <a:r>
              <a:rPr lang="ko-KR" altLang="en-US" sz="2800" dirty="0" smtClean="0"/>
              <a:t>를 이용한 </a:t>
            </a:r>
            <a:r>
              <a:rPr lang="ko-KR" altLang="en-US" sz="2800" dirty="0" err="1" smtClean="0"/>
              <a:t>표현식에</a:t>
            </a:r>
            <a:r>
              <a:rPr lang="ko-KR" altLang="en-US" sz="2800" dirty="0" smtClean="0"/>
              <a:t> 대한 단축비교연산으로 </a:t>
            </a:r>
            <a:r>
              <a:rPr lang="ko-KR" altLang="en-US" sz="2800" dirty="0" err="1" smtClean="0"/>
              <a:t>로직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59632" y="3140968"/>
            <a:ext cx="6624736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표현</a:t>
            </a:r>
            <a:r>
              <a:rPr lang="ko-KR" altLang="en-US" sz="2000" b="1" dirty="0" err="1"/>
              <a:t>식</a:t>
            </a:r>
            <a:r>
              <a:rPr lang="en-US" altLang="ko-KR" sz="2000" b="1" dirty="0" smtClean="0"/>
              <a:t> and </a:t>
            </a:r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 </a:t>
            </a:r>
            <a:r>
              <a:rPr lang="ko-KR" altLang="en-US" sz="2000" b="1" dirty="0" err="1" smtClean="0"/>
              <a:t>첫번째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참이면 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                   </a:t>
            </a:r>
            <a:r>
              <a:rPr lang="ko-KR" altLang="en-US" sz="2000" b="1" dirty="0" err="1" smtClean="0"/>
              <a:t>두번째</a:t>
            </a:r>
            <a:r>
              <a:rPr lang="ko-KR" altLang="en-US" sz="2000" b="1" dirty="0" smtClean="0"/>
              <a:t> 표현식이 리턴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or </a:t>
            </a:r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 </a:t>
            </a:r>
            <a:r>
              <a:rPr lang="ko-KR" altLang="en-US" sz="2000" b="1" dirty="0" err="1" smtClean="0"/>
              <a:t>첫번째</a:t>
            </a:r>
            <a:r>
              <a:rPr lang="ko-KR" altLang="en-US" sz="2000" b="1" dirty="0" smtClean="0"/>
              <a:t> 표현식이 거짓이면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         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두번째</a:t>
            </a:r>
            <a:r>
              <a:rPr lang="ko-KR" altLang="en-US" sz="2000" b="1" dirty="0" smtClean="0"/>
              <a:t> 표현식이 리턴</a:t>
            </a:r>
            <a:endParaRPr lang="en-US" altLang="ko-KR" sz="20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0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축약 처리는 </a:t>
            </a:r>
            <a:r>
              <a:rPr lang="ko-KR" altLang="en-US" sz="2800" dirty="0" err="1" smtClean="0">
                <a:latin typeface="+mn-ea"/>
              </a:rPr>
              <a:t>표현식</a:t>
            </a:r>
            <a:r>
              <a:rPr lang="ko-KR" altLang="en-US" sz="2800" dirty="0" smtClean="0">
                <a:latin typeface="+mn-ea"/>
              </a:rPr>
              <a:t> 조건에 따라 </a:t>
            </a:r>
            <a:r>
              <a:rPr lang="ko-KR" altLang="en-US" sz="2800" dirty="0" err="1" smtClean="0">
                <a:latin typeface="+mn-ea"/>
              </a:rPr>
              <a:t>두개를</a:t>
            </a:r>
            <a:r>
              <a:rPr lang="ko-KR" altLang="en-US" sz="2800" dirty="0" smtClean="0">
                <a:latin typeface="+mn-ea"/>
              </a:rPr>
              <a:t> 비교하지 않고 처리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84984"/>
            <a:ext cx="40767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익명함수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1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멤버쉽</a:t>
            </a:r>
            <a:r>
              <a:rPr lang="ko-KR" altLang="en-US" dirty="0" smtClean="0"/>
              <a:t> 연산자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65640"/>
              </p:ext>
            </p:extLst>
          </p:nvPr>
        </p:nvGraphicFramePr>
        <p:xfrm>
          <a:off x="539552" y="2564904"/>
          <a:ext cx="7992888" cy="2088232"/>
        </p:xfrm>
        <a:graphic>
          <a:graphicData uri="http://schemas.openxmlformats.org/drawingml/2006/table">
            <a:tbl>
              <a:tblPr/>
              <a:tblGrid>
                <a:gridCol w="963099"/>
                <a:gridCol w="3973685"/>
                <a:gridCol w="3056104"/>
              </a:tblGrid>
              <a:tr h="4971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95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in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true if it finds a variable in the specified sequence and false otherwise.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in y, here in results in a 1 if x is a member of sequence 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5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not in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true if it does not finds a variable in the specified sequence and false otherwise.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not in y, here not in results in a 1 if x is not a member of sequence 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3000" dirty="0" smtClean="0">
                <a:latin typeface="+mn-ea"/>
              </a:rPr>
              <a:t>Lambda</a:t>
            </a:r>
            <a:r>
              <a:rPr lang="ko-KR" altLang="en-US" sz="3000" dirty="0" smtClean="0">
                <a:latin typeface="+mn-ea"/>
              </a:rPr>
              <a:t>는 변수에 할당 및 즉시 실행으로 처리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915816" y="2996952"/>
            <a:ext cx="49685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/>
              <a:t>변수명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= Lambda 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표현식</a:t>
            </a:r>
            <a:endParaRPr lang="en-US" altLang="ko-KR" dirty="0" smtClean="0"/>
          </a:p>
          <a:p>
            <a:r>
              <a:rPr lang="ko-KR" altLang="en-US" dirty="0" err="1" smtClean="0"/>
              <a:t>변수명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91476" y="4581128"/>
            <a:ext cx="49685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(Lambda 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)(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4461" y="3121513"/>
            <a:ext cx="1469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변수</a:t>
            </a:r>
            <a:endParaRPr lang="en-US" altLang="ko-KR" sz="2400" dirty="0"/>
          </a:p>
          <a:p>
            <a:pPr algn="ctr"/>
            <a:r>
              <a:rPr lang="ko-KR" altLang="en-US" sz="2400" dirty="0" smtClean="0"/>
              <a:t>할당실행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59573" y="458418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즉시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실</a:t>
            </a:r>
            <a:r>
              <a:rPr lang="ko-KR" altLang="en-US" sz="2400" dirty="0"/>
              <a:t>행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Lambda </a:t>
            </a:r>
            <a:r>
              <a:rPr lang="ko-KR" altLang="en-US" sz="2800" dirty="0" smtClean="0">
                <a:latin typeface="+mn-ea"/>
              </a:rPr>
              <a:t>함수를 변수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즉시 실행을 해도 일반 함수처럼 처리되어 결과값을 제공  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89040"/>
            <a:ext cx="43719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0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Lambda </a:t>
            </a:r>
            <a:r>
              <a:rPr lang="ko-KR" altLang="en-US" dirty="0"/>
              <a:t>함수 </a:t>
            </a:r>
            <a:r>
              <a:rPr lang="ko-KR" altLang="en-US" dirty="0" smtClean="0"/>
              <a:t>실행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함수와 달리 </a:t>
            </a:r>
            <a:r>
              <a:rPr lang="en-US" altLang="ko-KR" dirty="0" smtClean="0"/>
              <a:t>lambda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이 없으므로 </a:t>
            </a:r>
            <a:r>
              <a:rPr lang="en-US" altLang="ko-KR" dirty="0" smtClean="0"/>
              <a:t>tuple </a:t>
            </a:r>
            <a:r>
              <a:rPr lang="ko-KR" altLang="en-US" dirty="0" smtClean="0"/>
              <a:t>결과값은 명확히 표시해야 함</a:t>
            </a:r>
            <a:endParaRPr lang="ko-KR" alt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3429000"/>
            <a:ext cx="57531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3000" dirty="0" smtClean="0">
                <a:latin typeface="+mn-ea"/>
              </a:rPr>
              <a:t>Lambda</a:t>
            </a:r>
            <a:r>
              <a:rPr lang="ko-KR" altLang="en-US" sz="3000" dirty="0">
                <a:latin typeface="+mn-ea"/>
              </a:rPr>
              <a:t> </a:t>
            </a:r>
            <a:r>
              <a:rPr lang="ko-KR" altLang="en-US" sz="3000" dirty="0" smtClean="0">
                <a:latin typeface="+mn-ea"/>
              </a:rPr>
              <a:t>내의 </a:t>
            </a:r>
            <a:r>
              <a:rPr lang="ko-KR" altLang="en-US" sz="3000" dirty="0" err="1" smtClean="0">
                <a:latin typeface="+mn-ea"/>
              </a:rPr>
              <a:t>표현식을</a:t>
            </a:r>
            <a:r>
              <a:rPr lang="ko-KR" altLang="en-US" sz="3000" dirty="0" smtClean="0">
                <a:latin typeface="+mn-ea"/>
              </a:rPr>
              <a:t> 사용할 수 있어 </a:t>
            </a:r>
            <a:r>
              <a:rPr lang="en-US" altLang="ko-KR" sz="3000" dirty="0" smtClean="0">
                <a:latin typeface="+mn-ea"/>
              </a:rPr>
              <a:t>return</a:t>
            </a:r>
            <a:r>
              <a:rPr lang="ko-KR" altLang="en-US" sz="3000" dirty="0" smtClean="0">
                <a:latin typeface="+mn-ea"/>
              </a:rPr>
              <a:t>할 수 있는 함수를 제공하면 실행됨 </a:t>
            </a:r>
            <a:endParaRPr lang="ko-KR" altLang="en-US" dirty="0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2"/>
            <a:ext cx="5514975" cy="398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933056"/>
            <a:ext cx="4608512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32240" y="429309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Print</a:t>
            </a:r>
            <a:r>
              <a:rPr lang="ko-KR" altLang="en-US" dirty="0" smtClean="0"/>
              <a:t>는 표현식이 아님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5" idx="1"/>
          </p:cNvCxnSpPr>
          <p:nvPr/>
        </p:nvCxnSpPr>
        <p:spPr>
          <a:xfrm>
            <a:off x="5580112" y="4509120"/>
            <a:ext cx="1152128" cy="1071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0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5.13 Lambda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익명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활용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 Comprehensions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Comprehensions</a:t>
            </a:r>
            <a:r>
              <a:rPr lang="ko-KR" altLang="en-US" dirty="0" smtClean="0"/>
              <a:t>에 람다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 smtClean="0"/>
              <a:t>함수가 실행되어 리스트를 </a:t>
            </a:r>
            <a:r>
              <a:rPr lang="ko-KR" altLang="en-US" sz="2800" dirty="0" err="1" smtClean="0"/>
              <a:t>만듬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780928"/>
            <a:ext cx="34004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85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외부 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conprehension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를 이용해 </a:t>
            </a:r>
            <a:r>
              <a:rPr lang="en-US" altLang="ko-KR" sz="2800" dirty="0" smtClean="0"/>
              <a:t>comprehensions </a:t>
            </a:r>
            <a:r>
              <a:rPr lang="ko-KR" altLang="en-US" sz="2800" dirty="0" err="1" smtClean="0"/>
              <a:t>로직</a:t>
            </a:r>
            <a:r>
              <a:rPr lang="ko-KR" altLang="en-US" sz="2800" dirty="0" smtClean="0"/>
              <a:t> 추가 하기 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함수는 즉시실행으로 표현해야 결과가 나옴</a:t>
            </a:r>
            <a:endParaRPr lang="en-US" altLang="ko-KR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37433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3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고계함수에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lambda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 에러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정의시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 처리가 안 될 경우 </a:t>
            </a:r>
            <a:r>
              <a:rPr lang="en-US" altLang="ko-KR" sz="2800" dirty="0" smtClean="0"/>
              <a:t>map/reduce/filter </a:t>
            </a:r>
            <a:r>
              <a:rPr lang="ko-KR" altLang="en-US" sz="2800" dirty="0" smtClean="0"/>
              <a:t>내장 함수를 이용해서 처리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932040" y="3501008"/>
            <a:ext cx="10081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932040" y="4369296"/>
            <a:ext cx="10081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reduce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932040" y="5237584"/>
            <a:ext cx="10081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351175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함수와 </a:t>
            </a:r>
            <a:r>
              <a:rPr lang="ko-KR" altLang="en-US" sz="1200" dirty="0" err="1" smtClean="0"/>
              <a:t>파라미터를</a:t>
            </a:r>
            <a:r>
              <a:rPr lang="ko-KR" altLang="en-US" sz="1200" dirty="0" smtClean="0"/>
              <a:t> 주면 기존 </a:t>
            </a:r>
            <a:r>
              <a:rPr lang="ko-KR" altLang="en-US" sz="1200" dirty="0" err="1" smtClean="0"/>
              <a:t>파라미터에</a:t>
            </a:r>
            <a:r>
              <a:rPr lang="ko-KR" altLang="en-US" sz="1200" dirty="0" smtClean="0"/>
              <a:t> 맞는 타입을 생성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30078" y="446368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함수와 </a:t>
            </a:r>
            <a:r>
              <a:rPr lang="ko-KR" altLang="en-US" sz="1200" dirty="0" err="1" smtClean="0"/>
              <a:t>파라미터를</a:t>
            </a:r>
            <a:r>
              <a:rPr lang="ko-KR" altLang="en-US" sz="1200" dirty="0" smtClean="0"/>
              <a:t> 주면 합산 등을 처리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230078" y="533078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함수와 </a:t>
            </a:r>
            <a:r>
              <a:rPr lang="ko-KR" altLang="en-US" sz="1200" dirty="0" err="1" smtClean="0"/>
              <a:t>파라미터를</a:t>
            </a:r>
            <a:r>
              <a:rPr lang="ko-KR" altLang="en-US" sz="1200" dirty="0" smtClean="0"/>
              <a:t> 주면 </a:t>
            </a:r>
            <a:r>
              <a:rPr lang="en-US" altLang="ko-KR" sz="1200" dirty="0" smtClean="0"/>
              <a:t>filter</a:t>
            </a:r>
            <a:r>
              <a:rPr lang="ko-KR" altLang="en-US" sz="1200" dirty="0" smtClean="0"/>
              <a:t>에 맞도록 처리</a:t>
            </a:r>
            <a:endParaRPr lang="ko-KR" altLang="en-US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742590"/>
            <a:ext cx="39433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식별 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452598"/>
              </p:ext>
            </p:extLst>
          </p:nvPr>
        </p:nvGraphicFramePr>
        <p:xfrm>
          <a:off x="683568" y="2348881"/>
          <a:ext cx="7776864" cy="2952328"/>
        </p:xfrm>
        <a:graphic>
          <a:graphicData uri="http://schemas.openxmlformats.org/drawingml/2006/table">
            <a:tbl>
              <a:tblPr/>
              <a:tblGrid>
                <a:gridCol w="1120178"/>
                <a:gridCol w="3489288"/>
                <a:gridCol w="3167398"/>
              </a:tblGrid>
              <a:tr h="4163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58025" marR="58025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58025" marR="58025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58025" marR="58025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2679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is</a:t>
                      </a:r>
                    </a:p>
                  </a:txBody>
                  <a:tcPr marL="58025" marR="58025" marT="58025" marB="580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true if the variables on either side of the operator point to the same object and false otherwise.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is y, here </a:t>
                      </a:r>
                      <a:r>
                        <a:rPr lang="en-US" sz="1200" b="1" dirty="0">
                          <a:effectLst/>
                        </a:rPr>
                        <a:t>is</a:t>
                      </a:r>
                      <a:r>
                        <a:rPr lang="en-US" sz="1200" dirty="0">
                          <a:effectLst/>
                        </a:rPr>
                        <a:t> results in 1 if id(x) equals id(y).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79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is not</a:t>
                      </a:r>
                    </a:p>
                  </a:txBody>
                  <a:tcPr marL="58025" marR="58025" marT="58025" marB="580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false if the variables on either side of the operator point to the same object and true otherwise.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is not y, here </a:t>
                      </a:r>
                      <a:r>
                        <a:rPr lang="en-US" sz="1200" b="1" dirty="0">
                          <a:effectLst/>
                        </a:rPr>
                        <a:t>is not</a:t>
                      </a:r>
                      <a:r>
                        <a:rPr lang="en-US" sz="1200" dirty="0">
                          <a:effectLst/>
                        </a:rPr>
                        <a:t> results in 1 if id(x) is not 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로 함수를 정하고 </a:t>
            </a:r>
            <a:r>
              <a:rPr lang="en-US" altLang="ko-KR" sz="2800" dirty="0" smtClean="0"/>
              <a:t>sequence </a:t>
            </a:r>
            <a:r>
              <a:rPr lang="ko-KR" altLang="en-US" sz="2800" dirty="0" smtClean="0"/>
              <a:t>변수를 받아 처리 </a:t>
            </a:r>
            <a:endParaRPr lang="en-US" altLang="ko-KR" sz="28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29105"/>
            <a:ext cx="26860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1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버전부터는 결과가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로 바뀌어서 처리결과를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로 하려면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로 변환이 필요  </a:t>
            </a:r>
            <a:endParaRPr lang="en-US" altLang="ko-KR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12366"/>
            <a:ext cx="4400550" cy="15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445224"/>
            <a:ext cx="3600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8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로 함수를 정하고 </a:t>
            </a:r>
            <a:r>
              <a:rPr lang="en-US" altLang="ko-KR" sz="2800" dirty="0" smtClean="0"/>
              <a:t>sequence </a:t>
            </a:r>
            <a:r>
              <a:rPr lang="ko-KR" altLang="en-US" sz="2800" dirty="0" smtClean="0"/>
              <a:t>변수를 받아 계산 </a:t>
            </a:r>
            <a:endParaRPr lang="en-US" altLang="ko-KR" sz="2800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5238982" y="3874208"/>
            <a:ext cx="2765700" cy="1809472"/>
            <a:chOff x="4945243" y="3874207"/>
            <a:chExt cx="3384376" cy="2930418"/>
          </a:xfrm>
        </p:grpSpPr>
        <p:sp>
          <p:nvSpPr>
            <p:cNvPr id="3" name="직사각형 2"/>
            <p:cNvSpPr/>
            <p:nvPr/>
          </p:nvSpPr>
          <p:spPr>
            <a:xfrm>
              <a:off x="4945243" y="3874207"/>
              <a:ext cx="649874" cy="31102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11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56744" y="3874207"/>
              <a:ext cx="649874" cy="31102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22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68244" y="3874207"/>
              <a:ext cx="649874" cy="31102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33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79745" y="3874207"/>
              <a:ext cx="649874" cy="31102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44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84798" y="4743673"/>
              <a:ext cx="649874" cy="31102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33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372200" y="5572586"/>
              <a:ext cx="649874" cy="31102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66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382269" y="6493603"/>
              <a:ext cx="649874" cy="31102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110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5" name="직선 화살표 연결선 14"/>
            <p:cNvCxnSpPr>
              <a:stCxn id="3" idx="2"/>
              <a:endCxn id="10" idx="0"/>
            </p:cNvCxnSpPr>
            <p:nvPr/>
          </p:nvCxnSpPr>
          <p:spPr>
            <a:xfrm>
              <a:off x="5270181" y="4185229"/>
              <a:ext cx="439555" cy="5584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7" idx="2"/>
              <a:endCxn id="10" idx="0"/>
            </p:cNvCxnSpPr>
            <p:nvPr/>
          </p:nvCxnSpPr>
          <p:spPr>
            <a:xfrm flipH="1">
              <a:off x="5709736" y="4185229"/>
              <a:ext cx="471946" cy="5584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8" idx="2"/>
              <a:endCxn id="11" idx="0"/>
            </p:cNvCxnSpPr>
            <p:nvPr/>
          </p:nvCxnSpPr>
          <p:spPr>
            <a:xfrm flipH="1">
              <a:off x="6697138" y="4185229"/>
              <a:ext cx="396043" cy="13873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0" idx="2"/>
              <a:endCxn id="11" idx="0"/>
            </p:cNvCxnSpPr>
            <p:nvPr/>
          </p:nvCxnSpPr>
          <p:spPr>
            <a:xfrm>
              <a:off x="5709736" y="5054694"/>
              <a:ext cx="987402" cy="5178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9" idx="2"/>
              <a:endCxn id="12" idx="0"/>
            </p:cNvCxnSpPr>
            <p:nvPr/>
          </p:nvCxnSpPr>
          <p:spPr>
            <a:xfrm flipH="1">
              <a:off x="7707207" y="4185227"/>
              <a:ext cx="297476" cy="23083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1" idx="2"/>
              <a:endCxn id="12" idx="0"/>
            </p:cNvCxnSpPr>
            <p:nvPr/>
          </p:nvCxnSpPr>
          <p:spPr>
            <a:xfrm>
              <a:off x="6697138" y="5883607"/>
              <a:ext cx="1010069" cy="6099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238982" y="3212976"/>
            <a:ext cx="264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계산 처리 방식</a:t>
            </a:r>
            <a:endParaRPr lang="ko-KR" altLang="en-US" b="1" u="sng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86881"/>
            <a:ext cx="27146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7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 </a:t>
            </a:r>
            <a:r>
              <a:rPr lang="ko-KR" altLang="en-US" sz="2800" dirty="0" smtClean="0"/>
              <a:t>내장함수에서 </a:t>
            </a:r>
            <a:r>
              <a:rPr lang="en-US" altLang="ko-KR" sz="2800" dirty="0" err="1" smtClean="0"/>
              <a:t>functools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모듈에 </a:t>
            </a:r>
            <a:r>
              <a:rPr lang="en-US" altLang="ko-KR" sz="2800" dirty="0" smtClean="0"/>
              <a:t>reduce </a:t>
            </a:r>
            <a:r>
              <a:rPr lang="ko-KR" altLang="en-US" sz="2800" dirty="0" smtClean="0"/>
              <a:t>함수로 전</a:t>
            </a:r>
            <a:r>
              <a:rPr lang="ko-KR" altLang="en-US" sz="2800" dirty="0"/>
              <a:t>환</a:t>
            </a:r>
            <a:endParaRPr lang="en-US" altLang="ko-KR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401820"/>
            <a:ext cx="56007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517232"/>
            <a:ext cx="23907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0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Sequence </a:t>
            </a:r>
            <a:r>
              <a:rPr lang="ko-KR" altLang="en-US" sz="2800" dirty="0" smtClean="0"/>
              <a:t>중에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함수의 조건에 맞는 것만을 추출 처리</a:t>
            </a:r>
            <a:endParaRPr lang="en-US" altLang="ko-KR" sz="28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4077072"/>
            <a:ext cx="32956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5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3</a:t>
            </a:r>
            <a:r>
              <a:rPr lang="ko-KR" altLang="en-US" sz="2800" dirty="0"/>
              <a:t>버전부터는 결과가 </a:t>
            </a:r>
            <a:r>
              <a:rPr lang="en-US" altLang="ko-KR" sz="2800" dirty="0"/>
              <a:t>class</a:t>
            </a:r>
            <a:r>
              <a:rPr lang="ko-KR" altLang="en-US" sz="2800" dirty="0"/>
              <a:t>로 바뀌어서 처리결과를 </a:t>
            </a:r>
            <a:r>
              <a:rPr lang="en-US" altLang="ko-KR" sz="2800" dirty="0"/>
              <a:t>list</a:t>
            </a:r>
            <a:r>
              <a:rPr lang="ko-KR" altLang="en-US" sz="2800" dirty="0"/>
              <a:t>로 하려면 </a:t>
            </a:r>
            <a:r>
              <a:rPr lang="en-US" altLang="ko-KR" sz="2800" dirty="0"/>
              <a:t>list</a:t>
            </a:r>
            <a:r>
              <a:rPr lang="ko-KR" altLang="en-US" sz="2800" dirty="0"/>
              <a:t>로 변환이 필요  </a:t>
            </a:r>
            <a:endParaRPr lang="en-US" altLang="ko-KR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49625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7" y="5373216"/>
            <a:ext cx="31718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Nested lambda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83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결과값</a:t>
            </a:r>
            <a:r>
              <a:rPr lang="ko-KR" altLang="en-US" dirty="0"/>
              <a:t>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lambda </a:t>
            </a:r>
            <a:r>
              <a:rPr lang="ko-KR" altLang="en-US" dirty="0" smtClean="0"/>
              <a:t>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함수를 함수결과값으로 전달해서 사용</a:t>
            </a:r>
            <a:endParaRPr lang="en-US" altLang="ko-KR" sz="28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89040"/>
            <a:ext cx="31718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2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결과 </a:t>
            </a:r>
            <a:r>
              <a:rPr lang="en-US" altLang="ko-KR" dirty="0" smtClean="0"/>
              <a:t>:lambda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결과를  함수로 전달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함수에 결과값을 함수로 전달하고 함수 내부의 전달을 </a:t>
            </a: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로 전달해서 실행 </a:t>
            </a:r>
            <a:endParaRPr lang="en-US" altLang="ko-KR" sz="28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328" y="4293096"/>
            <a:ext cx="26574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값과 객체 비교 예시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12976"/>
            <a:ext cx="34956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객체의 값과 객체 동질성 비교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412776"/>
            <a:ext cx="865968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5.14 </a:t>
            </a:r>
            <a:r>
              <a:rPr lang="en-US" altLang="ko-KR" sz="6000" dirty="0" err="1" smtClean="0"/>
              <a:t>Builtin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내장함수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(__</a:t>
            </a:r>
            <a:r>
              <a:rPr lang="en-US" altLang="ko-KR" sz="6000" dirty="0" err="1" smtClean="0"/>
              <a:t>builtins</a:t>
            </a:r>
            <a:r>
              <a:rPr lang="en-US" altLang="ko-KR" sz="6000" dirty="0" smtClean="0"/>
              <a:t>__)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9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function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04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: 2.x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2.x </a:t>
            </a:r>
            <a:r>
              <a:rPr lang="ko-KR" altLang="en-US" sz="2800" dirty="0" smtClean="0"/>
              <a:t>버전 내장함수에는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도 포함</a:t>
            </a:r>
            <a:endParaRPr lang="en-US" altLang="ko-KR" sz="28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7848872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43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: 2.7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</a:t>
            </a:r>
            <a:r>
              <a:rPr lang="en-US" altLang="ko-KR" sz="2800" dirty="0" err="1" smtClean="0"/>
              <a:t>builtins</a:t>
            </a:r>
            <a:r>
              <a:rPr lang="en-US" altLang="ko-KR" sz="2800" dirty="0" smtClean="0"/>
              <a:t>__ </a:t>
            </a:r>
            <a:r>
              <a:rPr lang="ko-KR" altLang="en-US" sz="2800" dirty="0" smtClean="0"/>
              <a:t>내에 실제 타입이 </a:t>
            </a:r>
            <a:r>
              <a:rPr lang="en-US" altLang="ko-KR" sz="2800" dirty="0" smtClean="0"/>
              <a:t>function</a:t>
            </a:r>
            <a:r>
              <a:rPr lang="ko-KR" altLang="en-US" sz="2800" dirty="0" smtClean="0"/>
              <a:t>인    내장함수들</a:t>
            </a:r>
            <a:endParaRPr lang="en-US" altLang="ko-KR" sz="2800" dirty="0"/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0888"/>
            <a:ext cx="1524000" cy="416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4392488" cy="382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6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: 3.x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/>
              <a:t>3</a:t>
            </a:r>
            <a:r>
              <a:rPr lang="en-US" altLang="ko-KR" sz="2800" dirty="0" smtClean="0"/>
              <a:t>.x </a:t>
            </a:r>
            <a:r>
              <a:rPr lang="ko-KR" altLang="en-US" sz="2800" dirty="0"/>
              <a:t>버전 내장함수에는 </a:t>
            </a:r>
            <a:r>
              <a:rPr lang="en-US" altLang="ko-KR" sz="2800" dirty="0"/>
              <a:t>class</a:t>
            </a:r>
            <a:r>
              <a:rPr lang="ko-KR" altLang="en-US" sz="2800" dirty="0"/>
              <a:t>도 포함</a:t>
            </a:r>
            <a:endParaRPr lang="en-US" altLang="ko-KR" sz="28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63" y="2564904"/>
            <a:ext cx="7639050" cy="37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intern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3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intern:</a:t>
            </a:r>
            <a:r>
              <a:rPr lang="ko-KR" altLang="en-US" dirty="0" smtClean="0"/>
              <a:t>메모리 공유</a:t>
            </a:r>
            <a:r>
              <a:rPr lang="en-US" altLang="ko-KR" dirty="0" smtClean="0"/>
              <a:t>(global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동일한 문자열이 여러 개 </a:t>
            </a:r>
            <a:r>
              <a:rPr lang="ko-KR" altLang="en-US" sz="2800" dirty="0" err="1" smtClean="0"/>
              <a:t>인스턴스로</a:t>
            </a:r>
            <a:r>
              <a:rPr lang="ko-KR" altLang="en-US" sz="2800" dirty="0" smtClean="0"/>
              <a:t> 생성되는 것을 차단해서 동일한 </a:t>
            </a:r>
            <a:r>
              <a:rPr lang="ko-KR" altLang="en-US" sz="2800" dirty="0" err="1" smtClean="0"/>
              <a:t>인스턴스만</a:t>
            </a:r>
            <a:r>
              <a:rPr lang="ko-KR" altLang="en-US" sz="2800" dirty="0" smtClean="0"/>
              <a:t> 공유하는 방법</a:t>
            </a:r>
            <a:endParaRPr lang="en-US" altLang="ko-KR" sz="2800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57" y="2636912"/>
            <a:ext cx="6134100" cy="374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62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all/any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5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함수의 인자로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값을 받아 실제 모든 값이 </a:t>
            </a:r>
            <a:r>
              <a:rPr lang="en-US" altLang="ko-KR" sz="2800" dirty="0" smtClean="0"/>
              <a:t>True</a:t>
            </a:r>
            <a:r>
              <a:rPr lang="ko-KR" altLang="en-US" sz="2800" dirty="0" smtClean="0"/>
              <a:t>일 경우만 </a:t>
            </a:r>
            <a:r>
              <a:rPr lang="en-US" altLang="ko-KR" sz="2800" dirty="0" smtClean="0"/>
              <a:t>True</a:t>
            </a:r>
            <a:r>
              <a:rPr lang="ko-KR" altLang="en-US" sz="2800" dirty="0" smtClean="0"/>
              <a:t>로 표시</a:t>
            </a:r>
            <a:endParaRPr lang="en-US" altLang="ko-KR" sz="2800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15" y="2924944"/>
            <a:ext cx="54959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함수의 인자로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값을 받아 실제  값이 한 개라도 </a:t>
            </a:r>
            <a:r>
              <a:rPr lang="en-US" altLang="ko-KR" sz="2800" dirty="0" smtClean="0"/>
              <a:t>True</a:t>
            </a:r>
            <a:r>
              <a:rPr lang="ko-KR" altLang="en-US" sz="2800" dirty="0" smtClean="0"/>
              <a:t>일 경우에는 </a:t>
            </a:r>
            <a:r>
              <a:rPr lang="en-US" altLang="ko-KR" sz="2800" dirty="0" smtClean="0"/>
              <a:t>True</a:t>
            </a:r>
            <a:r>
              <a:rPr lang="ko-KR" altLang="en-US" sz="2800" dirty="0" smtClean="0"/>
              <a:t>로 표시</a:t>
            </a:r>
            <a:endParaRPr lang="en-US" altLang="ko-KR" sz="2800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29000"/>
            <a:ext cx="48482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 </a:t>
            </a:r>
            <a:r>
              <a:rPr lang="ko-KR" altLang="en-US" sz="6000" dirty="0" smtClean="0"/>
              <a:t>버전에 따른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변경사항 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1.12</a:t>
            </a:r>
            <a:r>
              <a:rPr lang="ko-KR" altLang="en-US" sz="6700" dirty="0" smtClean="0"/>
              <a:t>숫자</a:t>
            </a:r>
            <a:r>
              <a:rPr lang="en-US" altLang="ko-KR" sz="6700" dirty="0" smtClean="0"/>
              <a:t>(</a:t>
            </a:r>
            <a:r>
              <a:rPr lang="ko-KR" altLang="en-US" sz="6700" dirty="0" smtClean="0"/>
              <a:t>연산자</a:t>
            </a:r>
            <a:r>
              <a:rPr lang="en-US" altLang="ko-KR" sz="6700" dirty="0" smtClean="0"/>
              <a:t>)</a:t>
            </a:r>
            <a:br>
              <a:rPr lang="en-US" altLang="ko-KR" sz="6700" dirty="0" smtClean="0"/>
            </a:br>
            <a:endParaRPr lang="ko-KR" altLang="en-US" sz="6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1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min/max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26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min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객체를 받아 최소값을 찾아서 처리</a:t>
            </a:r>
            <a:endParaRPr lang="en-US" altLang="ko-KR" sz="2800" dirty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8006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30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객체를 받아 최대값을 찾아서 처리</a:t>
            </a:r>
            <a:endParaRPr lang="en-US" altLang="ko-KR" sz="28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08920"/>
            <a:ext cx="52197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7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input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1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input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raw_input</a:t>
            </a:r>
            <a:r>
              <a:rPr lang="ko-KR" altLang="en-US" sz="2800" dirty="0" smtClean="0"/>
              <a:t>이</a:t>
            </a:r>
            <a:r>
              <a:rPr lang="en-US" altLang="ko-KR" sz="2800" dirty="0" smtClean="0"/>
              <a:t> input</a:t>
            </a:r>
            <a:r>
              <a:rPr lang="ko-KR" altLang="en-US" sz="2800" dirty="0" smtClean="0"/>
              <a:t>오로 통합 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버전부터는 단순</a:t>
            </a:r>
            <a:r>
              <a:rPr lang="en-US" altLang="ko-KR" sz="2800" dirty="0" smtClean="0"/>
              <a:t>input()</a:t>
            </a:r>
            <a:r>
              <a:rPr lang="ko-KR" altLang="en-US" sz="2800" dirty="0" smtClean="0"/>
              <a:t>을 </a:t>
            </a:r>
            <a:r>
              <a:rPr lang="ko-KR" altLang="en-US" sz="2800" dirty="0" err="1" smtClean="0"/>
              <a:t>실행시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eval</a:t>
            </a:r>
            <a:r>
              <a:rPr lang="ko-KR" altLang="en-US" sz="2800" dirty="0" smtClean="0"/>
              <a:t>함수로 실행해야 함</a:t>
            </a:r>
            <a:endParaRPr lang="en-US" altLang="ko-KR" sz="2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378044"/>
              </p:ext>
            </p:extLst>
          </p:nvPr>
        </p:nvGraphicFramePr>
        <p:xfrm>
          <a:off x="675320" y="2996952"/>
          <a:ext cx="8153400" cy="849864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raw_input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input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raw_input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'prompt'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input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'prompt'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input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eval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input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059" y="4437112"/>
            <a:ext cx="352839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8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range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52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range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xrange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range </a:t>
            </a:r>
            <a:r>
              <a:rPr lang="ko-KR" altLang="en-US" sz="2800" dirty="0" smtClean="0"/>
              <a:t>처리가 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버전에서는 </a:t>
            </a:r>
            <a:r>
              <a:rPr lang="en-US" altLang="ko-KR" sz="2800" dirty="0" err="1" smtClean="0"/>
              <a:t>xrange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range</a:t>
            </a:r>
            <a:r>
              <a:rPr lang="ko-KR" altLang="en-US" sz="2800" dirty="0" smtClean="0"/>
              <a:t>가 통합됨</a:t>
            </a:r>
            <a:endParaRPr lang="en-US" altLang="ko-KR" sz="28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869160"/>
            <a:ext cx="26574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892356"/>
              </p:ext>
            </p:extLst>
          </p:nvPr>
        </p:nvGraphicFramePr>
        <p:xfrm>
          <a:off x="612775" y="3284985"/>
          <a:ext cx="8153400" cy="896895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29896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965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xrange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range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965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 dirty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a_list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range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6666"/>
                          </a:solidFill>
                          <a:effectLst/>
                        </a:rPr>
                        <a:t>10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a_list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list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range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6666"/>
                          </a:solidFill>
                          <a:effectLst/>
                        </a:rPr>
                        <a:t>10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0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</a:t>
            </a:r>
            <a:r>
              <a:rPr lang="ko-KR" altLang="en-US" dirty="0"/>
              <a:t>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0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cmp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객</a:t>
            </a:r>
            <a:r>
              <a:rPr lang="ko-KR" altLang="en-US" dirty="0"/>
              <a:t>체</a:t>
            </a:r>
            <a:r>
              <a:rPr lang="ko-KR" altLang="en-US" dirty="0" smtClean="0"/>
              <a:t>를 비교해서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어느 쪽이 큰지를 처리하는 함수</a:t>
            </a:r>
            <a:endParaRPr lang="en-US" altLang="ko-KR" dirty="0"/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276872"/>
            <a:ext cx="4476750" cy="441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숫자처리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numbers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8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bin: </a:t>
            </a:r>
            <a:r>
              <a:rPr lang="ko-KR" altLang="en-US" dirty="0" smtClean="0"/>
              <a:t>이진수처리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숫자를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문자열로 변환하는 함수</a:t>
            </a:r>
            <a:endParaRPr lang="en-US" altLang="ko-KR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2197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oct</a:t>
            </a:r>
            <a:r>
              <a:rPr lang="en-US" altLang="ko-KR" dirty="0" smtClean="0"/>
              <a:t>: </a:t>
            </a:r>
            <a:r>
              <a:rPr lang="ko-KR" altLang="en-US" dirty="0" err="1"/>
              <a:t>팔</a:t>
            </a:r>
            <a:r>
              <a:rPr lang="ko-KR" altLang="en-US" dirty="0" err="1" smtClean="0"/>
              <a:t>진수처리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ko-KR" altLang="en-US" sz="2800" dirty="0" smtClean="0"/>
              <a:t>숫자를 받아서 </a:t>
            </a:r>
            <a:r>
              <a:rPr lang="en-US" altLang="ko-KR" sz="2800" dirty="0" smtClean="0"/>
              <a:t>8</a:t>
            </a:r>
            <a:r>
              <a:rPr lang="ko-KR" altLang="en-US" sz="2800" dirty="0" smtClean="0"/>
              <a:t>진수 표기법으로 변경하는 함수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표기법 변경</a:t>
            </a:r>
            <a:r>
              <a:rPr lang="en-US" altLang="ko-KR" sz="2800" dirty="0" smtClean="0"/>
              <a:t>)</a:t>
            </a:r>
            <a:endParaRPr lang="en-US" altLang="ko-KR" sz="2800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30" y="3429000"/>
            <a:ext cx="5219700" cy="29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2333"/>
              </p:ext>
            </p:extLst>
          </p:nvPr>
        </p:nvGraphicFramePr>
        <p:xfrm>
          <a:off x="876284" y="2708920"/>
          <a:ext cx="7388592" cy="417982"/>
        </p:xfrm>
        <a:graphic>
          <a:graphicData uri="http://schemas.openxmlformats.org/drawingml/2006/table">
            <a:tbl>
              <a:tblPr/>
              <a:tblGrid>
                <a:gridCol w="3696572"/>
                <a:gridCol w="3692020"/>
              </a:tblGrid>
              <a:tr h="14045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6666"/>
                          </a:solidFill>
                          <a:effectLst/>
                        </a:rPr>
                        <a:t>0755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6666"/>
                          </a:solidFill>
                          <a:effectLst/>
                        </a:rPr>
                        <a:t>0o755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85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hex: </a:t>
            </a:r>
            <a:r>
              <a:rPr lang="ko-KR" altLang="en-US" dirty="0" smtClean="0"/>
              <a:t>십</a:t>
            </a:r>
            <a:r>
              <a:rPr lang="ko-KR" altLang="en-US" dirty="0"/>
              <a:t>육</a:t>
            </a:r>
            <a:r>
              <a:rPr lang="ko-KR" altLang="en-US" dirty="0" smtClean="0"/>
              <a:t>진수처리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숫자를 받아서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 표기법으로 변경하는 함수</a:t>
            </a:r>
            <a:endParaRPr lang="en-US" altLang="ko-KR" dirty="0"/>
          </a:p>
        </p:txBody>
      </p:sp>
      <p:pic>
        <p:nvPicPr>
          <p:cNvPr id="132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2780928"/>
            <a:ext cx="55721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3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abs: </a:t>
            </a:r>
            <a:r>
              <a:rPr lang="ko-KR" altLang="en-US" dirty="0"/>
              <a:t> </a:t>
            </a:r>
            <a:r>
              <a:rPr lang="ko-KR" altLang="en-US" dirty="0" smtClean="0"/>
              <a:t>절대값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숫자를 받아 절대값을 구하는 함수</a:t>
            </a:r>
            <a:endParaRPr lang="en-US" altLang="ko-KR" sz="2800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43338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sum: </a:t>
            </a:r>
            <a:r>
              <a:rPr lang="ko-KR" altLang="en-US" dirty="0" smtClean="0"/>
              <a:t>합계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숫자 </a:t>
            </a:r>
            <a:r>
              <a:rPr lang="en-US" altLang="ko-KR" sz="2800" dirty="0" err="1" smtClean="0"/>
              <a:t>iterable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받아 계산된 결과를 돌려주는 함수</a:t>
            </a:r>
            <a:endParaRPr lang="en-US" altLang="ko-KR" sz="2800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329" y="2852936"/>
            <a:ext cx="5562600" cy="363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10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divmod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몫과 나머지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숫자를 받아 몫과 나머지를 구해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전달하는 함수</a:t>
            </a:r>
            <a:endParaRPr lang="en-US" altLang="ko-KR" sz="2800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55054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pow: </a:t>
            </a:r>
            <a:r>
              <a:rPr lang="ko-KR" altLang="en-US" dirty="0" err="1" smtClean="0"/>
              <a:t>제곱구하기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숫자를 받아 몫과 나머지를 구해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전달하는 함수</a:t>
            </a:r>
            <a:endParaRPr lang="en-US" altLang="ko-KR" sz="2800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313" y="3140968"/>
            <a:ext cx="55816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5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repr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 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은 문자열 처리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repr</a:t>
            </a:r>
            <a:r>
              <a:rPr lang="ko-KR" altLang="en-US" dirty="0" smtClean="0"/>
              <a:t>는 문자열을 한번 더 문자열화해서 처리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02" y="2996952"/>
            <a:ext cx="5972175" cy="34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chr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ord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Complex : </a:t>
            </a:r>
            <a:r>
              <a:rPr lang="ko-KR" altLang="en-US" dirty="0" smtClean="0"/>
              <a:t>구체화하기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추상 클래스인 </a:t>
            </a:r>
            <a:r>
              <a:rPr lang="en-US" altLang="ko-KR" sz="2800" dirty="0" smtClean="0"/>
              <a:t>Complex </a:t>
            </a:r>
            <a:r>
              <a:rPr lang="ko-KR" altLang="en-US" sz="2800" dirty="0" smtClean="0"/>
              <a:t>구조에 맞춰 구체화 클래스 만들기</a:t>
            </a:r>
            <a:endParaRPr lang="en-US" altLang="ko-KR" sz="2800" dirty="0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4057650" cy="394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85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chr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ko-KR" altLang="en-US" sz="2800" dirty="0" smtClean="0"/>
              <a:t>숫자를 받아서 문자로 표시하는 함수 </a:t>
            </a:r>
            <a:endParaRPr lang="en-US" altLang="ko-KR" sz="2800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191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ord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은 문자열 처리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repr</a:t>
            </a:r>
            <a:r>
              <a:rPr lang="ko-KR" altLang="en-US" dirty="0" smtClean="0"/>
              <a:t>는 문자열을 한번 더 문자열화해서 처리</a:t>
            </a:r>
            <a:endParaRPr lang="en-US" altLang="ko-KR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57" y="3284984"/>
            <a:ext cx="44672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in, reversed,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7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Container </a:t>
            </a:r>
            <a:r>
              <a:rPr lang="ko-KR" altLang="en-US" dirty="0" smtClean="0"/>
              <a:t>내부 포함 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List,dict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포함관계 및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처리를 위한 </a:t>
            </a:r>
            <a:r>
              <a:rPr lang="ko-KR" altLang="en-US" dirty="0" err="1" smtClean="0"/>
              <a:t>메소드처리</a:t>
            </a:r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55777" y="3009475"/>
            <a:ext cx="3816424" cy="687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obj</a:t>
            </a:r>
            <a:r>
              <a:rPr lang="en-US" altLang="ko-KR" dirty="0" smtClean="0"/>
              <a:t>.__</a:t>
            </a:r>
            <a:r>
              <a:rPr lang="en-US" altLang="ko-KR" dirty="0"/>
              <a:t>contains__(</a:t>
            </a:r>
            <a:r>
              <a:rPr lang="en-US" altLang="ko-KR" i="1" dirty="0"/>
              <a:t>self</a:t>
            </a:r>
            <a:r>
              <a:rPr lang="en-US" altLang="ko-KR" dirty="0"/>
              <a:t>, </a:t>
            </a:r>
            <a:r>
              <a:rPr lang="en-US" altLang="ko-KR" i="1" dirty="0"/>
              <a:t>item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55777" y="3955712"/>
            <a:ext cx="3816424" cy="687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obj</a:t>
            </a:r>
            <a:r>
              <a:rPr lang="en-US" altLang="ko-KR" dirty="0" smtClean="0"/>
              <a:t>.__</a:t>
            </a:r>
            <a:r>
              <a:rPr lang="en-US" altLang="ko-KR" dirty="0"/>
              <a:t>reversed__(</a:t>
            </a:r>
            <a:r>
              <a:rPr lang="en-US" altLang="ko-KR" i="1" dirty="0"/>
              <a:t>self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555777" y="4901948"/>
            <a:ext cx="3816424" cy="687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obj</a:t>
            </a:r>
            <a:r>
              <a:rPr lang="en-US" altLang="ko-KR" dirty="0" smtClean="0"/>
              <a:t>.__</a:t>
            </a:r>
            <a:r>
              <a:rPr lang="en-US" altLang="ko-KR" dirty="0" err="1"/>
              <a:t>len</a:t>
            </a:r>
            <a:r>
              <a:rPr lang="en-US" altLang="ko-KR" dirty="0"/>
              <a:t>__(</a:t>
            </a:r>
            <a:r>
              <a:rPr lang="en-US" altLang="ko-KR" i="1" dirty="0"/>
              <a:t>self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3040" y="3210377"/>
            <a:ext cx="646331" cy="28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포함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7624" y="40573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역배정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03040" y="5102850"/>
            <a:ext cx="646331" cy="28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길</a:t>
            </a:r>
            <a:r>
              <a:rPr lang="ko-KR" altLang="en-US" dirty="0"/>
              <a:t>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61285" y="5838052"/>
            <a:ext cx="3816424" cy="687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obj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__(</a:t>
            </a:r>
            <a:r>
              <a:rPr lang="en-US" altLang="ko-KR" i="1" dirty="0"/>
              <a:t>self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08548" y="60389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반복자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60232" y="234888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 </a:t>
            </a:r>
            <a:r>
              <a:rPr lang="ko-KR" altLang="en-US" u="sng" dirty="0" err="1" smtClean="0"/>
              <a:t>함수명</a:t>
            </a:r>
            <a:endParaRPr lang="ko-KR" alt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804248" y="321037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76256" y="405735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reversed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94174" y="510877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len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49618" y="59970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iter</a:t>
            </a:r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83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/>
              <a:t>내부 포함 등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Contains</a:t>
            </a:r>
            <a:r>
              <a:rPr lang="ko-KR" altLang="en-US" sz="2800" dirty="0" smtClean="0"/>
              <a:t>는 내부 원소여부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처리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길이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역순으로 정렬을 처리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4958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도움말 보기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5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help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__doc__ </a:t>
            </a:r>
            <a:r>
              <a:rPr lang="ko-KR" altLang="en-US" sz="2800" dirty="0" smtClean="0">
                <a:latin typeface="+mn-ea"/>
              </a:rPr>
              <a:t>가 정의된 객체 내부를 조회해서 알려주는 함수</a:t>
            </a:r>
            <a:endParaRPr lang="ko-KR" altLang="en-US" sz="2800" dirty="0"/>
          </a:p>
          <a:p>
            <a:endParaRPr lang="ko-KR" altLang="en-US" sz="2800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55911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47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__import__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Import</a:t>
            </a:r>
            <a:r>
              <a:rPr lang="ko-KR" altLang="en-US" sz="2800" dirty="0" smtClean="0">
                <a:latin typeface="+mn-ea"/>
              </a:rPr>
              <a:t>한 원 파일에 대한 위치를 확인하는 함수</a:t>
            </a:r>
            <a:endParaRPr lang="en-US" altLang="ko-KR" sz="19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ko-KR" altLang="en-US" sz="1800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2819400"/>
            <a:ext cx="5915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509120"/>
            <a:ext cx="49053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vars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err="1" smtClean="0">
                <a:latin typeface="+mn-ea"/>
              </a:rPr>
              <a:t>Var</a:t>
            </a:r>
            <a:r>
              <a:rPr lang="en-US" altLang="ko-KR" sz="2800" dirty="0" smtClean="0">
                <a:latin typeface="+mn-ea"/>
              </a:rPr>
              <a:t>(object)</a:t>
            </a:r>
            <a:r>
              <a:rPr lang="ko-KR" altLang="en-US" sz="2800" dirty="0" smtClean="0">
                <a:latin typeface="+mn-ea"/>
              </a:rPr>
              <a:t>를 넣으면 현재 관리되는 속성들을 표시</a:t>
            </a:r>
            <a:endParaRPr lang="ko-KR" altLang="en-US" sz="2800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45815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04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Complex : </a:t>
            </a:r>
            <a:r>
              <a:rPr lang="ko-KR" altLang="en-US" dirty="0" smtClean="0"/>
              <a:t>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추상 클래스인 </a:t>
            </a:r>
            <a:r>
              <a:rPr lang="en-US" altLang="ko-KR" sz="2800" dirty="0" smtClean="0"/>
              <a:t>Complex </a:t>
            </a:r>
            <a:r>
              <a:rPr lang="ko-KR" altLang="en-US" sz="2800" dirty="0" smtClean="0"/>
              <a:t>구조에 맞춰 구체화 클래스 만들기</a:t>
            </a:r>
            <a:endParaRPr lang="en-US" altLang="ko-KR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3212976"/>
            <a:ext cx="413385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9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dir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클래스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모듈 등의 관리하는 내부 정보를 확인할 때 사용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52936"/>
            <a:ext cx="21050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callable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6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callable 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호출해서 처리가 가능한 경우를 체크하는 함수</a:t>
            </a:r>
            <a:r>
              <a:rPr lang="en-US" altLang="ko-KR" sz="2800" dirty="0" smtClean="0">
                <a:latin typeface="+mn-ea"/>
              </a:rPr>
              <a:t>. </a:t>
            </a:r>
            <a:r>
              <a:rPr lang="ko-KR" altLang="en-US" sz="2800" dirty="0" smtClean="0">
                <a:latin typeface="+mn-ea"/>
              </a:rPr>
              <a:t>객체 내부에 </a:t>
            </a:r>
            <a:r>
              <a:rPr lang="en-US" altLang="ko-KR" sz="2800" dirty="0" smtClean="0">
                <a:latin typeface="+mn-ea"/>
              </a:rPr>
              <a:t>__call__ </a:t>
            </a:r>
            <a:r>
              <a:rPr lang="ko-KR" altLang="en-US" sz="2800" dirty="0" smtClean="0">
                <a:latin typeface="+mn-ea"/>
              </a:rPr>
              <a:t>구현되면 이를 확인함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51" y="3470988"/>
            <a:ext cx="5924550" cy="190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callable :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</a:t>
            </a:r>
            <a:r>
              <a:rPr lang="en-US" altLang="ko-KR" dirty="0" smtClean="0"/>
              <a:t>, 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callable</a:t>
            </a:r>
            <a:r>
              <a:rPr lang="ko-KR" altLang="en-US" dirty="0" smtClean="0"/>
              <a:t>이고 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__call__ </a:t>
            </a:r>
            <a:r>
              <a:rPr lang="ko-KR" altLang="en-US" dirty="0" smtClean="0"/>
              <a:t>이 정의되면 </a:t>
            </a:r>
            <a:r>
              <a:rPr lang="en-US" altLang="ko-KR" dirty="0" smtClean="0"/>
              <a:t>callable</a:t>
            </a:r>
            <a:r>
              <a:rPr lang="ko-KR" altLang="en-US" dirty="0" smtClean="0"/>
              <a:t>로 인지함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6992"/>
            <a:ext cx="5943600" cy="274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클래스 점검 </a:t>
            </a:r>
            <a:r>
              <a:rPr lang="ko-KR" altLang="en-US" dirty="0"/>
              <a:t>함수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0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issubclass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issubclass</a:t>
            </a:r>
            <a:r>
              <a:rPr lang="en-US" altLang="ko-KR" dirty="0" smtClean="0"/>
              <a:t>() : __bases__ </a:t>
            </a:r>
            <a:r>
              <a:rPr lang="ko-KR" altLang="en-US" dirty="0" smtClean="0"/>
              <a:t>기준으로 상속관계</a:t>
            </a:r>
            <a:endParaRPr lang="en-US" altLang="ko-KR" dirty="0" smtClean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325738"/>
            <a:ext cx="2857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isinstance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isinstance</a:t>
            </a:r>
            <a:r>
              <a:rPr lang="en-US" altLang="ko-KR" dirty="0" smtClean="0"/>
              <a:t>() : __ class__ </a:t>
            </a:r>
            <a:r>
              <a:rPr lang="ko-KR" altLang="en-US" dirty="0" smtClean="0"/>
              <a:t>기준으로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 관계</a:t>
            </a:r>
            <a:endParaRPr lang="en-US" altLang="ko-KR" dirty="0" smtClean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26955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4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Id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0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</a:t>
            </a:r>
            <a:r>
              <a:rPr lang="en-US" altLang="ko-KR" dirty="0" smtClean="0"/>
              <a:t>d()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대한 주소를 확인하는 함수</a:t>
            </a:r>
            <a:endParaRPr lang="en-US" altLang="ko-KR" dirty="0" smtClean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80928"/>
            <a:ext cx="24193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9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hash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모</a:t>
            </a:r>
            <a:r>
              <a:rPr lang="ko-KR" altLang="en-US" dirty="0"/>
              <a:t>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hash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hash()</a:t>
            </a:r>
            <a:r>
              <a:rPr lang="ko-KR" altLang="en-US" dirty="0" smtClean="0"/>
              <a:t>는 객체에 대한 값을 </a:t>
            </a:r>
            <a:r>
              <a:rPr lang="ko-KR" altLang="en-US" dirty="0" err="1" smtClean="0"/>
              <a:t>해쉬로</a:t>
            </a:r>
            <a:r>
              <a:rPr lang="ko-KR" altLang="en-US" dirty="0" smtClean="0"/>
              <a:t> 표현하고 동일한 값을 가지면 </a:t>
            </a:r>
            <a:r>
              <a:rPr lang="ko-KR" altLang="en-US" dirty="0" err="1" smtClean="0"/>
              <a:t>객체은</a:t>
            </a:r>
            <a:r>
              <a:rPr lang="ko-KR" altLang="en-US" dirty="0" smtClean="0"/>
              <a:t> 동일함 </a:t>
            </a:r>
            <a:endParaRPr lang="en-US" altLang="ko-KR" dirty="0" smtClean="0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2708920"/>
            <a:ext cx="6276975" cy="360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hash </a:t>
            </a:r>
            <a:r>
              <a:rPr lang="ko-KR" altLang="en-US" dirty="0" smtClean="0"/>
              <a:t>함수 오류 해결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Hash( </a:t>
            </a:r>
            <a:r>
              <a:rPr lang="en-US" altLang="ko-KR" dirty="0"/>
              <a:t>)</a:t>
            </a:r>
            <a:r>
              <a:rPr lang="ko-KR" altLang="en-US" dirty="0" smtClean="0"/>
              <a:t>함수에는 인자가 하나 필요하므로 항상 하나의 값을 넣어야 함</a:t>
            </a:r>
            <a:endParaRPr lang="en-US" altLang="ko-KR" dirty="0" smtClean="0"/>
          </a:p>
        </p:txBody>
      </p:sp>
      <p:pic>
        <p:nvPicPr>
          <p:cNvPr id="168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212976"/>
            <a:ext cx="405765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1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존재 여부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04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객체 속성이 없을 경우 에러 발생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속성을 확인할 때 없으면 에러가 발생하므로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처리가 필수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259228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 </a:t>
            </a:r>
            <a:r>
              <a:rPr lang="en-US" altLang="ko-KR" b="1" dirty="0" err="1" smtClean="0"/>
              <a:t>hasattr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getattr</a:t>
            </a:r>
            <a:endParaRPr lang="ko-KR" altLang="en-US" b="1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2636912"/>
            <a:ext cx="4464496" cy="389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객체 속성이 없을 경우 에러 발생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속성을 확인할 때 없으면 에러가 발생하므로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처리가 필수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259228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 </a:t>
            </a:r>
            <a:r>
              <a:rPr lang="en-US" altLang="ko-KR" b="1" dirty="0" err="1" smtClean="0"/>
              <a:t>delattr</a:t>
            </a:r>
            <a:endParaRPr lang="ko-KR" altLang="en-US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636912"/>
            <a:ext cx="4248472" cy="386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27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hasattr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속성을 확인하는 함수</a:t>
            </a:r>
            <a:endParaRPr lang="en-US" altLang="ko-KR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59340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getattr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값을 검색해서 처리하는 함수</a:t>
            </a:r>
            <a:endParaRPr lang="en-US" altLang="ko-KR" dirty="0" smtClean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2388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25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갱</a:t>
            </a:r>
            <a:r>
              <a:rPr lang="ko-KR" altLang="en-US" dirty="0"/>
              <a:t>신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9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setattr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정의하고 객체 내의 속성에 값을 변경하거나 추가할 때 사용하는 함수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597217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9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Setattr</a:t>
            </a:r>
            <a:r>
              <a:rPr lang="en-US" altLang="ko-KR" dirty="0" smtClean="0"/>
              <a:t> : class </a:t>
            </a:r>
            <a:r>
              <a:rPr lang="ko-KR" altLang="en-US" dirty="0" smtClean="0"/>
              <a:t>멤버 추가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를 정의하고 멤버들을 실시간으로 추가 가능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55" y="3212976"/>
            <a:ext cx="51149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9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연산자 비교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연산자와 연산함수 비교</a:t>
            </a:r>
            <a:endParaRPr lang="en-US" altLang="ko-KR" sz="28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289020"/>
              </p:ext>
            </p:extLst>
          </p:nvPr>
        </p:nvGraphicFramePr>
        <p:xfrm>
          <a:off x="971600" y="2852936"/>
          <a:ext cx="7200800" cy="3672406"/>
        </p:xfrm>
        <a:graphic>
          <a:graphicData uri="http://schemas.openxmlformats.org/drawingml/2006/table">
            <a:tbl>
              <a:tblPr/>
              <a:tblGrid>
                <a:gridCol w="1800201"/>
                <a:gridCol w="1440160"/>
                <a:gridCol w="3960439"/>
              </a:tblGrid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+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add(a,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Concatenation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seq1 + seq2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concat</a:t>
                      </a:r>
                      <a:r>
                        <a:rPr lang="en-US" sz="1000" dirty="0">
                          <a:effectLst/>
                        </a:rPr>
                        <a:t>(seq1, seq2)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Containment Test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 in 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contains(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3763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/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div(a, b) (without __</a:t>
                      </a:r>
                      <a:r>
                        <a:rPr lang="en-US" sz="1000" dirty="0" err="1">
                          <a:effectLst/>
                        </a:rPr>
                        <a:t>future__.division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3763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/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truediv</a:t>
                      </a:r>
                      <a:r>
                        <a:rPr lang="en-US" sz="1000" dirty="0">
                          <a:effectLst/>
                        </a:rPr>
                        <a:t>(a, b) (</a:t>
                      </a:r>
                      <a:r>
                        <a:rPr lang="en-US" sz="1000" dirty="0" err="1">
                          <a:effectLst/>
                        </a:rPr>
                        <a:t>with__future__.division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//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floordiv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And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&amp;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and_(a,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Exclusive Or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^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xor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Inversion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invert(a)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Or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|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or_(a,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Exponentiation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**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pow(a,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Identity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is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is_(a,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Identity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is not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is_not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Indexed Assignment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[k] = v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k, v)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Indexed Deletion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del 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[k]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delitem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Indexing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[k]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Setattr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함수 실행 개수 확인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사용자 정의 함수도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객체이므로 함수 호출된 결과를 확인하기 위해서 속성을 정의해서 개수 확인 가능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3284984"/>
            <a:ext cx="5819775" cy="334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3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객체 속성이 없을 경우 에러 발생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속성을 확인할 때 없으면 에러가 발생하므로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처리가 필수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259228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 </a:t>
            </a:r>
            <a:r>
              <a:rPr lang="en-US" altLang="ko-KR" b="1" dirty="0" err="1" smtClean="0"/>
              <a:t>delattr</a:t>
            </a:r>
            <a:endParaRPr lang="ko-KR" altLang="en-US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636912"/>
            <a:ext cx="4248472" cy="386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8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delattr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속성을 삭제하는 함수</a:t>
            </a:r>
            <a:endParaRPr lang="en-US" altLang="ko-KR" dirty="0" smtClean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996952"/>
            <a:ext cx="5905500" cy="348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변수 </a:t>
            </a:r>
            <a:r>
              <a:rPr lang="ko-KR" altLang="en-US" dirty="0" err="1" smtClean="0"/>
              <a:t>스코프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locals()/</a:t>
            </a:r>
            <a:r>
              <a:rPr lang="en-US" altLang="ko-KR" dirty="0" err="1">
                <a:latin typeface="+mn-ea"/>
              </a:rPr>
              <a:t>globals</a:t>
            </a:r>
            <a:r>
              <a:rPr lang="en-US" altLang="ko-KR" dirty="0">
                <a:latin typeface="+mn-ea"/>
              </a:rPr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200" dirty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locals()/</a:t>
            </a:r>
            <a:r>
              <a:rPr lang="en-US" altLang="ko-KR" sz="2800" dirty="0" err="1" smtClean="0">
                <a:latin typeface="+mn-ea"/>
              </a:rPr>
              <a:t>globals</a:t>
            </a:r>
            <a:r>
              <a:rPr lang="en-US" altLang="ko-KR" sz="2800" dirty="0" smtClean="0">
                <a:latin typeface="+mn-ea"/>
              </a:rPr>
              <a:t>() </a:t>
            </a:r>
            <a:r>
              <a:rPr lang="ko-KR" altLang="en-US" sz="2800" dirty="0" smtClean="0">
                <a:latin typeface="+mn-ea"/>
              </a:rPr>
              <a:t>함수를 통해 함수 내부와 함수 외부의 변수들을 조회</a:t>
            </a:r>
            <a:r>
              <a:rPr lang="en-US" altLang="ko-KR" sz="2800" dirty="0" smtClean="0">
                <a:latin typeface="+mn-ea"/>
              </a:rPr>
              <a:t> </a:t>
            </a:r>
            <a:endParaRPr lang="ko-KR" altLang="en-US" sz="28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84984"/>
            <a:ext cx="27336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1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직접 실행 </a:t>
            </a:r>
            <a:r>
              <a:rPr lang="ko-KR" altLang="en-US" dirty="0" smtClean="0"/>
              <a:t>함수들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1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Compile 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String</a:t>
            </a:r>
            <a:r>
              <a:rPr lang="ko-KR" altLang="en-US" sz="1800" dirty="0" smtClean="0"/>
              <a:t>으로 받은 </a:t>
            </a:r>
            <a:r>
              <a:rPr lang="ko-KR" altLang="en-US" sz="1800" dirty="0" err="1" smtClean="0"/>
              <a:t>결과을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compile</a:t>
            </a:r>
            <a:r>
              <a:rPr lang="ko-KR" altLang="en-US" sz="1800" dirty="0" smtClean="0"/>
              <a:t>하여 </a:t>
            </a:r>
            <a:r>
              <a:rPr lang="en-US" altLang="ko-KR" sz="1800" dirty="0" err="1" smtClean="0"/>
              <a:t>eval</a:t>
            </a:r>
            <a:r>
              <a:rPr lang="en-US" altLang="ko-KR" sz="1800" dirty="0" smtClean="0"/>
              <a:t>()/exec() </a:t>
            </a:r>
            <a:r>
              <a:rPr lang="ko-KR" altLang="en-US" sz="1800" dirty="0" smtClean="0"/>
              <a:t>함수로 처리</a:t>
            </a:r>
            <a:endParaRPr lang="en-US" altLang="ko-KR" sz="1800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96" y="2852936"/>
            <a:ext cx="48291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327240"/>
      </p:ext>
    </p:extLst>
  </p:cSld>
  <p:clrMapOvr>
    <a:masterClrMapping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eval</a:t>
            </a:r>
            <a:r>
              <a:rPr lang="en-US" altLang="ko-KR" dirty="0" smtClean="0"/>
              <a:t> : Expression </a:t>
            </a:r>
            <a:r>
              <a:rPr lang="ko-KR" altLang="en-US" dirty="0" smtClean="0"/>
              <a:t>실행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/>
              <a:t>Eval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함수는 컴파일 및 </a:t>
            </a:r>
            <a:r>
              <a:rPr lang="ko-KR" altLang="en-US" sz="2800" dirty="0" err="1" smtClean="0"/>
              <a:t>표현식을</a:t>
            </a:r>
            <a:r>
              <a:rPr lang="ko-KR" altLang="en-US" sz="2800" dirty="0" smtClean="0"/>
              <a:t> 평가하고 실행 처리</a:t>
            </a:r>
            <a:endParaRPr lang="en-US" altLang="ko-KR" sz="2800" dirty="0" smtClean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33838"/>
            <a:ext cx="35909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915908"/>
      </p:ext>
    </p:extLst>
  </p:cSld>
  <p:clrMapOvr>
    <a:masterClrMapping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exec : Statement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exec</a:t>
            </a:r>
            <a:r>
              <a:rPr lang="ko-KR" altLang="en-US" sz="2800" dirty="0" smtClean="0"/>
              <a:t>는 키워드에서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버전부터는 함수로 전환되었고  </a:t>
            </a:r>
            <a:r>
              <a:rPr lang="ko-KR" altLang="en-US" sz="2800" dirty="0" err="1" smtClean="0"/>
              <a:t>컴파일하여</a:t>
            </a:r>
            <a:r>
              <a:rPr lang="ko-KR" altLang="en-US" sz="2800" dirty="0" smtClean="0"/>
              <a:t> 문장을 평가하고 실행하기</a:t>
            </a:r>
            <a:endParaRPr lang="en-US" altLang="ko-KR" sz="2800" dirty="0" smtClean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18" y="4005064"/>
            <a:ext cx="33528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927138"/>
              </p:ext>
            </p:extLst>
          </p:nvPr>
        </p:nvGraphicFramePr>
        <p:xfrm>
          <a:off x="683568" y="3068960"/>
          <a:ext cx="8153400" cy="720080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3600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 fontAlgn="base"/>
                      <a:endParaRPr lang="ko-KR" altLang="en-US" sz="1000" b="0" i="0" dirty="0">
                        <a:solidFill>
                          <a:srgbClr val="222222"/>
                        </a:solidFill>
                        <a:effectLst/>
                        <a:latin typeface="Arial Unicode MS"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exec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codeString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exec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codeString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54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연산자 함수</a:t>
            </a:r>
            <a:r>
              <a:rPr lang="en-US" altLang="ko-KR" dirty="0"/>
              <a:t>: </a:t>
            </a:r>
            <a:r>
              <a:rPr lang="ko-KR" altLang="en-US" dirty="0"/>
              <a:t>연산자 비교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679408"/>
              </p:ext>
            </p:extLst>
          </p:nvPr>
        </p:nvGraphicFramePr>
        <p:xfrm>
          <a:off x="899592" y="2348880"/>
          <a:ext cx="7344816" cy="4176460"/>
        </p:xfrm>
        <a:graphic>
          <a:graphicData uri="http://schemas.openxmlformats.org/drawingml/2006/table">
            <a:tbl>
              <a:tblPr/>
              <a:tblGrid>
                <a:gridCol w="2295255"/>
                <a:gridCol w="1989221"/>
                <a:gridCol w="3060340"/>
              </a:tblGrid>
              <a:tr h="22349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Left Shift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&lt;&lt;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lshift(a,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Modulo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%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mod(a,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*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mul(a,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Negation (Arithmetic)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neg</a:t>
                      </a:r>
                      <a:r>
                        <a:rPr lang="en-US" sz="1000" dirty="0">
                          <a:effectLst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Negation (Logical)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not_(a)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Positive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+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pos</a:t>
                      </a:r>
                      <a:r>
                        <a:rPr lang="en-US" sz="1000" dirty="0">
                          <a:effectLst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Right Shift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&gt;&gt;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rshift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Sequence Repetition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 * 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repeat(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6645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Slice Assignment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[</a:t>
                      </a:r>
                      <a:r>
                        <a:rPr lang="en-US" sz="1000" dirty="0" err="1">
                          <a:effectLst/>
                        </a:rPr>
                        <a:t>i:j</a:t>
                      </a:r>
                      <a:r>
                        <a:rPr lang="en-US" sz="1000" dirty="0">
                          <a:effectLst/>
                        </a:rPr>
                        <a:t>] = values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j), values)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Slice Deletion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del seq[i:j]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delitem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Slicing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seq[i:j]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String Formatting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 % obj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mod(s, 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-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sub(a,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Truth Test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obj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truth(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&lt;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lt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&lt;=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le(a,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Equality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==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eq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Difference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!=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&gt;=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&gt;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7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Run-time function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4807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Exec</a:t>
            </a:r>
            <a:r>
              <a:rPr lang="ko-KR" altLang="en-US" sz="2800" dirty="0" smtClean="0"/>
              <a:t>함수는 </a:t>
            </a:r>
            <a:r>
              <a:rPr lang="ko-KR" altLang="en-US" sz="2800" dirty="0" err="1" smtClean="0"/>
              <a:t>컴파일한</a:t>
            </a:r>
            <a:r>
              <a:rPr lang="ko-KR" altLang="en-US" sz="2800" dirty="0" smtClean="0"/>
              <a:t>  문장을 평가하고 </a:t>
            </a:r>
            <a:r>
              <a:rPr lang="ko-KR" altLang="en-US" sz="2800" b="1" dirty="0" smtClean="0"/>
              <a:t>실행하기</a:t>
            </a:r>
            <a:endParaRPr lang="en-US" altLang="ko-KR" sz="2800" b="1" dirty="0" smtClean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4"/>
            <a:ext cx="40957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819333"/>
      </p:ext>
    </p:extLst>
  </p:cSld>
  <p:clrMapOvr>
    <a:masterClrMapping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(1)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문자열을 받아서 문장을 평가하고 실행하는 클래스를 만들고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만들고 실행하기</a:t>
            </a:r>
            <a:endParaRPr lang="en-US" altLang="ko-KR" sz="2800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5024"/>
            <a:ext cx="35433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56273"/>
      </p:ext>
    </p:extLst>
  </p:cSld>
  <p:clrMapOvr>
    <a:masterClrMapping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(2)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1216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File </a:t>
            </a:r>
            <a:r>
              <a:rPr lang="ko-KR" altLang="en-US" sz="2800" dirty="0" smtClean="0"/>
              <a:t>생성을 </a:t>
            </a:r>
            <a:r>
              <a:rPr lang="en-US" altLang="ko-KR" sz="2800" dirty="0" smtClean="0"/>
              <a:t>exec</a:t>
            </a:r>
            <a:r>
              <a:rPr lang="ko-KR" altLang="en-US" sz="2800" dirty="0" smtClean="0"/>
              <a:t>로 만들기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80928"/>
            <a:ext cx="4314825" cy="3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00104"/>
      </p:ext>
    </p:extLst>
  </p:cSld>
  <p:clrMapOvr>
    <a:masterClrMapping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(3)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f</a:t>
            </a:r>
            <a:r>
              <a:rPr lang="en-US" altLang="ko-KR" sz="2800" dirty="0" smtClean="0"/>
              <a:t>ile, open, </a:t>
            </a:r>
            <a:r>
              <a:rPr lang="en-US" altLang="ko-KR" sz="2800" dirty="0" err="1" smtClean="0"/>
              <a:t>eval</a:t>
            </a:r>
            <a:r>
              <a:rPr lang="en-US" altLang="ko-KR" sz="2800" dirty="0" smtClean="0"/>
              <a:t>, exec </a:t>
            </a:r>
            <a:r>
              <a:rPr lang="ko-KR" altLang="en-US" sz="2800" dirty="0" smtClean="0"/>
              <a:t>등 </a:t>
            </a:r>
            <a:r>
              <a:rPr lang="en-US" altLang="ko-KR" sz="2800" dirty="0" smtClean="0"/>
              <a:t>keyword </a:t>
            </a:r>
            <a:r>
              <a:rPr lang="ko-KR" altLang="en-US" sz="2800" dirty="0" smtClean="0"/>
              <a:t>들 일부는 실행하지 않도록 제어</a:t>
            </a:r>
            <a:endParaRPr lang="en-US" altLang="ko-KR" sz="2800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996951"/>
            <a:ext cx="5895975" cy="364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40466"/>
      </p:ext>
    </p:extLst>
  </p:cSld>
  <p:clrMapOvr>
    <a:masterClrMapping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5.15 </a:t>
            </a:r>
            <a:r>
              <a:rPr lang="ko-KR" altLang="en-US" sz="6000" dirty="0" smtClean="0"/>
              <a:t>부분 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(partial function)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5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Lambda : partial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curry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외부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파라미터와</a:t>
            </a:r>
            <a:r>
              <a:rPr lang="ko-KR" altLang="en-US" sz="2800" dirty="0" smtClean="0"/>
              <a:t> 내부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파라미터가</a:t>
            </a:r>
            <a:r>
              <a:rPr lang="ko-KR" altLang="en-US" sz="2800" dirty="0" smtClean="0"/>
              <a:t> 순차적으로 호출에 따라 분리해서 계산</a:t>
            </a:r>
            <a:endParaRPr lang="en-US" altLang="ko-KR" sz="28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645024"/>
            <a:ext cx="34290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6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Curry : partial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3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4505325" cy="295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함수부분호출 </a:t>
            </a:r>
            <a:r>
              <a:rPr lang="en-US" altLang="ko-KR" dirty="0" smtClean="0"/>
              <a:t>: Curry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인자를 점진적으로 증가하면서 처리하는 법으로 외부함수에서 내부함수로 처리를 위임해서 점진적으로 실행하도록 처리하는 함수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580112" y="4149080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f11(1) </a:t>
            </a:r>
            <a:r>
              <a:rPr lang="ko-KR" altLang="en-US" dirty="0" smtClean="0"/>
              <a:t>함수 실행하면 </a:t>
            </a:r>
            <a:r>
              <a:rPr lang="en-US" altLang="ko-KR" dirty="0" smtClean="0"/>
              <a:t>g11(2) </a:t>
            </a:r>
            <a:r>
              <a:rPr lang="ko-KR" altLang="en-US" dirty="0" smtClean="0"/>
              <a:t>함수가 실행되고 </a:t>
            </a:r>
            <a:r>
              <a:rPr lang="en-US" altLang="ko-KR" dirty="0" smtClean="0"/>
              <a:t>h11 (3,4,5)</a:t>
            </a:r>
            <a:r>
              <a:rPr lang="ko-KR" altLang="en-US" dirty="0" smtClean="0"/>
              <a:t>가 최종적으로 </a:t>
            </a:r>
            <a:r>
              <a:rPr lang="ko-KR" altLang="en-US" dirty="0" err="1" smtClean="0"/>
              <a:t>실행되여</a:t>
            </a:r>
            <a:r>
              <a:rPr lang="ko-KR" altLang="en-US" dirty="0" smtClean="0"/>
              <a:t> 결과는 </a:t>
            </a:r>
            <a:r>
              <a:rPr lang="en-US" altLang="ko-KR" dirty="0"/>
              <a:t>(</a:t>
            </a:r>
            <a:r>
              <a:rPr lang="en-US" altLang="ko-KR" dirty="0" smtClean="0"/>
              <a:t>1,2,3,4,5)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endCxn id="7" idx="1"/>
          </p:cNvCxnSpPr>
          <p:nvPr/>
        </p:nvCxnSpPr>
        <p:spPr>
          <a:xfrm flipV="1">
            <a:off x="2195736" y="4887744"/>
            <a:ext cx="3384376" cy="7781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11560" y="5454516"/>
            <a:ext cx="1584176" cy="4227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functools</a:t>
            </a:r>
            <a:r>
              <a:rPr lang="en-US" altLang="ko-KR" dirty="0" smtClean="0"/>
              <a:t>: partial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76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모듈 주요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1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7" y="3435085"/>
            <a:ext cx="38957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함수부분 호출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파이썬에서는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functools</a:t>
            </a:r>
            <a:r>
              <a:rPr lang="ko-KR" altLang="en-US" dirty="0" smtClean="0"/>
              <a:t>모듈의 </a:t>
            </a:r>
            <a:r>
              <a:rPr lang="en-US" altLang="ko-KR" dirty="0" smtClean="0"/>
              <a:t>partial </a:t>
            </a:r>
            <a:r>
              <a:rPr lang="ko-KR" altLang="en-US" dirty="0" smtClean="0"/>
              <a:t>함수를 제공해서 함수를 분할하여 처리함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580112" y="414908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</a:t>
            </a:r>
            <a:r>
              <a:rPr lang="ko-KR" altLang="en-US" dirty="0" smtClean="0"/>
              <a:t>함수 객체를 생성하고 추가 인자를 받으면 처리</a:t>
            </a:r>
            <a:endParaRPr lang="en-US" altLang="ko-KR" dirty="0" smtClean="0"/>
          </a:p>
          <a:p>
            <a:r>
              <a:rPr lang="en-US" altLang="ko-KR" dirty="0" smtClean="0"/>
              <a:t>(1,2,3,4)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23937" y="4797152"/>
            <a:ext cx="1947863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  <a:endCxn id="7" idx="1"/>
          </p:cNvCxnSpPr>
          <p:nvPr/>
        </p:nvCxnSpPr>
        <p:spPr>
          <a:xfrm flipV="1">
            <a:off x="2771800" y="4749245"/>
            <a:ext cx="2808312" cy="407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1412776"/>
            <a:ext cx="8515672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/>
              <a:t>5</a:t>
            </a:r>
            <a:r>
              <a:rPr lang="en-US" altLang="ko-KR" sz="6000" dirty="0" smtClean="0"/>
              <a:t>.16 </a:t>
            </a:r>
            <a:r>
              <a:rPr lang="en-US" altLang="ko-KR" sz="6000" dirty="0" err="1" smtClean="0"/>
              <a:t>Memoization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function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처리 결과 저장하기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6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동일한 함수 처리시 처리결과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함수 처리 결과를 저장할 공간을 만들고 내부 함수에서 함수 처리결과를 저장 및 검색할 수 있는 구조를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1908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5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실행함수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1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실행함수를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실행함수는 실제 연산을 할 수 있는 함수를 만든다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152900"/>
            <a:ext cx="29622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6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메모이제이션</a:t>
            </a:r>
            <a:r>
              <a:rPr lang="ko-KR" altLang="en-US" dirty="0" smtClean="0"/>
              <a:t> 함수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1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메모이제이션</a:t>
            </a:r>
            <a:r>
              <a:rPr lang="ko-KR" altLang="en-US" dirty="0" smtClean="0"/>
              <a:t> 함수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실행함수를 </a:t>
            </a:r>
            <a:r>
              <a:rPr lang="ko-KR" altLang="en-US" dirty="0" err="1" smtClean="0"/>
              <a:t>메모이제이션</a:t>
            </a:r>
            <a:r>
              <a:rPr lang="ko-KR" altLang="en-US" dirty="0" smtClean="0"/>
              <a:t> 함수에 전달한 후에 함수를 실행하면 </a:t>
            </a:r>
            <a:r>
              <a:rPr lang="ko-KR" altLang="en-US" dirty="0" err="1" smtClean="0"/>
              <a:t>클로저</a:t>
            </a:r>
            <a:r>
              <a:rPr lang="ko-KR" altLang="en-US" dirty="0" smtClean="0"/>
              <a:t> 환경을 구성하므로 실제 계산이 </a:t>
            </a:r>
            <a:r>
              <a:rPr lang="ko-KR" altLang="en-US" dirty="0" err="1" smtClean="0"/>
              <a:t>반복되는것이</a:t>
            </a:r>
            <a:r>
              <a:rPr lang="ko-KR" altLang="en-US" dirty="0" smtClean="0"/>
              <a:t> 아니라 </a:t>
            </a:r>
            <a:r>
              <a:rPr lang="ko-KR" altLang="en-US" dirty="0" err="1" smtClean="0"/>
              <a:t>빠진부분만</a:t>
            </a:r>
            <a:r>
              <a:rPr lang="ko-KR" altLang="en-US" dirty="0" smtClean="0"/>
              <a:t> 실행처리 됨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73016"/>
            <a:ext cx="38004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6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메모이제이션</a:t>
            </a:r>
            <a:r>
              <a:rPr lang="ko-KR" altLang="en-US" dirty="0" smtClean="0"/>
              <a:t> 함수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메모이제이션을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데코레이터로</a:t>
            </a:r>
            <a:r>
              <a:rPr lang="ko-KR" altLang="en-US" dirty="0" smtClean="0"/>
              <a:t> 처리해도 결과는 동일함</a:t>
            </a:r>
            <a:endParaRPr lang="en-US" altLang="ko-KR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92896"/>
            <a:ext cx="3581400" cy="39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 type </a:t>
            </a:r>
            <a:r>
              <a:rPr lang="ko-KR" altLang="en-US" dirty="0" smtClean="0"/>
              <a:t>체크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Data type</a:t>
            </a:r>
            <a:r>
              <a:rPr lang="ko-KR" altLang="en-US" sz="2800" dirty="0" smtClean="0"/>
              <a:t>을 점검하기 위한 함수들 숫자</a:t>
            </a:r>
            <a:r>
              <a:rPr lang="en-US" altLang="ko-KR" sz="2800" dirty="0" smtClean="0"/>
              <a:t>, sequence, mapping </a:t>
            </a:r>
            <a:r>
              <a:rPr lang="ko-KR" altLang="en-US" sz="2800" dirty="0" smtClean="0"/>
              <a:t>타입을 점검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17032"/>
            <a:ext cx="3168352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5.17 </a:t>
            </a:r>
            <a:r>
              <a:rPr lang="ko-KR" altLang="en-US" sz="6000" dirty="0" err="1" smtClean="0"/>
              <a:t>고계</a:t>
            </a:r>
            <a:r>
              <a:rPr lang="ko-KR" altLang="en-US" sz="6000" dirty="0" smtClean="0"/>
              <a:t> 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(high order function)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9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High </a:t>
            </a:r>
            <a:r>
              <a:rPr lang="en-US" altLang="ko-KR" dirty="0" smtClean="0"/>
              <a:t>Order Function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High Order Function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9809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ko-KR" altLang="en-US" sz="2800" b="1" dirty="0" err="1" smtClean="0"/>
              <a:t>고계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함수</a:t>
            </a:r>
            <a:r>
              <a:rPr lang="en-US" altLang="ko-KR" sz="2800" b="1" dirty="0"/>
              <a:t>(higher-order function)</a:t>
            </a:r>
            <a:r>
              <a:rPr lang="ko-KR" altLang="en-US" sz="2800" dirty="0"/>
              <a:t>란</a:t>
            </a:r>
            <a:r>
              <a:rPr lang="en-US" altLang="ko-KR" sz="2800" dirty="0"/>
              <a:t>, </a:t>
            </a:r>
            <a:r>
              <a:rPr lang="ko-KR" altLang="en-US" sz="2800" dirty="0"/>
              <a:t>함수를 다루는 함수를 </a:t>
            </a:r>
            <a:r>
              <a:rPr lang="ko-KR" altLang="en-US" sz="2800" dirty="0" smtClean="0"/>
              <a:t>뜻하며</a:t>
            </a:r>
            <a:r>
              <a:rPr lang="en-US" altLang="ko-KR" sz="2800" dirty="0" smtClean="0"/>
              <a:t>, </a:t>
            </a:r>
          </a:p>
          <a:p>
            <a:pPr marL="662940" lvl="1" indent="-342900" fontAlgn="base">
              <a:buFont typeface="Wingdings" panose="05000000000000000000" pitchFamily="2" charset="2"/>
              <a:buChar char="§"/>
            </a:pPr>
            <a:r>
              <a:rPr lang="ko-KR" altLang="en-US" sz="2500" dirty="0" smtClean="0">
                <a:latin typeface="+mn-ea"/>
              </a:rPr>
              <a:t>인자로 전달 </a:t>
            </a:r>
            <a:r>
              <a:rPr lang="en-US" altLang="ko-KR" sz="2500" dirty="0" smtClean="0">
                <a:latin typeface="+mn-ea"/>
              </a:rPr>
              <a:t>: </a:t>
            </a:r>
            <a:r>
              <a:rPr lang="ko-KR" altLang="en-US" sz="2500" dirty="0" smtClean="0">
                <a:latin typeface="+mn-ea"/>
              </a:rPr>
              <a:t>정수를 </a:t>
            </a:r>
            <a:r>
              <a:rPr lang="ko-KR" altLang="en-US" sz="2500" dirty="0">
                <a:latin typeface="+mn-ea"/>
              </a:rPr>
              <a:t>함수의 인수로 전달할 수 있듯이 어떤 함수도 다른 함수의 인수로 전달할 수 있다</a:t>
            </a:r>
            <a:r>
              <a:rPr lang="en-US" altLang="ko-KR" sz="2500" dirty="0" smtClean="0">
                <a:latin typeface="+mn-ea"/>
              </a:rPr>
              <a:t>.</a:t>
            </a:r>
          </a:p>
          <a:p>
            <a:pPr marL="662940" lvl="1" indent="-342900" fontAlgn="base">
              <a:buFont typeface="Wingdings" panose="05000000000000000000" pitchFamily="2" charset="2"/>
              <a:buChar char="§"/>
            </a:pPr>
            <a:r>
              <a:rPr lang="ko-KR" altLang="en-US" sz="2500" dirty="0" smtClean="0">
                <a:latin typeface="+mn-ea"/>
              </a:rPr>
              <a:t>결과로 전달 </a:t>
            </a:r>
            <a:r>
              <a:rPr lang="en-US" altLang="ko-KR" sz="2500" dirty="0" smtClean="0">
                <a:latin typeface="+mn-ea"/>
              </a:rPr>
              <a:t>: </a:t>
            </a:r>
            <a:r>
              <a:rPr lang="ko-KR" altLang="en-US" sz="2500" dirty="0" smtClean="0">
                <a:latin typeface="+mn-ea"/>
              </a:rPr>
              <a:t>마찬가지로 </a:t>
            </a:r>
            <a:r>
              <a:rPr lang="ko-KR" altLang="en-US" sz="2500" dirty="0">
                <a:latin typeface="+mn-ea"/>
              </a:rPr>
              <a:t>함수의 결과 값으로 정수를 반환할 수 있듯이 함수를 </a:t>
            </a:r>
            <a:r>
              <a:rPr lang="ko-KR" altLang="en-US" sz="2500" dirty="0" smtClean="0">
                <a:latin typeface="+mn-ea"/>
              </a:rPr>
              <a:t>반환도 가능</a:t>
            </a:r>
            <a:endParaRPr lang="ko-KR" altLang="en-US" sz="25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98650"/>
      </p:ext>
    </p:extLst>
  </p:cSld>
  <p:clrMapOvr>
    <a:masterClrMapping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인자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결과 값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5273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ko-KR" altLang="en-US" sz="2800" dirty="0" err="1" smtClean="0"/>
              <a:t>고계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함수</a:t>
            </a:r>
            <a:r>
              <a:rPr lang="en-US" altLang="ko-KR" sz="2800" dirty="0"/>
              <a:t>(higher-order function)</a:t>
            </a:r>
            <a:r>
              <a:rPr lang="ko-KR" altLang="en-US" sz="2800" dirty="0"/>
              <a:t>란</a:t>
            </a:r>
            <a:r>
              <a:rPr lang="en-US" altLang="ko-KR" sz="2800" dirty="0"/>
              <a:t>, </a:t>
            </a:r>
            <a:r>
              <a:rPr lang="ko-KR" altLang="en-US" sz="2800" dirty="0"/>
              <a:t>함수를 다루는 함수를 </a:t>
            </a:r>
            <a:r>
              <a:rPr lang="ko-KR" altLang="en-US" sz="2800" dirty="0" smtClean="0"/>
              <a:t>뜻하며</a:t>
            </a:r>
            <a:r>
              <a:rPr lang="en-US" altLang="ko-KR" sz="2800" dirty="0" smtClean="0"/>
              <a:t>,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31236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65429"/>
      </p:ext>
    </p:extLst>
  </p:cSld>
  <p:clrMapOvr>
    <a:masterClrMapping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Map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8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ap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ko-KR" sz="2800" dirty="0"/>
              <a:t>map(f, 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은 함수</a:t>
            </a:r>
            <a:r>
              <a:rPr lang="en-US" altLang="ko-KR" sz="2800" dirty="0"/>
              <a:t>(f)</a:t>
            </a:r>
            <a:r>
              <a:rPr lang="ko-KR" altLang="en-US" sz="2800" dirty="0"/>
              <a:t>와 </a:t>
            </a:r>
            <a:r>
              <a:rPr lang="ko-KR" altLang="en-US" sz="2800" dirty="0" err="1"/>
              <a:t>반복가능한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자료형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을 입력으로 받아 입력 </a:t>
            </a:r>
            <a:r>
              <a:rPr lang="ko-KR" altLang="en-US" sz="2800" dirty="0" err="1"/>
              <a:t>자료형의</a:t>
            </a:r>
            <a:r>
              <a:rPr lang="ko-KR" altLang="en-US" sz="2800" dirty="0"/>
              <a:t> 각각의 요소가 함수 </a:t>
            </a:r>
            <a:r>
              <a:rPr lang="en-US" altLang="ko-KR" sz="2800" dirty="0"/>
              <a:t>f</a:t>
            </a:r>
            <a:r>
              <a:rPr lang="ko-KR" altLang="en-US" sz="2800" dirty="0"/>
              <a:t>에 의해 수행된 결과를 묶어서 </a:t>
            </a:r>
            <a:r>
              <a:rPr lang="ko-KR" altLang="en-US" sz="2800" dirty="0" err="1"/>
              <a:t>리턴하는</a:t>
            </a:r>
            <a:r>
              <a:rPr lang="ko-KR" altLang="en-US" sz="2800" dirty="0"/>
              <a:t> 함수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31813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17283"/>
      </p:ext>
    </p:extLst>
  </p:cSld>
  <p:clrMapOvr>
    <a:masterClrMapping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ap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변경사항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ko-KR" sz="2800" dirty="0" smtClean="0">
                <a:latin typeface="+mn-ea"/>
              </a:rPr>
              <a:t> map </a:t>
            </a:r>
            <a:r>
              <a:rPr lang="ko-KR" altLang="en-US" sz="2800" dirty="0" smtClean="0">
                <a:latin typeface="+mn-ea"/>
              </a:rPr>
              <a:t>처리결과도 객체로 변경되어 </a:t>
            </a:r>
            <a:r>
              <a:rPr lang="en-US" altLang="ko-KR" sz="2800" dirty="0" smtClean="0">
                <a:latin typeface="+mn-ea"/>
              </a:rPr>
              <a:t>list</a:t>
            </a:r>
            <a:r>
              <a:rPr lang="ko-KR" altLang="en-US" sz="2800" dirty="0" smtClean="0">
                <a:latin typeface="+mn-ea"/>
              </a:rPr>
              <a:t>로 전환해야 함</a:t>
            </a:r>
            <a:endParaRPr lang="ko-KR" altLang="en-US" sz="2800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3592"/>
              </p:ext>
            </p:extLst>
          </p:nvPr>
        </p:nvGraphicFramePr>
        <p:xfrm>
          <a:off x="612775" y="3225783"/>
          <a:ext cx="8153400" cy="2939520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None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: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range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42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x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range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42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map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):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>
                          <a:effectLst/>
                        </a:rPr>
                        <a:t>no change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map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)]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03212"/>
      </p:ext>
    </p:extLst>
  </p:cSld>
  <p:clrMapOvr>
    <a:masterClrMapping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reduce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54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버전변경사항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5273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800" dirty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reduce </a:t>
            </a:r>
            <a:r>
              <a:rPr lang="ko-KR" altLang="en-US" sz="2800" dirty="0" smtClean="0">
                <a:latin typeface="+mn-ea"/>
              </a:rPr>
              <a:t>함수를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en-US" altLang="ko-KR" sz="2800" dirty="0" err="1" smtClean="0">
                <a:latin typeface="+mn-ea"/>
              </a:rPr>
              <a:t>functools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모듈 내의 함수로 전환 됨 </a:t>
            </a:r>
            <a:endParaRPr lang="ko-KR" altLang="en-US" sz="2800" dirty="0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48090"/>
              </p:ext>
            </p:extLst>
          </p:nvPr>
        </p:nvGraphicFramePr>
        <p:xfrm>
          <a:off x="612775" y="3571040"/>
          <a:ext cx="8153400" cy="1586152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57678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9370">
                <a:tc>
                  <a:txBody>
                    <a:bodyPr/>
                    <a:lstStyle/>
                    <a:p>
                      <a:pPr algn="ctr" fontAlgn="base"/>
                      <a:endParaRPr lang="ko-KR" altLang="en-US" sz="1000" b="0" i="0">
                        <a:solidFill>
                          <a:srgbClr val="222222"/>
                        </a:solidFill>
                        <a:effectLst/>
                        <a:latin typeface="Arial Unicode MS"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reduce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b="0" i="0" dirty="0">
                          <a:solidFill>
                            <a:srgbClr val="000088"/>
                          </a:solidFill>
                          <a:effectLst/>
                          <a:latin typeface="Consolas"/>
                        </a:rPr>
                        <a:t>from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</a:t>
                      </a:r>
                      <a:r>
                        <a:rPr lang="en-US" sz="1000" b="0" i="0" dirty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functools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000088"/>
                          </a:solidFill>
                          <a:effectLst/>
                          <a:latin typeface="Consolas"/>
                        </a:rPr>
                        <a:t>import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reduce</a:t>
                      </a:r>
                      <a:b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</a:b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reduce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(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a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,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b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,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c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1480"/>
      </p:ext>
    </p:extLst>
  </p:cSld>
  <p:clrMapOvr>
    <a:masterClrMapping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ko-KR" sz="2800" dirty="0"/>
              <a:t>reduce(f, 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은 함수</a:t>
            </a:r>
            <a:r>
              <a:rPr lang="en-US" altLang="ko-KR" sz="2800" dirty="0"/>
              <a:t>(f)</a:t>
            </a:r>
            <a:r>
              <a:rPr lang="ko-KR" altLang="en-US" sz="2800" dirty="0"/>
              <a:t>와 </a:t>
            </a:r>
            <a:r>
              <a:rPr lang="ko-KR" altLang="en-US" sz="2800" dirty="0" err="1"/>
              <a:t>반복가능한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자료형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을 입력으로 받아 입력 </a:t>
            </a:r>
            <a:r>
              <a:rPr lang="ko-KR" altLang="en-US" sz="2800" dirty="0" err="1"/>
              <a:t>자료형의</a:t>
            </a:r>
            <a:r>
              <a:rPr lang="ko-KR" altLang="en-US" sz="2800" dirty="0"/>
              <a:t> 각각의 요소가 함수 </a:t>
            </a:r>
            <a:r>
              <a:rPr lang="en-US" altLang="ko-KR" sz="2800" dirty="0"/>
              <a:t>f</a:t>
            </a:r>
            <a:r>
              <a:rPr lang="ko-KR" altLang="en-US" sz="2800" dirty="0"/>
              <a:t>에 의해 수행된 결과를 </a:t>
            </a:r>
            <a:r>
              <a:rPr lang="ko-KR" altLang="en-US" sz="2800" dirty="0" err="1"/>
              <a:t>리턴하는</a:t>
            </a:r>
            <a:r>
              <a:rPr lang="ko-KR" altLang="en-US" sz="2800" dirty="0"/>
              <a:t> 함수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575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739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:method caller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method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caller</a:t>
            </a:r>
            <a:r>
              <a:rPr lang="ko-KR" altLang="en-US" sz="2800" dirty="0" smtClean="0"/>
              <a:t>를 만들어서 객체를 넣어서 바로 실행이 가능하도록 포장하기</a:t>
            </a:r>
            <a:endParaRPr lang="en-US" altLang="ko-KR" sz="2800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511256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2068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800" dirty="0" smtClean="0">
                <a:latin typeface="+mn-ea"/>
              </a:rPr>
              <a:t>Reduce </a:t>
            </a:r>
            <a:r>
              <a:rPr lang="ko-KR" altLang="en-US" sz="2800" dirty="0" smtClean="0">
                <a:latin typeface="+mn-ea"/>
              </a:rPr>
              <a:t>함수를 함수 </a:t>
            </a:r>
            <a:r>
              <a:rPr lang="ko-KR" altLang="en-US" sz="2800" dirty="0" err="1" smtClean="0">
                <a:latin typeface="+mn-ea"/>
              </a:rPr>
              <a:t>리턴으로</a:t>
            </a:r>
            <a:r>
              <a:rPr lang="ko-KR" altLang="en-US" sz="2800" dirty="0" smtClean="0">
                <a:latin typeface="+mn-ea"/>
              </a:rPr>
              <a:t> 사용해서 사용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37814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93009"/>
      </p:ext>
    </p:extLst>
  </p:cSld>
  <p:clrMapOvr>
    <a:masterClrMapping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filter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800" dirty="0" smtClean="0"/>
              <a:t>filter(f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은 함수</a:t>
            </a:r>
            <a:r>
              <a:rPr lang="en-US" altLang="ko-KR" sz="2800" dirty="0"/>
              <a:t>(f)</a:t>
            </a:r>
            <a:r>
              <a:rPr lang="ko-KR" altLang="en-US" sz="2800" dirty="0"/>
              <a:t>와 </a:t>
            </a:r>
            <a:r>
              <a:rPr lang="ko-KR" altLang="en-US" sz="2800" dirty="0" err="1"/>
              <a:t>반복가능한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자료형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을 입력으로 받아 </a:t>
            </a:r>
            <a:r>
              <a:rPr lang="ko-KR" altLang="en-US" sz="2800" dirty="0" smtClean="0"/>
              <a:t>함수 </a:t>
            </a:r>
            <a:r>
              <a:rPr lang="en-US" altLang="ko-KR" sz="2800" dirty="0"/>
              <a:t>f</a:t>
            </a:r>
            <a:r>
              <a:rPr lang="ko-KR" altLang="en-US" sz="2800" dirty="0"/>
              <a:t>에 의해 수행된 </a:t>
            </a:r>
            <a:r>
              <a:rPr lang="ko-KR" altLang="en-US" sz="2800" dirty="0" smtClean="0"/>
              <a:t>결과 즉 </a:t>
            </a:r>
            <a:r>
              <a:rPr lang="en-US" altLang="ko-KR" sz="2800" dirty="0" smtClean="0"/>
              <a:t>filter</a:t>
            </a:r>
            <a:r>
              <a:rPr lang="ko-KR" altLang="en-US" sz="2800" dirty="0" smtClean="0"/>
              <a:t>된 결과를 </a:t>
            </a:r>
            <a:r>
              <a:rPr lang="ko-KR" altLang="en-US" sz="2800" dirty="0" err="1"/>
              <a:t>리턴하는</a:t>
            </a:r>
            <a:r>
              <a:rPr lang="ko-KR" altLang="en-US" sz="2800" dirty="0"/>
              <a:t> 함수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766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56209"/>
      </p:ext>
    </p:extLst>
  </p:cSld>
  <p:clrMapOvr>
    <a:masterClrMapping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filter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주요 변경 사항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처리결과가 객체로 변경되어 </a:t>
            </a:r>
            <a:r>
              <a:rPr lang="en-US" altLang="ko-KR" sz="2800" dirty="0" smtClean="0">
                <a:latin typeface="+mn-ea"/>
              </a:rPr>
              <a:t>list</a:t>
            </a:r>
            <a:r>
              <a:rPr lang="ko-KR" altLang="en-US" sz="2800" dirty="0" smtClean="0">
                <a:latin typeface="+mn-ea"/>
              </a:rPr>
              <a:t>로 변경해서 처리하면 됨</a:t>
            </a:r>
            <a:endParaRPr lang="ko-KR" altLang="en-US" sz="2800" dirty="0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0991"/>
              </p:ext>
            </p:extLst>
          </p:nvPr>
        </p:nvGraphicFramePr>
        <p:xfrm>
          <a:off x="612775" y="3225783"/>
          <a:ext cx="8153400" cy="2723496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>
                          <a:effectLst/>
                        </a:rPr>
                        <a:t>no change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None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if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it-IT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  <a:effectLst/>
                        </a:rPr>
                        <a:t> filter</a:t>
                      </a:r>
                      <a:r>
                        <a:rPr lang="it-IT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it-IT" sz="1000" dirty="0">
                          <a:solidFill>
                            <a:srgbClr val="000088"/>
                          </a:solidFill>
                          <a:effectLst/>
                        </a:rPr>
                        <a:t>None</a:t>
                      </a:r>
                      <a:r>
                        <a:rPr lang="it-IT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  <a:effectLst/>
                        </a:rPr>
                        <a:t> a_sequence</a:t>
                      </a:r>
                      <a:r>
                        <a:rPr lang="it-IT" sz="1000" dirty="0">
                          <a:solidFill>
                            <a:srgbClr val="666600"/>
                          </a:solidFill>
                          <a:effectLst/>
                        </a:rPr>
                        <a:t>):</a:t>
                      </a:r>
                      <a:endParaRPr lang="it-IT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>
                          <a:effectLst/>
                        </a:rPr>
                        <a:t>no change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)]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60342"/>
      </p:ext>
    </p:extLst>
  </p:cSld>
  <p:clrMapOvr>
    <a:masterClrMapping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5.18 </a:t>
            </a:r>
            <a:r>
              <a:rPr lang="ko-KR" altLang="en-US" sz="6000" dirty="0" smtClean="0"/>
              <a:t>내부 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(nested function)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Nested Function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8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함수를 내부함수 정</a:t>
            </a:r>
            <a:r>
              <a:rPr lang="ko-KR" altLang="en-US" dirty="0"/>
              <a:t>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628800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내부에 함수를 정의해서 사용하는 함수를 내부 함수라고 하고 </a:t>
            </a:r>
            <a:r>
              <a:rPr lang="ko-KR" altLang="en-US" dirty="0" err="1" smtClean="0"/>
              <a:t>원함수를</a:t>
            </a:r>
            <a:r>
              <a:rPr lang="ko-KR" altLang="en-US" dirty="0" smtClean="0"/>
              <a:t> 외부함수라고 함</a:t>
            </a:r>
            <a:endParaRPr lang="en-US" altLang="ko-KR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05064"/>
            <a:ext cx="31242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059923"/>
      </p:ext>
    </p:extLst>
  </p:cSld>
  <p:clrMapOvr>
    <a:masterClrMapping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내부에서만 내부함수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내부에 함수를 정의하고 함수 내부에서 실행하여 처리</a:t>
            </a:r>
            <a:endParaRPr lang="ko-KR" altLang="en-US" dirty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15953"/>
            <a:ext cx="37719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59957"/>
      </p:ext>
    </p:extLst>
  </p:cSld>
  <p:clrMapOvr>
    <a:masterClrMapping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내부 함수를 외부로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008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외부함수에 정의된 자유변수를 내부함수에서 활용하여 처리 가능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내부함수에서 갱신할 경우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타입이 사용 해야 함</a:t>
            </a:r>
            <a:endParaRPr lang="ko-KR" alt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89040"/>
            <a:ext cx="34099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55491"/>
      </p:ext>
    </p:extLst>
  </p:cSld>
  <p:clrMapOvr>
    <a:masterClrMapping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5.19 Closure</a:t>
            </a:r>
            <a:br>
              <a:rPr lang="en-US" altLang="ko-KR" sz="6000" dirty="0" smtClean="0"/>
            </a:br>
            <a:r>
              <a:rPr lang="en-US" altLang="ko-KR" sz="6000" dirty="0" smtClean="0"/>
              <a:t>(free variable)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버전 변경 참조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:method caller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method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caller</a:t>
            </a:r>
            <a:r>
              <a:rPr lang="ko-KR" altLang="en-US" sz="2800" dirty="0" smtClean="0"/>
              <a:t>를 만들어서 객체를 넣어서 바로 실행이 가능하도록 포장하기</a:t>
            </a:r>
            <a:endParaRPr lang="en-US" altLang="ko-KR" sz="2800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64904"/>
            <a:ext cx="4464496" cy="412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Closure context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31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Closure 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외부함수 내의 자유변수를 내부함수에서 사용하면 기존 외부함수도 내부함수가 종료 시까지 같이 지속된다</a:t>
            </a:r>
            <a:r>
              <a:rPr lang="en-US" altLang="ko-KR" sz="2200" dirty="0" smtClean="0">
                <a:latin typeface="+mn-ea"/>
              </a:rPr>
              <a:t>.</a:t>
            </a:r>
            <a:endParaRPr lang="en-US" altLang="ko-KR" sz="22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함수 단위의 </a:t>
            </a:r>
            <a:r>
              <a:rPr lang="en-US" altLang="ko-KR" sz="2200" dirty="0" smtClean="0">
                <a:latin typeface="+mn-ea"/>
              </a:rPr>
              <a:t>variable scope </a:t>
            </a:r>
            <a:r>
              <a:rPr lang="ko-KR" altLang="en-US" sz="2200" dirty="0" smtClean="0">
                <a:latin typeface="+mn-ea"/>
              </a:rPr>
              <a:t>위반이지만 현재 함수형 언어에서는 함수 내의 변수를 공유하여 처리할 수 있도록 구성하여 처리할 수 있도록 구성이 가능하다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457200" lvl="1" indent="0" fontAlgn="base">
              <a:buNone/>
            </a:pPr>
            <a:endParaRPr lang="ko-KR" altLang="en-US" sz="2200" dirty="0"/>
          </a:p>
          <a:p>
            <a:endParaRPr lang="ko-KR" altLang="en-US" sz="22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11560" y="4605636"/>
            <a:ext cx="4930829" cy="1974704"/>
            <a:chOff x="937352" y="4283804"/>
            <a:chExt cx="7379064" cy="2416914"/>
          </a:xfrm>
        </p:grpSpPr>
        <p:sp>
          <p:nvSpPr>
            <p:cNvPr id="4" name="직사각형 3"/>
            <p:cNvSpPr/>
            <p:nvPr/>
          </p:nvSpPr>
          <p:spPr>
            <a:xfrm>
              <a:off x="971600" y="4653136"/>
              <a:ext cx="3816424" cy="1800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87216" y="5565533"/>
              <a:ext cx="2340768" cy="6717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7352" y="4283804"/>
              <a:ext cx="1296144" cy="316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외부함수</a:t>
              </a:r>
              <a:endParaRPr lang="ko-KR" altLang="en-US" sz="12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80456" y="5111025"/>
              <a:ext cx="1296144" cy="316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</a:t>
              </a:r>
              <a:r>
                <a:rPr lang="ko-KR" altLang="en-US" sz="1200" dirty="0"/>
                <a:t>부</a:t>
              </a:r>
              <a:r>
                <a:rPr lang="ko-KR" altLang="en-US" sz="1200" dirty="0" smtClean="0"/>
                <a:t>함수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156176" y="4365104"/>
              <a:ext cx="2160240" cy="607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외부함수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이름공간</a:t>
              </a:r>
              <a:endParaRPr lang="ko-KR" altLang="en-US" sz="1200" dirty="0"/>
            </a:p>
          </p:txBody>
        </p:sp>
        <p:cxnSp>
          <p:nvCxnSpPr>
            <p:cNvPr id="11" name="꺾인 연결선 10"/>
            <p:cNvCxnSpPr>
              <a:stCxn id="5" idx="3"/>
              <a:endCxn id="9" idx="1"/>
            </p:cNvCxnSpPr>
            <p:nvPr/>
          </p:nvCxnSpPr>
          <p:spPr>
            <a:xfrm>
              <a:off x="4427984" y="5901423"/>
              <a:ext cx="1721296" cy="4955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>
              <a:stCxn id="5" idx="3"/>
              <a:endCxn id="8" idx="2"/>
            </p:cNvCxnSpPr>
            <p:nvPr/>
          </p:nvCxnSpPr>
          <p:spPr>
            <a:xfrm flipV="1">
              <a:off x="4427984" y="4972526"/>
              <a:ext cx="2808312" cy="928897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6149280" y="6093296"/>
              <a:ext cx="2160240" cy="607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내부함수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이름공간</a:t>
              </a:r>
              <a:endParaRPr lang="ko-KR" altLang="en-US" sz="1200" dirty="0"/>
            </a:p>
          </p:txBody>
        </p:sp>
        <p:cxnSp>
          <p:nvCxnSpPr>
            <p:cNvPr id="16" name="꺾인 연결선 15"/>
            <p:cNvCxnSpPr>
              <a:stCxn id="4" idx="3"/>
              <a:endCxn id="8" idx="1"/>
            </p:cNvCxnSpPr>
            <p:nvPr/>
          </p:nvCxnSpPr>
          <p:spPr>
            <a:xfrm flipV="1">
              <a:off x="4788024" y="4668815"/>
              <a:ext cx="1368152" cy="884421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396820" y="407707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Closure context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40152" y="5042642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내부함수 변수 검색 순서는 내부함수 이름공간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외부함수 이름공간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9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Closure context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내부 함수를 함수의 결과로 외부에 전달 할 경우 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Closure </a:t>
            </a:r>
            <a:r>
              <a:rPr lang="ko-KR" altLang="en-US" sz="2800" dirty="0" smtClean="0">
                <a:latin typeface="+mn-ea"/>
              </a:rPr>
              <a:t>환경 확인 하는 법</a:t>
            </a:r>
            <a:endParaRPr lang="ko-KR" altLang="en-US" sz="2800" dirty="0"/>
          </a:p>
          <a:p>
            <a:pPr marL="0" indent="0">
              <a:buNone/>
            </a:pPr>
            <a:endParaRPr lang="ko-KR" altLang="en-US" sz="22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737726" y="3415598"/>
            <a:ext cx="7632848" cy="2232248"/>
            <a:chOff x="1043608" y="3284984"/>
            <a:chExt cx="7632848" cy="2520280"/>
          </a:xfrm>
        </p:grpSpPr>
        <p:sp>
          <p:nvSpPr>
            <p:cNvPr id="10" name="직사각형 9"/>
            <p:cNvSpPr/>
            <p:nvPr/>
          </p:nvSpPr>
          <p:spPr>
            <a:xfrm>
              <a:off x="3347864" y="3284984"/>
              <a:ext cx="2736304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__closure__</a:t>
              </a:r>
              <a:endParaRPr lang="ko-KR" altLang="en-US" sz="1600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2854" y="4725144"/>
              <a:ext cx="2736304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 </a:t>
              </a:r>
              <a:r>
                <a:rPr lang="en-US" altLang="ko-KR" sz="1600" b="1" dirty="0" err="1" smtClean="0"/>
                <a:t>func_closure</a:t>
              </a:r>
              <a:endParaRPr lang="ko-KR" altLang="en-US" sz="1600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43608" y="3933056"/>
              <a:ext cx="1584176" cy="11521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Closure</a:t>
              </a:r>
            </a:p>
            <a:p>
              <a:pPr algn="ctr"/>
              <a:r>
                <a:rPr lang="en-US" altLang="ko-KR" sz="1600" b="1" dirty="0" smtClean="0"/>
                <a:t>context</a:t>
              </a:r>
              <a:endParaRPr lang="ko-KR" altLang="en-US" sz="1600" b="1" dirty="0"/>
            </a:p>
          </p:txBody>
        </p:sp>
        <p:cxnSp>
          <p:nvCxnSpPr>
            <p:cNvPr id="15" name="꺾인 연결선 14"/>
            <p:cNvCxnSpPr/>
            <p:nvPr/>
          </p:nvCxnSpPr>
          <p:spPr>
            <a:xfrm flipV="1">
              <a:off x="2618453" y="3825044"/>
              <a:ext cx="720080" cy="68407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12" idx="3"/>
              <a:endCxn id="17" idx="1"/>
            </p:cNvCxnSpPr>
            <p:nvPr/>
          </p:nvCxnSpPr>
          <p:spPr>
            <a:xfrm>
              <a:off x="2627784" y="4509120"/>
              <a:ext cx="705070" cy="75608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6804248" y="3825044"/>
              <a:ext cx="1872208" cy="15481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/>
                <a:t>cell_contents</a:t>
              </a:r>
              <a:endParaRPr lang="ko-KR" altLang="en-US" sz="1600" dirty="0"/>
            </a:p>
          </p:txBody>
        </p:sp>
        <p:cxnSp>
          <p:nvCxnSpPr>
            <p:cNvPr id="25" name="꺾인 연결선 24"/>
            <p:cNvCxnSpPr>
              <a:stCxn id="10" idx="3"/>
              <a:endCxn id="23" idx="1"/>
            </p:cNvCxnSpPr>
            <p:nvPr/>
          </p:nvCxnSpPr>
          <p:spPr>
            <a:xfrm>
              <a:off x="6084168" y="3825044"/>
              <a:ext cx="720080" cy="77408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/>
            <p:nvPr/>
          </p:nvCxnSpPr>
          <p:spPr>
            <a:xfrm flipV="1">
              <a:off x="6078489" y="4599130"/>
              <a:ext cx="735090" cy="66607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52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Closure : </a:t>
            </a:r>
            <a:r>
              <a:rPr lang="ko-KR" altLang="en-US" dirty="0" smtClean="0"/>
              <a:t>자유변수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자유변수란 외부함수의 로컬변수에 있는 변수</a:t>
            </a:r>
            <a:endParaRPr lang="ko-KR" altLang="en-US" sz="2800" dirty="0"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06288" y="3008108"/>
            <a:ext cx="5505872" cy="3168352"/>
            <a:chOff x="1213062" y="2996952"/>
            <a:chExt cx="5505872" cy="3168352"/>
          </a:xfrm>
        </p:grpSpPr>
        <p:grpSp>
          <p:nvGrpSpPr>
            <p:cNvPr id="15" name="그룹 14"/>
            <p:cNvGrpSpPr/>
            <p:nvPr/>
          </p:nvGrpSpPr>
          <p:grpSpPr>
            <a:xfrm>
              <a:off x="2746754" y="4359245"/>
              <a:ext cx="3888432" cy="1368152"/>
              <a:chOff x="2699792" y="3789040"/>
              <a:chExt cx="3888432" cy="1800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2699792" y="4653136"/>
                <a:ext cx="1521560" cy="9361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외부함수</a:t>
                </a:r>
                <a:endParaRPr lang="en-US" altLang="ko-KR" dirty="0" smtClean="0"/>
              </a:p>
              <a:p>
                <a:pPr algn="ctr"/>
                <a:r>
                  <a:rPr lang="en-US" altLang="ko-KR" dirty="0" smtClean="0"/>
                  <a:t>Context</a:t>
                </a:r>
                <a:endParaRPr lang="ko-KR" altLang="en-US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5066664" y="4653136"/>
                <a:ext cx="1521560" cy="9361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내</a:t>
                </a:r>
                <a:r>
                  <a:rPr lang="ko-KR" altLang="en-US" dirty="0"/>
                  <a:t>부</a:t>
                </a:r>
                <a:r>
                  <a:rPr lang="ko-KR" altLang="en-US" dirty="0" smtClean="0"/>
                  <a:t>함수</a:t>
                </a:r>
                <a:endParaRPr lang="en-US" altLang="ko-KR" dirty="0" smtClean="0"/>
              </a:p>
              <a:p>
                <a:pPr algn="ctr"/>
                <a:r>
                  <a:rPr lang="en-US" altLang="ko-KR" dirty="0" smtClean="0"/>
                  <a:t>Context</a:t>
                </a:r>
                <a:endParaRPr lang="ko-KR" altLang="en-US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699792" y="3789040"/>
                <a:ext cx="152156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Local</a:t>
                </a:r>
                <a:endParaRPr lang="ko-KR" altLang="en-US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066664" y="3789040"/>
                <a:ext cx="152156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Local</a:t>
                </a:r>
              </a:p>
            </p:txBody>
          </p:sp>
          <p:cxnSp>
            <p:nvCxnSpPr>
              <p:cNvPr id="10" name="직선 화살표 연결선 9"/>
              <p:cNvCxnSpPr>
                <a:stCxn id="5" idx="0"/>
                <a:endCxn id="8" idx="2"/>
              </p:cNvCxnSpPr>
              <p:nvPr/>
            </p:nvCxnSpPr>
            <p:spPr>
              <a:xfrm flipV="1">
                <a:off x="5827444" y="4221088"/>
                <a:ext cx="0" cy="43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>
                <a:stCxn id="5" idx="1"/>
                <a:endCxn id="4" idx="3"/>
              </p:cNvCxnSpPr>
              <p:nvPr/>
            </p:nvCxnSpPr>
            <p:spPr>
              <a:xfrm flipH="1">
                <a:off x="4221352" y="5121188"/>
                <a:ext cx="84531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>
                <a:stCxn id="4" idx="0"/>
                <a:endCxn id="7" idx="2"/>
              </p:cNvCxnSpPr>
              <p:nvPr/>
            </p:nvCxnSpPr>
            <p:spPr>
              <a:xfrm flipV="1">
                <a:off x="3460572" y="4221088"/>
                <a:ext cx="0" cy="43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/>
            <p:cNvSpPr/>
            <p:nvPr/>
          </p:nvSpPr>
          <p:spPr>
            <a:xfrm>
              <a:off x="2674746" y="3546995"/>
              <a:ext cx="724776" cy="6637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/>
                <a:t>Int</a:t>
              </a:r>
              <a:endParaRPr lang="en-US" altLang="ko-KR" sz="900" dirty="0" smtClean="0"/>
            </a:p>
            <a:p>
              <a:pPr algn="ctr"/>
              <a:r>
                <a:rPr lang="en-US" altLang="ko-KR" sz="900" dirty="0" smtClean="0"/>
                <a:t>Float</a:t>
              </a:r>
              <a:endParaRPr lang="ko-KR" altLang="en-US" sz="90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3507534" y="3531295"/>
              <a:ext cx="751388" cy="6637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string</a:t>
              </a:r>
              <a:endParaRPr lang="ko-KR" altLang="en-US" sz="9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35426" y="3299091"/>
              <a:ext cx="19442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Immutable </a:t>
              </a:r>
              <a:r>
                <a:rPr lang="ko-KR" altLang="en-US" sz="900" dirty="0" smtClean="0"/>
                <a:t>객체</a:t>
              </a:r>
              <a:endParaRPr lang="ko-KR" altLang="en-US" sz="900" dirty="0"/>
            </a:p>
          </p:txBody>
        </p:sp>
        <p:sp>
          <p:nvSpPr>
            <p:cNvPr id="19" name="위로 굽은 화살표 18"/>
            <p:cNvSpPr/>
            <p:nvPr/>
          </p:nvSpPr>
          <p:spPr>
            <a:xfrm rot="16200000">
              <a:off x="4858681" y="3374038"/>
              <a:ext cx="509890" cy="1163568"/>
            </a:xfrm>
            <a:prstGeom prst="bentUp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75386" y="3299091"/>
              <a:ext cx="2515584" cy="10601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94626" y="3229841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자유변수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13062" y="2996952"/>
              <a:ext cx="5505872" cy="3168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696236" y="456403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외부에서 사용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092280" y="5055107"/>
            <a:ext cx="864096" cy="63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함수 호</a:t>
            </a:r>
            <a:r>
              <a:rPr lang="ko-KR" altLang="en-US"/>
              <a:t>출</a:t>
            </a:r>
          </a:p>
        </p:txBody>
      </p:sp>
      <p:cxnSp>
        <p:nvCxnSpPr>
          <p:cNvPr id="25" name="직선 화살표 연결선 24"/>
          <p:cNvCxnSpPr>
            <a:stCxn id="23" idx="1"/>
            <a:endCxn id="5" idx="3"/>
          </p:cNvCxnSpPr>
          <p:nvPr/>
        </p:nvCxnSpPr>
        <p:spPr>
          <a:xfrm flipH="1">
            <a:off x="5928412" y="5372174"/>
            <a:ext cx="1163868" cy="10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Closure : __closure__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err="1" smtClean="0">
                <a:latin typeface="+mn-ea"/>
              </a:rPr>
              <a:t>파이썬은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클로저</a:t>
            </a:r>
            <a:r>
              <a:rPr lang="ko-KR" altLang="en-US" sz="2800" dirty="0" smtClean="0">
                <a:latin typeface="+mn-ea"/>
              </a:rPr>
              <a:t> 환경에 대해서도 별도의 객체로 제공하며 이 환경에 대해서도 접근이 가능함</a:t>
            </a:r>
            <a:endParaRPr lang="ko-KR" altLang="en-US" sz="2800" dirty="0"/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45795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Free </a:t>
            </a:r>
            <a:r>
              <a:rPr lang="en-US" altLang="ko-KR" dirty="0" smtClean="0"/>
              <a:t>variable : 2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76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자유변수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외부함수에 정의된 자유변수를 내부함수에서 활용하여 처리 가능</a:t>
            </a:r>
            <a:endParaRPr lang="en-US" altLang="ko-KR" dirty="0" smtClean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77000" cy="372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83134"/>
      </p:ext>
    </p:extLst>
  </p:cSld>
  <p:clrMapOvr>
    <a:masterClrMapping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26252"/>
            <a:ext cx="5659909" cy="372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Closure : </a:t>
            </a:r>
            <a:r>
              <a:rPr lang="ko-KR" altLang="en-US" dirty="0" smtClean="0"/>
              <a:t>자유변수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26051"/>
          </a:xfrm>
        </p:spPr>
        <p:txBody>
          <a:bodyPr>
            <a:normAutofit fontScale="925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외부함수 내의 자유변수를 내부함수에서 사용하면 기존 외부함수도 내부함수가 종료 시까지 같이 지속</a:t>
            </a:r>
            <a:endParaRPr lang="en-US" altLang="ko-KR" sz="28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sz="2200" dirty="0"/>
          </a:p>
          <a:p>
            <a:endParaRPr lang="ko-KR" altLang="en-US" sz="2200" dirty="0"/>
          </a:p>
        </p:txBody>
      </p:sp>
      <p:sp>
        <p:nvSpPr>
          <p:cNvPr id="12" name="직사각형 11"/>
          <p:cNvSpPr/>
          <p:nvPr/>
        </p:nvSpPr>
        <p:spPr>
          <a:xfrm>
            <a:off x="1115616" y="4365104"/>
            <a:ext cx="4320480" cy="324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40963" y="4686235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자유변수가 </a:t>
            </a:r>
            <a:r>
              <a:rPr lang="en-US" altLang="ko-KR" sz="1200" dirty="0" smtClean="0"/>
              <a:t>immutable </a:t>
            </a:r>
            <a:r>
              <a:rPr lang="ko-KR" altLang="en-US" sz="1200" dirty="0" smtClean="0"/>
              <a:t>일 경우 내부함수에 생기지만 변경할 수 없으므로 에러처리</a:t>
            </a:r>
            <a:endParaRPr lang="ko-KR" altLang="en-US" sz="1200" dirty="0"/>
          </a:p>
        </p:txBody>
      </p:sp>
      <p:cxnSp>
        <p:nvCxnSpPr>
          <p:cNvPr id="17" name="직선 화살표 연결선 16"/>
          <p:cNvCxnSpPr>
            <a:stCxn id="12" idx="3"/>
            <a:endCxn id="14" idx="1"/>
          </p:cNvCxnSpPr>
          <p:nvPr/>
        </p:nvCxnSpPr>
        <p:spPr>
          <a:xfrm>
            <a:off x="5436096" y="4527122"/>
            <a:ext cx="1204867" cy="5746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60232" y="3011599"/>
            <a:ext cx="2016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Locals()</a:t>
            </a:r>
            <a:r>
              <a:rPr lang="ko-KR" altLang="en-US" sz="1200" dirty="0" smtClean="0"/>
              <a:t>함수를 이용하여 함수에서 관리하는 변수를 출력</a:t>
            </a:r>
            <a:endParaRPr lang="en-US" altLang="ko-KR" sz="1200" dirty="0" smtClean="0"/>
          </a:p>
          <a:p>
            <a:r>
              <a:rPr lang="en-US" altLang="ko-KR" sz="1200" dirty="0" smtClean="0"/>
              <a:t>outer  </a:t>
            </a:r>
            <a:r>
              <a:rPr lang="en-US" altLang="ko-KR" sz="1200" dirty="0"/>
              <a:t>{'n': 4}</a:t>
            </a:r>
          </a:p>
          <a:p>
            <a:r>
              <a:rPr lang="en-US" altLang="ko-KR" sz="1200" dirty="0" smtClean="0"/>
              <a:t>inner  </a:t>
            </a:r>
            <a:r>
              <a:rPr lang="en-US" altLang="ko-KR" sz="1200" dirty="0"/>
              <a:t>{'x': 5, 'n': 4}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1115616" y="3645024"/>
            <a:ext cx="1944216" cy="50405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5" idx="3"/>
            <a:endCxn id="24" idx="1"/>
          </p:cNvCxnSpPr>
          <p:nvPr/>
        </p:nvCxnSpPr>
        <p:spPr>
          <a:xfrm flipV="1">
            <a:off x="3059832" y="3519431"/>
            <a:ext cx="3600400" cy="3776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1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Closure : </a:t>
            </a:r>
            <a:r>
              <a:rPr lang="ko-KR" altLang="en-US" dirty="0" smtClean="0"/>
              <a:t>자유변수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180728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자유변수</a:t>
            </a:r>
            <a:r>
              <a:rPr lang="en-US" altLang="ko-KR" sz="2800" dirty="0" smtClean="0">
                <a:latin typeface="+mn-ea"/>
              </a:rPr>
              <a:t>(immutable)</a:t>
            </a:r>
            <a:r>
              <a:rPr lang="ko-KR" altLang="en-US" sz="2800" dirty="0" smtClean="0">
                <a:latin typeface="+mn-ea"/>
              </a:rPr>
              <a:t>을 내부함수에서 </a:t>
            </a:r>
            <a:r>
              <a:rPr lang="ko-KR" altLang="en-US" sz="2800" dirty="0" err="1" smtClean="0">
                <a:latin typeface="+mn-ea"/>
              </a:rPr>
              <a:t>갱신시</a:t>
            </a:r>
            <a:r>
              <a:rPr lang="ko-KR" altLang="en-US" sz="2800" dirty="0" smtClean="0">
                <a:latin typeface="+mn-ea"/>
              </a:rPr>
              <a:t> 에러 발생</a:t>
            </a:r>
            <a:endParaRPr lang="ko-KR" altLang="en-US" sz="2800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924944"/>
            <a:ext cx="6076950" cy="339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0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Free </a:t>
            </a:r>
            <a:r>
              <a:rPr lang="en-US" altLang="ko-KR" dirty="0" smtClean="0"/>
              <a:t>variable 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9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itemgetter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Item</a:t>
            </a:r>
            <a:r>
              <a:rPr lang="ko-KR" altLang="en-US" sz="2800" dirty="0" smtClean="0"/>
              <a:t>에 대한 정보를 생성하는 객체를 만들어서 실제 </a:t>
            </a:r>
            <a:r>
              <a:rPr lang="en-US" altLang="ko-KR" sz="2800" dirty="0" smtClean="0"/>
              <a:t>sequence</a:t>
            </a:r>
            <a:r>
              <a:rPr lang="ko-KR" altLang="en-US" sz="2800" dirty="0" smtClean="0"/>
              <a:t>나 </a:t>
            </a:r>
            <a:r>
              <a:rPr lang="en-US" altLang="ko-KR" sz="2800" dirty="0" smtClean="0"/>
              <a:t>mapping </a:t>
            </a:r>
            <a:r>
              <a:rPr lang="ko-KR" altLang="en-US" sz="2800" dirty="0" smtClean="0"/>
              <a:t>타입을 넣어서 실행하면 결과를 추출</a:t>
            </a:r>
            <a:endParaRPr lang="en-US" altLang="ko-KR" sz="2800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56992"/>
            <a:ext cx="5705475" cy="328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8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smtClean="0"/>
              <a:t>Closure </a:t>
            </a:r>
            <a:r>
              <a:rPr lang="en-US" altLang="ko-KR" dirty="0"/>
              <a:t>: </a:t>
            </a:r>
            <a:r>
              <a:rPr lang="ko-KR" altLang="en-US" dirty="0" smtClean="0"/>
              <a:t>자유변수 갱신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180728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/>
              <a:t>Python 3</a:t>
            </a:r>
            <a:r>
              <a:rPr lang="ko-KR" altLang="en-US" sz="2800" dirty="0" smtClean="0"/>
              <a:t>버전에서는 </a:t>
            </a:r>
            <a:r>
              <a:rPr lang="en-US" altLang="ko-KR" sz="2800" dirty="0" smtClean="0"/>
              <a:t>nonlocal</a:t>
            </a:r>
            <a:r>
              <a:rPr lang="ko-KR" altLang="en-US" sz="2800" dirty="0" smtClean="0"/>
              <a:t>로 정의해서 처리하면 자유변수가 갱신됨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14" y="3140968"/>
            <a:ext cx="34194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532" y="5157192"/>
            <a:ext cx="388843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smtClean="0"/>
              <a:t>closure </a:t>
            </a:r>
            <a:r>
              <a:rPr lang="ko-KR" altLang="en-US" dirty="0" smtClean="0"/>
              <a:t>계속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180728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/>
              <a:t>연속해서 함수를 호출하면 </a:t>
            </a:r>
            <a:r>
              <a:rPr lang="en-US" altLang="ko-KR" sz="2800" dirty="0" smtClean="0"/>
              <a:t>closure </a:t>
            </a:r>
            <a:r>
              <a:rPr lang="ko-KR" altLang="en-US" sz="2800" dirty="0" smtClean="0"/>
              <a:t>상태를 계속 </a:t>
            </a:r>
            <a:r>
              <a:rPr lang="ko-KR" altLang="en-US" sz="2800" dirty="0" err="1" smtClean="0"/>
              <a:t>갱신처리함</a:t>
            </a:r>
            <a:endParaRPr lang="ko-KR" altLang="en-US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3905250" cy="3819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933056"/>
            <a:ext cx="3816424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6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5.20 </a:t>
            </a:r>
            <a:r>
              <a:rPr lang="ko-KR" altLang="en-US" sz="6000" dirty="0" smtClean="0"/>
              <a:t>함수 체인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실행 체인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48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체인이란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결과값으로 함수를 전달해서 연속해서 함수를 처리할 수 있는 구조 </a:t>
            </a:r>
            <a:r>
              <a:rPr lang="en-US" altLang="ko-KR" dirty="0" smtClean="0">
                <a:sym typeface="Wingdings" panose="05000000000000000000" pitchFamily="2" charset="2"/>
              </a:rPr>
              <a:t> bubbling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15616" y="3163766"/>
            <a:ext cx="6768752" cy="3001538"/>
            <a:chOff x="1115616" y="2880752"/>
            <a:chExt cx="7488832" cy="3284552"/>
          </a:xfrm>
        </p:grpSpPr>
        <p:sp>
          <p:nvSpPr>
            <p:cNvPr id="4" name="직사각형 3"/>
            <p:cNvSpPr/>
            <p:nvPr/>
          </p:nvSpPr>
          <p:spPr>
            <a:xfrm>
              <a:off x="1115616" y="3573016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059832" y="3573016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300192" y="3573016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N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60032" y="3573016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/>
                <a:t>……</a:t>
              </a:r>
              <a:endParaRPr lang="ko-KR" altLang="en-US" sz="3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372200" y="5301208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전달함수</a:t>
              </a:r>
              <a:endParaRPr lang="ko-KR" altLang="en-US"/>
            </a:p>
          </p:txBody>
        </p:sp>
        <p:sp>
          <p:nvSpPr>
            <p:cNvPr id="8" name="오른쪽 화살표 7"/>
            <p:cNvSpPr/>
            <p:nvPr/>
          </p:nvSpPr>
          <p:spPr>
            <a:xfrm rot="16200000">
              <a:off x="6824820" y="4642276"/>
              <a:ext cx="606928" cy="484632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4328" y="4653758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파라미터로</a:t>
              </a:r>
              <a:r>
                <a:rPr lang="ko-KR" altLang="en-US" sz="1200" dirty="0" smtClean="0"/>
                <a:t> 함수 전달</a:t>
              </a:r>
              <a:endParaRPr lang="ko-KR" altLang="en-US" sz="1200" dirty="0"/>
            </a:p>
          </p:txBody>
        </p:sp>
        <p:sp>
          <p:nvSpPr>
            <p:cNvPr id="12" name="위로 구부러진 화살표 11"/>
            <p:cNvSpPr/>
            <p:nvPr/>
          </p:nvSpPr>
          <p:spPr>
            <a:xfrm rot="10800000">
              <a:off x="5548100" y="2880753"/>
              <a:ext cx="1216152" cy="56602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위로 구부러진 화살표 12"/>
            <p:cNvSpPr/>
            <p:nvPr/>
          </p:nvSpPr>
          <p:spPr>
            <a:xfrm rot="10800000">
              <a:off x="4067944" y="2880753"/>
              <a:ext cx="1216152" cy="56602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위로 구부러진 화살표 13"/>
            <p:cNvSpPr/>
            <p:nvPr/>
          </p:nvSpPr>
          <p:spPr>
            <a:xfrm rot="10800000">
              <a:off x="2123728" y="2880752"/>
              <a:ext cx="1216152" cy="56602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위로 굽은 화살표 14"/>
            <p:cNvSpPr/>
            <p:nvPr/>
          </p:nvSpPr>
          <p:spPr>
            <a:xfrm rot="5400000">
              <a:off x="3096402" y="3248415"/>
              <a:ext cx="1583043" cy="4248472"/>
            </a:xfrm>
            <a:prstGeom prst="bentUpArrow">
              <a:avLst>
                <a:gd name="adj1" fmla="val 13375"/>
                <a:gd name="adj2" fmla="val 15275"/>
                <a:gd name="adj3" fmla="val 179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49263" y="5372651"/>
              <a:ext cx="178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전달함수 실행</a:t>
              </a:r>
              <a:endParaRPr lang="ko-KR" altLang="en-US" sz="1200" dirty="0"/>
            </a:p>
          </p:txBody>
        </p:sp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체인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실제 실행될 함수 </a:t>
            </a:r>
            <a:r>
              <a:rPr lang="ko-KR" altLang="en-US" dirty="0" err="1" smtClean="0"/>
              <a:t>처리전에</a:t>
            </a:r>
            <a:r>
              <a:rPr lang="ko-KR" altLang="en-US" dirty="0" smtClean="0"/>
              <a:t> 다른 함수를 통해 공통적인 기능이나 점검사항을 처리하기 위해 연속적으로 함수를 처리</a:t>
            </a:r>
            <a:endParaRPr lang="ko-KR" altLang="en-US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140968"/>
            <a:ext cx="42862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1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호출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f1(f2)(f3) </a:t>
            </a:r>
            <a:r>
              <a:rPr lang="ko-KR" altLang="en-US" dirty="0" smtClean="0"/>
              <a:t>처리를 해야 함수가 순서대로 호출되고 </a:t>
            </a:r>
            <a:r>
              <a:rPr lang="en-US" altLang="ko-KR" dirty="0" smtClean="0"/>
              <a:t>f1(f2(f3))</a:t>
            </a:r>
            <a:r>
              <a:rPr lang="ko-KR" altLang="en-US" dirty="0" smtClean="0"/>
              <a:t>로 처리할 경우 함수 실행결과를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전달해야 하므로 먼저 실행됨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24574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38599"/>
            <a:ext cx="19335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88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함수와 </a:t>
            </a:r>
            <a:r>
              <a:rPr lang="ko-KR" altLang="en-US" dirty="0" err="1"/>
              <a:t>파라미터</a:t>
            </a:r>
            <a:r>
              <a:rPr lang="ko-KR" altLang="en-US" dirty="0"/>
              <a:t> 분리하기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05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함수와 </a:t>
            </a:r>
            <a:r>
              <a:rPr lang="ko-KR" altLang="en-US" dirty="0" err="1"/>
              <a:t>파라미터</a:t>
            </a:r>
            <a:r>
              <a:rPr lang="ko-KR" altLang="en-US" dirty="0"/>
              <a:t> 분리하기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외부함수에 전달함수 외부함수의 내부함수에 전달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3212976"/>
            <a:ext cx="6408712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    </a:t>
            </a:r>
            <a:r>
              <a:rPr lang="ko-KR" altLang="en-US" dirty="0" err="1" smtClean="0"/>
              <a:t>외부함수명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전달함수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내부함수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전달함수파라미터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return </a:t>
            </a:r>
            <a:r>
              <a:rPr lang="ko-KR" altLang="en-US" dirty="0" smtClean="0"/>
              <a:t>전달함수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전달함수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return </a:t>
            </a:r>
            <a:r>
              <a:rPr lang="ko-KR" altLang="en-US" dirty="0" smtClean="0"/>
              <a:t>내부함수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전달함수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8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객체와 </a:t>
            </a:r>
            <a:r>
              <a:rPr lang="ko-KR" altLang="en-US" dirty="0" err="1" smtClean="0"/>
              <a:t>파라미터호출</a:t>
            </a:r>
            <a:r>
              <a:rPr lang="ko-KR" altLang="en-US" dirty="0" smtClean="0"/>
              <a:t> 분리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add </a:t>
            </a:r>
            <a:r>
              <a:rPr lang="ko-KR" altLang="en-US" dirty="0" smtClean="0"/>
              <a:t>함수를 정의한 후에 이 함수를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함수와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분리해서 받을 수 있도록 분리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33463" y="3573016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3463" y="4941168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600" dirty="0" smtClean="0">
                <a:solidFill>
                  <a:schemeClr val="tx1"/>
                </a:solidFill>
              </a:rPr>
              <a:t> 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94" y="3501008"/>
            <a:ext cx="28003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784948"/>
            <a:ext cx="2819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>1.13 sequence type</a:t>
            </a:r>
            <a:br>
              <a:rPr lang="en-US" altLang="ko-KR" sz="6000" dirty="0" smtClean="0"/>
            </a:br>
            <a:r>
              <a:rPr lang="en-US" altLang="ko-KR" sz="6000" dirty="0" smtClean="0"/>
              <a:t>(common operation) 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1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전달 함수를 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add </a:t>
            </a:r>
            <a:r>
              <a:rPr lang="ko-KR" altLang="en-US" dirty="0" smtClean="0"/>
              <a:t>함수가 전달되면 함수 내의 변수에 저장되고 내부 함수를 전달하므로 호출할 때마다 전달함수가 실행됨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3463" y="3573016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3463" y="4653136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600" dirty="0" smtClean="0">
                <a:solidFill>
                  <a:schemeClr val="tx1"/>
                </a:solidFill>
              </a:rPr>
              <a:t> 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5" idx="2"/>
          </p:cNvCxnSpPr>
          <p:nvPr/>
        </p:nvCxnSpPr>
        <p:spPr>
          <a:xfrm>
            <a:off x="2772711" y="4149080"/>
            <a:ext cx="647161" cy="6358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2099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5.21 </a:t>
            </a:r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장식자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Decorator </a:t>
            </a:r>
            <a:br>
              <a:rPr lang="en-US" altLang="ko-KR" sz="6000" dirty="0" smtClean="0"/>
            </a:br>
            <a:r>
              <a:rPr lang="ko-KR" altLang="en-US" sz="6000" dirty="0" smtClean="0"/>
              <a:t>구조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Decorator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70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78815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Decorator </a:t>
            </a:r>
            <a:r>
              <a:rPr lang="ko-KR" altLang="en-US" dirty="0" smtClean="0"/>
              <a:t>함수 내부에 내부함수를 정의해서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받은 함수를 </a:t>
            </a:r>
            <a:r>
              <a:rPr lang="en-US" altLang="ko-KR" dirty="0" smtClean="0"/>
              <a:t>wrapping</a:t>
            </a:r>
            <a:r>
              <a:rPr lang="ko-KR" altLang="en-US" dirty="0" smtClean="0"/>
              <a:t>하여 리턴 처리하고 최종으로 전달함수를 실행  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Chain</a:t>
            </a:r>
            <a:r>
              <a:rPr lang="ko-KR" altLang="en-US" dirty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버블링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971600" y="4300599"/>
            <a:ext cx="7128792" cy="1460288"/>
            <a:chOff x="683568" y="3610136"/>
            <a:chExt cx="7776864" cy="1460288"/>
          </a:xfrm>
        </p:grpSpPr>
        <p:sp>
          <p:nvSpPr>
            <p:cNvPr id="11" name="직사각형 10"/>
            <p:cNvSpPr/>
            <p:nvPr/>
          </p:nvSpPr>
          <p:spPr>
            <a:xfrm>
              <a:off x="2915816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 smtClean="0"/>
                <a:t>1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0493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185170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 smtClean="0"/>
                <a:t>3</a:t>
              </a:r>
            </a:p>
            <a:p>
              <a:pPr algn="ctr"/>
              <a:r>
                <a:rPr lang="en-US" altLang="ko-KR" dirty="0" smtClean="0"/>
                <a:t>(</a:t>
              </a:r>
              <a:r>
                <a:rPr lang="ko-KR" altLang="en-US" dirty="0" smtClean="0"/>
                <a:t>전</a:t>
              </a:r>
              <a:r>
                <a:rPr lang="ko-KR" altLang="en-US" dirty="0"/>
                <a:t>달</a:t>
              </a:r>
              <a:r>
                <a:rPr lang="ko-KR" altLang="en-US" dirty="0" smtClean="0"/>
                <a:t>함수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cxnSp>
          <p:nvCxnSpPr>
            <p:cNvPr id="25" name="직선 화살표 연결선 24"/>
            <p:cNvCxnSpPr>
              <a:stCxn id="16" idx="3"/>
              <a:endCxn id="19" idx="1"/>
            </p:cNvCxnSpPr>
            <p:nvPr/>
          </p:nvCxnSpPr>
          <p:spPr>
            <a:xfrm>
              <a:off x="6325755" y="4150196"/>
              <a:ext cx="8594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169788" y="4793425"/>
              <a:ext cx="1155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2(</a:t>
              </a:r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3)</a:t>
              </a:r>
              <a:endParaRPr lang="ko-KR" altLang="en-US" sz="1200" dirty="0"/>
            </a:p>
          </p:txBody>
        </p:sp>
        <p:cxnSp>
          <p:nvCxnSpPr>
            <p:cNvPr id="29" name="직선 화살표 연결선 28"/>
            <p:cNvCxnSpPr>
              <a:stCxn id="16" idx="1"/>
              <a:endCxn id="11" idx="3"/>
            </p:cNvCxnSpPr>
            <p:nvPr/>
          </p:nvCxnSpPr>
          <p:spPr>
            <a:xfrm flipH="1">
              <a:off x="4191078" y="4150196"/>
              <a:ext cx="8594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683568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 smtClean="0"/>
                <a:t>3</a:t>
              </a:r>
            </a:p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cxnSp>
          <p:nvCxnSpPr>
            <p:cNvPr id="33" name="직선 화살표 연결선 32"/>
            <p:cNvCxnSpPr>
              <a:stCxn id="11" idx="1"/>
              <a:endCxn id="31" idx="3"/>
            </p:cNvCxnSpPr>
            <p:nvPr/>
          </p:nvCxnSpPr>
          <p:spPr>
            <a:xfrm flipH="1">
              <a:off x="1958830" y="4150196"/>
              <a:ext cx="95698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725978" y="4790727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1(</a:t>
              </a:r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2(</a:t>
              </a:r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3))</a:t>
              </a:r>
              <a:endParaRPr lang="ko-KR" altLang="en-US" sz="12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059832" y="389414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@f1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04048" y="390343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@f2</a:t>
            </a:r>
            <a:endParaRPr lang="ko-KR" altLang="en-US" dirty="0"/>
          </a:p>
        </p:txBody>
      </p:sp>
      <p:sp>
        <p:nvSpPr>
          <p:cNvPr id="39" name="왼쪽 중괄호 38"/>
          <p:cNvSpPr/>
          <p:nvPr/>
        </p:nvSpPr>
        <p:spPr>
          <a:xfrm rot="5400000">
            <a:off x="4406789" y="2658109"/>
            <a:ext cx="330421" cy="21602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635896" y="3203686"/>
            <a:ext cx="216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Decorator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5536" y="5507081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</a:t>
            </a:r>
            <a:r>
              <a:rPr lang="en-US" altLang="ko-KR" sz="1200" dirty="0" smtClean="0"/>
              <a:t>1(</a:t>
            </a:r>
            <a:r>
              <a:rPr lang="ko-KR" altLang="en-US" sz="1200" dirty="0" smtClean="0"/>
              <a:t>함수</a:t>
            </a:r>
            <a:r>
              <a:rPr lang="en-US" altLang="ko-KR" sz="1200" dirty="0" smtClean="0"/>
              <a:t>2(</a:t>
            </a:r>
            <a:r>
              <a:rPr lang="ko-KR" altLang="en-US" sz="1200" dirty="0" smtClean="0"/>
              <a:t>함수</a:t>
            </a:r>
            <a:r>
              <a:rPr lang="en-US" altLang="ko-KR" sz="1200" dirty="0" smtClean="0"/>
              <a:t>3))(</a:t>
            </a:r>
            <a:r>
              <a:rPr lang="ko-KR" altLang="en-US" sz="1200" dirty="0" smtClean="0"/>
              <a:t>전달변수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395536" y="5701115"/>
            <a:ext cx="6018968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660232" y="576088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함수호출 순서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31973"/>
      </p:ext>
    </p:extLst>
  </p:cSld>
  <p:clrMapOvr>
    <a:masterClrMapping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smtClean="0"/>
              <a:t>사용 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76490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Chain : </a:t>
            </a:r>
            <a:r>
              <a:rPr lang="ko-KR" altLang="en-US" dirty="0" smtClean="0"/>
              <a:t>함수를 결과 값 처리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 smtClean="0"/>
              <a:t>고차함수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 err="1" smtClean="0"/>
              <a:t>클로저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모듈의 </a:t>
            </a:r>
            <a:r>
              <a:rPr lang="en-US" altLang="ko-KR" dirty="0" smtClean="0"/>
              <a:t>wraps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25712"/>
      </p:ext>
    </p:extLst>
  </p:cSld>
  <p:clrMapOvr>
    <a:masterClrMapping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smtClean="0"/>
              <a:t>의 역할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@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역할은 </a:t>
            </a:r>
            <a:r>
              <a:rPr lang="ko-KR" altLang="en-US" dirty="0" err="1" smtClean="0"/>
              <a:t>실행함수명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자동으로 처리해주는 역할</a:t>
            </a:r>
            <a:endParaRPr lang="en-US" altLang="ko-KR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29000"/>
            <a:ext cx="29241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29112"/>
            <a:ext cx="27336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161325"/>
      </p:ext>
    </p:extLst>
  </p:cSld>
  <p:clrMapOvr>
    <a:masterClrMapping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smtClean="0"/>
              <a:t>의 역할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@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역할은 </a:t>
            </a:r>
            <a:r>
              <a:rPr lang="ko-KR" altLang="en-US" dirty="0" err="1" smtClean="0"/>
              <a:t>실행함수명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자동으로 처리해주는 역할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8960"/>
            <a:ext cx="294322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41335"/>
            <a:ext cx="31432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18660"/>
      </p:ext>
    </p:extLst>
  </p:cSld>
  <p:clrMapOvr>
    <a:masterClrMapping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</a:t>
            </a:r>
            <a:r>
              <a:rPr lang="en-US" altLang="ko-KR" dirty="0" smtClean="0"/>
              <a:t>chain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6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76" y="3547908"/>
            <a:ext cx="2352675" cy="254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453442"/>
            <a:ext cx="2752725" cy="271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chain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0348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chain </a:t>
            </a:r>
            <a:r>
              <a:rPr lang="ko-KR" altLang="en-US" dirty="0" smtClean="0"/>
              <a:t>처리는 함수의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전달해서 실행하지만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는 전달함수를 실행하면 됨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645024"/>
            <a:ext cx="7704856" cy="50405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8841" y="376047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11560" y="4325652"/>
            <a:ext cx="7704856" cy="75953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8841" y="45776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</a:t>
            </a:r>
            <a:r>
              <a:rPr lang="ko-KR" altLang="en-US" dirty="0"/>
              <a:t>달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11560" y="5157192"/>
            <a:ext cx="7704856" cy="65523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38841" y="530014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88875"/>
      </p:ext>
    </p:extLst>
  </p:cSld>
  <p:clrMapOvr>
    <a:masterClrMapping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장식자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Decorator </a:t>
            </a:r>
            <a:r>
              <a:rPr lang="ko-KR" altLang="en-US" sz="6000" dirty="0" smtClean="0"/>
              <a:t>구조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구성 방법 하기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0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protocol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 </a:t>
            </a:r>
            <a:r>
              <a:rPr lang="ko-KR" altLang="en-US" dirty="0" smtClean="0"/>
              <a:t>구성 순서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97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 : </a:t>
            </a:r>
            <a:r>
              <a:rPr lang="ko-KR" altLang="en-US" dirty="0" smtClean="0"/>
              <a:t>함수 전달 받을 함수정의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받을 외부 함수 정의하고 실행함수를 정의한 후 함수만 전달을 받는 과정을 처리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573016"/>
            <a:ext cx="2571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59632" y="4226818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528305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외부함수에 실행함수를 인자로 전달해서 결과로 받음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50722"/>
      </p:ext>
    </p:extLst>
  </p:cSld>
  <p:clrMapOvr>
    <a:masterClrMapping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전달 받을 내부함수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받을 외부 함수 내에  실행함수의 인자를 전달 받아 처리하는 내부 함수를 정의하고 외부함수에 전달된 함수를 실행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9040"/>
            <a:ext cx="30336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51620" y="4197204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1660" y="5253437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변수에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함수를 전달해서 </a:t>
            </a:r>
            <a:r>
              <a:rPr lang="en-US" altLang="ko-KR" dirty="0" smtClean="0"/>
              <a:t>inner</a:t>
            </a:r>
            <a:r>
              <a:rPr lang="ko-KR" altLang="en-US" dirty="0" smtClean="0"/>
              <a:t>함수를 호출하면 결과값으로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700566"/>
      </p:ext>
    </p:extLst>
  </p:cSld>
  <p:clrMapOvr>
    <a:masterClrMapping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 :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문법으로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647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실행 함수 바로 위에 </a:t>
            </a:r>
            <a:r>
              <a:rPr lang="en-US" altLang="ko-KR" dirty="0" smtClean="0"/>
              <a:t>@ </a:t>
            </a:r>
            <a:r>
              <a:rPr lang="ko-KR" altLang="en-US" dirty="0" err="1" smtClean="0"/>
              <a:t>장식자를</a:t>
            </a:r>
            <a:r>
              <a:rPr lang="ko-KR" altLang="en-US" dirty="0" smtClean="0"/>
              <a:t> 붙여서 실제 실행함수를 호출하면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함수까지 실행됨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587" y="2924944"/>
            <a:ext cx="352839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7604" y="3140968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5222507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      @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    실행함수 정의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1907704" y="4156382"/>
            <a:ext cx="484632" cy="8567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4221088"/>
            <a:ext cx="138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문법을 생성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06791"/>
      </p:ext>
    </p:extLst>
  </p:cSld>
  <p:clrMapOvr>
    <a:masterClrMapping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5.22 Decorator </a:t>
            </a:r>
            <a:r>
              <a:rPr lang="ko-KR" altLang="en-US" sz="6000" dirty="0" smtClean="0"/>
              <a:t>버전 변경 사항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(__wrapped__)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7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__wrapped__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__wrapped__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0348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기존 함수를 </a:t>
            </a:r>
            <a:r>
              <a:rPr lang="en-US" altLang="ko-KR" dirty="0" smtClean="0"/>
              <a:t>wrapper</a:t>
            </a:r>
            <a:r>
              <a:rPr lang="ko-KR" altLang="en-US" dirty="0" smtClean="0"/>
              <a:t>에서 관리함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05064"/>
            <a:ext cx="2670484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34766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74540"/>
      </p:ext>
    </p:extLst>
  </p:cSld>
  <p:clrMapOvr>
    <a:masterClrMapping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5.23 </a:t>
            </a:r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장식자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Decorator </a:t>
            </a:r>
            <a:br>
              <a:rPr lang="en-US" altLang="ko-KR" sz="6000" dirty="0" smtClean="0"/>
            </a:br>
            <a:r>
              <a:rPr lang="ko-KR" altLang="en-US" sz="6000" dirty="0" smtClean="0"/>
              <a:t>활용 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0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 : </a:t>
            </a:r>
            <a:r>
              <a:rPr lang="ko-KR" altLang="en-US" dirty="0" smtClean="0"/>
              <a:t>함수만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9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Decorator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내부에서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없이 함수만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경우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95323" y="2852936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데코레이터</a:t>
            </a:r>
            <a:r>
              <a:rPr lang="ko-KR" altLang="en-US" sz="1200" b="1" dirty="0" smtClean="0"/>
              <a:t> 함수 정의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1495323" y="3501008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실행 함수 정의</a:t>
            </a:r>
            <a:endParaRPr lang="ko-KR" altLang="en-US" sz="1200" b="1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08920"/>
            <a:ext cx="3448050" cy="378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95323" y="4077072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실행 함수 실행</a:t>
            </a: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3560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 이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828799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sz="2800" dirty="0" err="1" smtClean="0"/>
              <a:t>sequenc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타입은 내부 원소들의 순서를 가지고 구성되어야 하며 각 원소들이 </a:t>
            </a:r>
            <a:r>
              <a:rPr lang="en-US" altLang="ko-KR" sz="2800" dirty="0" smtClean="0"/>
              <a:t>sequence protocol</a:t>
            </a:r>
            <a:r>
              <a:rPr lang="ko-KR" altLang="en-US" sz="2800" dirty="0" smtClean="0"/>
              <a:t>을 유지해야 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주요 내장 타입은 문자열</a:t>
            </a:r>
            <a:r>
              <a:rPr lang="en-US" altLang="ko-KR" sz="2800" dirty="0" smtClean="0"/>
              <a:t>, list, tuple </a:t>
            </a:r>
            <a:r>
              <a:rPr lang="ko-KR" altLang="en-US" sz="2800" dirty="0" smtClean="0"/>
              <a:t>등이 있음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1979712" y="3818384"/>
            <a:ext cx="4536504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원소들의 순서를 가지고 구성된 타입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5067" y="5013176"/>
            <a:ext cx="4536504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Sequence protocol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규약을 준수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1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 :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Decorator 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wrapping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내부 함수를 정의하고 전달하고 실제 실행은 전달함수로 호출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5648" y="3523726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데코레이터</a:t>
            </a:r>
            <a:r>
              <a:rPr lang="ko-KR" altLang="en-US" sz="1200" b="1" dirty="0" smtClean="0"/>
              <a:t> 함수 정의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1488427" y="5135995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전달 함수 및 </a:t>
            </a:r>
            <a:r>
              <a:rPr lang="ko-KR" altLang="en-US" sz="1200" b="1" dirty="0" err="1" smtClean="0"/>
              <a:t>데코레이션</a:t>
            </a:r>
            <a:r>
              <a:rPr lang="ko-KR" altLang="en-US" sz="1200" b="1" dirty="0" smtClean="0"/>
              <a:t> 정의 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1475648" y="6201308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함수 할당 및 실행</a:t>
            </a:r>
            <a:endParaRPr lang="ko-KR" altLang="en-US" sz="1200" b="1" dirty="0"/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12976"/>
            <a:ext cx="2466975" cy="35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535223"/>
      </p:ext>
    </p:extLst>
  </p:cSld>
  <p:clrMapOvr>
    <a:masterClrMapping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Decorator: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실행함수에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존재할 경우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wrapping</a:t>
            </a:r>
            <a:r>
              <a:rPr lang="ko-KR" altLang="en-US" dirty="0" smtClean="0"/>
              <a:t>함수에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(name) </a:t>
            </a:r>
            <a:r>
              <a:rPr lang="ko-KR" altLang="en-US" dirty="0" smtClean="0"/>
              <a:t>등을 부여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5648" y="3717032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데코레이터</a:t>
            </a:r>
            <a:r>
              <a:rPr lang="ko-KR" altLang="en-US" sz="1200" b="1" dirty="0" smtClean="0"/>
              <a:t> 함수 정의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1475648" y="4797152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전달 함수 및 </a:t>
            </a:r>
            <a:r>
              <a:rPr lang="ko-KR" altLang="en-US" sz="1200" b="1" dirty="0" err="1" smtClean="0"/>
              <a:t>데코레이션</a:t>
            </a:r>
            <a:r>
              <a:rPr lang="ko-KR" altLang="en-US" sz="1200" b="1" dirty="0" smtClean="0"/>
              <a:t> 정의 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1475648" y="5661248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함수 할당 및 실행</a:t>
            </a:r>
            <a:endParaRPr lang="ko-KR" altLang="en-US" sz="1200" b="1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3639269"/>
            <a:ext cx="396044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696313"/>
      </p:ext>
    </p:extLst>
  </p:cSld>
  <p:clrMapOvr>
    <a:masterClrMapping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Decorator: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여러</a:t>
            </a:r>
            <a:r>
              <a:rPr lang="ko-KR" altLang="en-US" dirty="0" err="1"/>
              <a:t>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실행함수에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존재할 경우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wrapping</a:t>
            </a:r>
            <a:r>
              <a:rPr lang="ko-KR" altLang="en-US" dirty="0" smtClean="0"/>
              <a:t>함수에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(*</a:t>
            </a:r>
            <a:r>
              <a:rPr lang="en-US" altLang="ko-KR" dirty="0" err="1" smtClean="0"/>
              <a:t>arg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등을 부여</a:t>
            </a:r>
            <a:endParaRPr lang="ko-KR" alt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23726"/>
            <a:ext cx="3067050" cy="321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75648" y="3717032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데코레이터</a:t>
            </a:r>
            <a:r>
              <a:rPr lang="ko-KR" altLang="en-US" sz="1200" b="1" dirty="0" smtClean="0"/>
              <a:t> 함수 정의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1475648" y="4797152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전달 함수 및 </a:t>
            </a:r>
            <a:r>
              <a:rPr lang="ko-KR" altLang="en-US" sz="1200" b="1" dirty="0" err="1" smtClean="0"/>
              <a:t>데코레이션</a:t>
            </a:r>
            <a:r>
              <a:rPr lang="ko-KR" altLang="en-US" sz="1200" b="1" dirty="0" smtClean="0"/>
              <a:t> 정의 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1475648" y="5661248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함수 할당 및 실행</a:t>
            </a: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718926"/>
      </p:ext>
    </p:extLst>
  </p:cSld>
  <p:clrMapOvr>
    <a:masterClrMapping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이용하기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3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Decorator : </a:t>
            </a: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76490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모듈의 </a:t>
            </a:r>
            <a:r>
              <a:rPr lang="en-US" altLang="ko-KR" dirty="0" smtClean="0"/>
              <a:t>wraps</a:t>
            </a:r>
            <a:r>
              <a:rPr lang="ko-KR" altLang="en-US" dirty="0" smtClean="0"/>
              <a:t>함수 사용을 할 경우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실행환경의 </a:t>
            </a:r>
            <a:r>
              <a:rPr lang="en-US" altLang="ko-KR" dirty="0" smtClean="0"/>
              <a:t>__doc__/__name__</a:t>
            </a:r>
            <a:r>
              <a:rPr lang="ko-KR" altLang="en-US" dirty="0" smtClean="0"/>
              <a:t>으로 반영이 되지 않는 단점이 보완</a:t>
            </a:r>
            <a:endParaRPr lang="en-US" altLang="ko-KR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56992"/>
            <a:ext cx="3571875" cy="31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39752" y="5733256"/>
            <a:ext cx="1800200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60232" y="501317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실행함수에 대한 정보가 사라짐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68958"/>
      </p:ext>
    </p:extLst>
  </p:cSld>
  <p:clrMapOvr>
    <a:masterClrMapping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Decorator : </a:t>
            </a: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76490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모듈의 </a:t>
            </a:r>
            <a:r>
              <a:rPr lang="en-US" altLang="ko-KR" dirty="0" smtClean="0"/>
              <a:t>wraps</a:t>
            </a:r>
            <a:r>
              <a:rPr lang="ko-KR" altLang="en-US" dirty="0" smtClean="0"/>
              <a:t>함수 사용을 할 경우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실행환경의 </a:t>
            </a:r>
            <a:r>
              <a:rPr lang="en-US" altLang="ko-KR" dirty="0" smtClean="0"/>
              <a:t>__doc__/__name__</a:t>
            </a:r>
            <a:r>
              <a:rPr lang="ko-KR" altLang="en-US" dirty="0" smtClean="0"/>
              <a:t>으로 반영이 되지 않는 단점이 보완</a:t>
            </a:r>
            <a:endParaRPr lang="en-US" altLang="ko-KR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56992"/>
            <a:ext cx="3571875" cy="31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39752" y="5733256"/>
            <a:ext cx="1800200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60232" y="501317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실행함수에 대한 정보가 사라짐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4" idx="3"/>
            <a:endCxn id="5" idx="1"/>
          </p:cNvCxnSpPr>
          <p:nvPr/>
        </p:nvCxnSpPr>
        <p:spPr>
          <a:xfrm flipV="1">
            <a:off x="4139952" y="5474841"/>
            <a:ext cx="2520280" cy="4744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532775"/>
      </p:ext>
    </p:extLst>
  </p:cSld>
  <p:clrMapOvr>
    <a:masterClrMapping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Functools</a:t>
            </a:r>
            <a:r>
              <a:rPr lang="en-US" altLang="ko-KR" dirty="0" smtClean="0"/>
              <a:t> Module </a:t>
            </a:r>
            <a:r>
              <a:rPr lang="ko-KR" altLang="en-US" dirty="0" smtClean="0"/>
              <a:t>사</a:t>
            </a:r>
            <a:r>
              <a:rPr lang="ko-KR" altLang="en-US" dirty="0"/>
              <a:t>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실행환경의 </a:t>
            </a:r>
            <a:r>
              <a:rPr lang="en-US" altLang="ko-KR" dirty="0"/>
              <a:t>__doc__/__name__</a:t>
            </a:r>
            <a:r>
              <a:rPr lang="ko-KR" altLang="en-US" dirty="0"/>
              <a:t>으로 </a:t>
            </a:r>
            <a:r>
              <a:rPr lang="ko-KR" altLang="en-US" dirty="0" smtClean="0"/>
              <a:t>반영됨</a:t>
            </a:r>
            <a:endParaRPr lang="en-US" altLang="ko-KR" dirty="0" smtClean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36912"/>
            <a:ext cx="35147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06665"/>
      </p:ext>
    </p:extLst>
  </p:cSld>
  <p:clrMapOvr>
    <a:masterClrMapping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7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40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함수에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넣고 </a:t>
            </a:r>
            <a:r>
              <a:rPr lang="ko-KR" altLang="en-US" dirty="0" smtClean="0"/>
              <a:t>실행하고 내부 함수를 받아 </a:t>
            </a:r>
            <a:r>
              <a:rPr lang="ko-KR" altLang="en-US" dirty="0" err="1" smtClean="0"/>
              <a:t>데코레이터를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508104" y="5301208"/>
            <a:ext cx="3312368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 smtClean="0">
                <a:solidFill>
                  <a:schemeClr val="tx1"/>
                </a:solidFill>
              </a:rPr>
              <a:t>변수명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= decorator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200" dirty="0" smtClean="0">
                <a:solidFill>
                  <a:schemeClr val="tx1"/>
                </a:solidFill>
              </a:rPr>
              <a:t>)(</a:t>
            </a:r>
            <a:r>
              <a:rPr lang="ko-KR" altLang="en-US" sz="12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200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576" y="2924944"/>
            <a:ext cx="4464496" cy="35568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d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ef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400" dirty="0" smtClean="0">
                <a:solidFill>
                  <a:schemeClr val="tx1"/>
                </a:solidFill>
              </a:rPr>
              <a:t> 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 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#logic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내부함수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전달함수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) :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       #logic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400" dirty="0" smtClean="0">
                <a:solidFill>
                  <a:schemeClr val="tx1"/>
                </a:solidFill>
              </a:rPr>
              <a:t> wrapper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전달함수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 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  # logic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  return  </a:t>
            </a:r>
            <a:r>
              <a:rPr lang="ko-KR" altLang="en-US" sz="1400" dirty="0" smtClean="0">
                <a:solidFill>
                  <a:schemeClr val="tx1"/>
                </a:solidFill>
              </a:rPr>
              <a:t>결과값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return wrapper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return </a:t>
            </a:r>
            <a:r>
              <a:rPr lang="ko-KR" altLang="en-US" sz="1400" dirty="0" smtClean="0">
                <a:solidFill>
                  <a:schemeClr val="tx1"/>
                </a:solidFill>
              </a:rPr>
              <a:t>내부함수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데코레이터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 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1109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 공통연산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sequenc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list, tuple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타입은 공통 연산이 다 작동되어야 함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27584" y="3237785"/>
            <a:ext cx="3472611" cy="3151489"/>
            <a:chOff x="1459429" y="2945025"/>
            <a:chExt cx="1944216" cy="5092487"/>
          </a:xfrm>
        </p:grpSpPr>
        <p:sp>
          <p:nvSpPr>
            <p:cNvPr id="4" name="직사각형 3"/>
            <p:cNvSpPr/>
            <p:nvPr/>
          </p:nvSpPr>
          <p:spPr>
            <a:xfrm>
              <a:off x="1459429" y="294502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indexing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459429" y="380510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slicing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59429" y="466518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Adding Sequences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59429" y="552526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Multiplication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459429" y="638534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Membership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59429" y="7245424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Length, Minimum, and Maximum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191505"/>
            <a:ext cx="30575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8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Decorator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40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함수와 실행함수가 다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가질 경우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함수에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처리 부분을 추가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187624" y="3429000"/>
            <a:ext cx="2952328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Decorator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5229200"/>
            <a:ext cx="2952328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05881"/>
            <a:ext cx="37623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147016"/>
            <a:ext cx="37814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80330"/>
      </p:ext>
    </p:extLst>
  </p:cSld>
  <p:clrMapOvr>
    <a:masterClrMapping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Decorator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데코레이터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처리하기 위해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처리하는 함수를 하나가 더 필요 함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448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89177"/>
      </p:ext>
    </p:extLst>
  </p:cSld>
  <p:clrMapOvr>
    <a:masterClrMapping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복수개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decorator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복수 </a:t>
            </a:r>
            <a:r>
              <a:rPr lang="en-US" altLang="ko-KR" dirty="0" smtClean="0"/>
              <a:t>Function decorator </a:t>
            </a:r>
            <a:r>
              <a:rPr lang="ko-KR" altLang="en-US" dirty="0" smtClean="0"/>
              <a:t>순</a:t>
            </a:r>
            <a:r>
              <a:rPr lang="ko-KR" altLang="en-US" dirty="0"/>
              <a:t>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 </a:t>
            </a:r>
            <a:r>
              <a:rPr lang="en-US" altLang="ko-KR" dirty="0" err="1" smtClean="0"/>
              <a:t>func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실행 순서는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decorate1(decorate2(decorat3(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)))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자동으로 연결하여  처리됨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1403648" y="3431638"/>
            <a:ext cx="2808312" cy="2952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#decorate1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400" dirty="0" smtClean="0">
                <a:solidFill>
                  <a:schemeClr val="tx1"/>
                </a:solidFill>
              </a:rPr>
              <a:t> decorate1 :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pass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#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decorate2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def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decorate2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pass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#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decorate3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def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decorate3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pass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4048" y="3396952"/>
            <a:ext cx="2880320" cy="2952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@decorate1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@decorate2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@decorate3</a:t>
            </a:r>
          </a:p>
          <a:p>
            <a:r>
              <a:rPr lang="en-US" altLang="ko-KR" sz="1400" dirty="0" err="1">
                <a:solidFill>
                  <a:schemeClr val="tx1"/>
                </a:solidFill>
              </a:rPr>
              <a:t>d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ef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func</a:t>
            </a:r>
            <a:r>
              <a:rPr lang="en-US" altLang="ko-KR" sz="1400" dirty="0" smtClean="0">
                <a:solidFill>
                  <a:schemeClr val="tx1"/>
                </a:solidFill>
              </a:rPr>
              <a:t>()</a:t>
            </a:r>
            <a:r>
              <a:rPr lang="en-US" altLang="ko-KR" sz="1400" dirty="0" smtClean="0">
                <a:solidFill>
                  <a:schemeClr val="tx1"/>
                </a:solidFill>
              </a:rPr>
              <a:t>: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</a:t>
            </a:r>
            <a:r>
              <a:rPr lang="en-US" altLang="ko-KR" sz="1400" dirty="0" smtClean="0">
                <a:solidFill>
                  <a:schemeClr val="tx1"/>
                </a:solidFill>
              </a:rPr>
              <a:t>pass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f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unc</a:t>
            </a:r>
            <a:r>
              <a:rPr lang="en-US" altLang="ko-KR" sz="1400" dirty="0" smtClean="0">
                <a:solidFill>
                  <a:schemeClr val="tx1"/>
                </a:solidFill>
              </a:rPr>
              <a:t>()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924285"/>
      </p:ext>
    </p:extLst>
  </p:cSld>
  <p:clrMapOvr>
    <a:masterClrMapping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복수 </a:t>
            </a:r>
            <a:r>
              <a:rPr lang="en-US" altLang="ko-KR" dirty="0" smtClean="0"/>
              <a:t>decorator 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함수들을 전부 정의 동일한 구조로 정의되어야 함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15616" y="4077072"/>
            <a:ext cx="2520000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 정의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630575"/>
            <a:ext cx="3951151" cy="203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299763"/>
      </p:ext>
    </p:extLst>
  </p:cSld>
  <p:clrMapOvr>
    <a:masterClrMapping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복수 </a:t>
            </a:r>
            <a:r>
              <a:rPr lang="en-US" altLang="ko-KR" dirty="0"/>
              <a:t>decorator  </a:t>
            </a: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호출 순서는 </a:t>
            </a:r>
            <a:r>
              <a:rPr lang="en-US" altLang="ko-KR" dirty="0" smtClean="0"/>
              <a:t>f1(f2(add))(5,5)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자동으로 연결하여  처리됨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3888432" cy="328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25688"/>
      </p:ext>
    </p:extLst>
  </p:cSld>
  <p:clrMapOvr>
    <a:masterClrMapping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9672" y="1412776"/>
            <a:ext cx="721952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5.24 </a:t>
            </a:r>
            <a:r>
              <a:rPr lang="ko-KR" altLang="en-US" sz="6000" dirty="0" smtClean="0"/>
              <a:t>함수 </a:t>
            </a:r>
            <a:r>
              <a:rPr lang="ko-KR" altLang="en-US" sz="6000" dirty="0" err="1"/>
              <a:t>장식자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Decorator </a:t>
            </a:r>
            <a:r>
              <a:rPr lang="ko-KR" altLang="en-US" sz="6000" dirty="0"/>
              <a:t>처리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/>
              <a:t>활용 이해하기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(class </a:t>
            </a:r>
            <a:r>
              <a:rPr lang="ko-KR" altLang="en-US" sz="6000" dirty="0" smtClean="0"/>
              <a:t>이용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98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: __new__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Decorator </a:t>
            </a:r>
            <a:r>
              <a:rPr lang="en-US" altLang="ko-KR" dirty="0" smtClean="0"/>
              <a:t>: </a:t>
            </a:r>
            <a:r>
              <a:rPr lang="en-US" altLang="ko-KR" dirty="0" smtClean="0"/>
              <a:t>__</a:t>
            </a:r>
            <a:r>
              <a:rPr lang="en-US" altLang="ko-KR" dirty="0" smtClean="0"/>
              <a:t>new</a:t>
            </a:r>
            <a:r>
              <a:rPr lang="en-US" altLang="ko-KR" dirty="0" smtClean="0"/>
              <a:t>__ only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class</a:t>
            </a:r>
            <a:r>
              <a:rPr lang="ko-KR" altLang="en-US" dirty="0" smtClean="0"/>
              <a:t>를 정의하고 함수를 전달받아 </a:t>
            </a:r>
            <a:r>
              <a:rPr lang="ko-KR" altLang="en-US" dirty="0" smtClean="0"/>
              <a:t>바로 리턴 처리함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95323" y="3429000"/>
            <a:ext cx="2520000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class</a:t>
            </a:r>
            <a:r>
              <a:rPr lang="ko-KR" altLang="en-US" sz="1200" dirty="0" smtClean="0">
                <a:solidFill>
                  <a:schemeClr val="tx1"/>
                </a:solidFill>
              </a:rPr>
              <a:t>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73619" y="4327477"/>
            <a:ext cx="2520000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95323" y="5085184"/>
            <a:ext cx="2520000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실행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66374"/>
            <a:ext cx="2809875" cy="237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984794"/>
      </p:ext>
    </p:extLst>
  </p:cSld>
  <p:clrMapOvr>
    <a:masterClrMapping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 __</a:t>
            </a:r>
            <a:r>
              <a:rPr lang="en-US" altLang="ko-KR" dirty="0" smtClean="0"/>
              <a:t>call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Offset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__call__ </a:t>
            </a:r>
            <a:r>
              <a:rPr lang="ko-KR" altLang="en-US" dirty="0" err="1" smtClean="0"/>
              <a:t>오버라이</a:t>
            </a:r>
            <a:r>
              <a:rPr lang="ko-KR" altLang="en-US" dirty="0" err="1"/>
              <a:t>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__call__</a:t>
            </a:r>
            <a:r>
              <a:rPr lang="ko-KR" altLang="en-US" dirty="0" smtClean="0"/>
              <a:t>를 사용하면 </a:t>
            </a:r>
            <a:r>
              <a:rPr lang="ko-KR" altLang="en-US" dirty="0" err="1" smtClean="0"/>
              <a:t>인스턴스도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함수처러</a:t>
            </a:r>
            <a:r>
              <a:rPr lang="ko-KR" altLang="en-US" dirty="0" smtClean="0"/>
              <a:t> 호출해서 사용할 수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방식을 이용해서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처리가 가능함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161" y="3429000"/>
            <a:ext cx="30861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478387"/>
      </p:ext>
    </p:extLst>
  </p:cSld>
  <p:clrMapOvr>
    <a:masterClrMapping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함수를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전달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3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Decorator : __call__ </a:t>
            </a:r>
            <a:r>
              <a:rPr lang="ko-KR" altLang="en-US" dirty="0" err="1" smtClean="0"/>
              <a:t>미전</a:t>
            </a:r>
            <a:r>
              <a:rPr lang="ko-KR" altLang="en-US" dirty="0" err="1"/>
              <a:t>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</a:t>
            </a:r>
            <a:r>
              <a:rPr lang="ko-KR" altLang="en-US" dirty="0" smtClean="0"/>
              <a:t>를 생성하고 내부에 </a:t>
            </a:r>
            <a:r>
              <a:rPr lang="en-US" altLang="ko-KR" dirty="0" smtClean="0"/>
              <a:t>__call__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func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들을 </a:t>
            </a:r>
            <a:r>
              <a:rPr lang="ko-KR" altLang="en-US" dirty="0" err="1" smtClean="0"/>
              <a:t>받어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를 구성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0968"/>
            <a:ext cx="3276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3619" y="3445836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class</a:t>
            </a:r>
            <a:r>
              <a:rPr lang="ko-KR" altLang="en-US" sz="1200" dirty="0" smtClean="0">
                <a:solidFill>
                  <a:schemeClr val="tx1"/>
                </a:solidFill>
              </a:rPr>
              <a:t>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73619" y="4725208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73619" y="5517296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실행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49407"/>
      </p:ext>
    </p:extLst>
  </p:cSld>
  <p:clrMapOvr>
    <a:masterClrMapping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Decorator </a:t>
            </a:r>
            <a:r>
              <a:rPr lang="en-US" altLang="ko-KR" dirty="0" smtClean="0"/>
              <a:t>: </a:t>
            </a:r>
            <a:r>
              <a:rPr lang="en-US" altLang="ko-KR" dirty="0" smtClean="0"/>
              <a:t>__</a:t>
            </a:r>
            <a:r>
              <a:rPr lang="en-US" altLang="ko-KR" dirty="0" smtClean="0"/>
              <a:t>call</a:t>
            </a:r>
            <a:r>
              <a:rPr lang="en-US" altLang="ko-KR" dirty="0" smtClean="0"/>
              <a:t>__ </a:t>
            </a:r>
            <a:r>
              <a:rPr lang="ko-KR" altLang="en-US" dirty="0" smtClean="0"/>
              <a:t>결과전달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class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정의하고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바로 실행처리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내의 속성으로 함수를 등록해서 처리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3619" y="3445836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class</a:t>
            </a:r>
            <a:r>
              <a:rPr lang="ko-KR" altLang="en-US" sz="1200" dirty="0" smtClean="0">
                <a:solidFill>
                  <a:schemeClr val="tx1"/>
                </a:solidFill>
              </a:rPr>
              <a:t>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73619" y="4725208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3619" y="5517296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실행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29718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08493"/>
      </p:ext>
    </p:extLst>
  </p:cSld>
  <p:clrMapOvr>
    <a:masterClrMapping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함수 전달 분리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2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1</a:t>
            </a:r>
            <a:r>
              <a:rPr lang="en-US" altLang="ko-KR" dirty="0" smtClean="0"/>
              <a:t>.class</a:t>
            </a:r>
            <a:r>
              <a:rPr lang="ko-KR" altLang="en-US" dirty="0"/>
              <a:t>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 정</a:t>
            </a:r>
            <a:r>
              <a:rPr lang="ko-KR" altLang="en-US" dirty="0"/>
              <a:t>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내에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함수를 정의해서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하면 실제 함수의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11660" y="5475438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__call__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inner</a:t>
            </a:r>
            <a:r>
              <a:rPr lang="ko-KR" altLang="en-US" dirty="0" smtClean="0"/>
              <a:t>함수를  지정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92" y="3826244"/>
            <a:ext cx="35242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404716"/>
      </p:ext>
    </p:extLst>
  </p:cSld>
  <p:clrMapOvr>
    <a:masterClrMapping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2.class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데코레이터로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class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저장하고 함수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로 수행되는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실행</a:t>
            </a:r>
            <a:endParaRPr lang="en-US" altLang="ko-KR" dirty="0" smtClean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4221088"/>
            <a:ext cx="55435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29831"/>
      </p:ext>
    </p:extLst>
  </p:cSld>
  <p:clrMapOvr>
    <a:masterClrMapping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9672" y="1412776"/>
            <a:ext cx="721952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5.25 </a:t>
            </a:r>
            <a:r>
              <a:rPr lang="ko-KR" altLang="en-US" sz="6000" dirty="0" smtClean="0"/>
              <a:t>함수 </a:t>
            </a:r>
            <a:r>
              <a:rPr lang="ko-KR" altLang="en-US" sz="6000" dirty="0" err="1"/>
              <a:t>장식자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Decorator </a:t>
            </a:r>
            <a:r>
              <a:rPr lang="ko-KR" altLang="en-US" sz="6000" dirty="0" smtClean="0"/>
              <a:t>모듈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사용하기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2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decorator module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decorator.decorator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이 모듈을 이용해서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를 생성함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60" y="3581091"/>
            <a:ext cx="53625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071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Offset </a:t>
            </a:r>
            <a:r>
              <a:rPr lang="ko-KR" altLang="en-US" dirty="0" smtClean="0"/>
              <a:t>확인 방법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offset</a:t>
            </a:r>
            <a:r>
              <a:rPr lang="ko-KR" altLang="en-US" dirty="0" smtClean="0"/>
              <a:t>은 시작은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사용함</a:t>
            </a:r>
            <a:endParaRPr lang="en-US" altLang="ko-KR" dirty="0" smtClean="0"/>
          </a:p>
        </p:txBody>
      </p:sp>
      <p:pic>
        <p:nvPicPr>
          <p:cNvPr id="2050" name="Picture 2" descr="https://wikidocs.net/images/page/2838/2.3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445223"/>
            <a:ext cx="1971675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ikidocs.net/images/page/2838/2.3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426744"/>
            <a:ext cx="1876425" cy="9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he string 'hello' with letter indexes 0 1 2 3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410" y="3140968"/>
            <a:ext cx="2562225" cy="99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31" y="4315124"/>
            <a:ext cx="24288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86" y="4515148"/>
            <a:ext cx="19716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31031" y="3252327"/>
            <a:ext cx="3456384" cy="9967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 </a:t>
            </a:r>
            <a:r>
              <a:rPr lang="ko-KR" altLang="en-US" dirty="0">
                <a:solidFill>
                  <a:schemeClr val="tx1"/>
                </a:solidFill>
              </a:rPr>
              <a:t>시작위치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종료위치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간격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decorator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에러처리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</a:t>
            </a:r>
            <a:r>
              <a:rPr lang="ko-KR" altLang="en-US" dirty="0" smtClean="0"/>
              <a:t>모듈을 사용할 경우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용에는 내부함수를 지정하면 오류 발생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428" y="3501008"/>
            <a:ext cx="5648325" cy="30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85537"/>
      </p:ext>
    </p:extLst>
  </p:cSld>
  <p:clrMapOvr>
    <a:masterClrMapping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decorator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정상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지정하고 실행함수 위해 </a:t>
            </a:r>
            <a:r>
              <a:rPr lang="en-US" altLang="ko-KR" dirty="0" smtClean="0"/>
              <a:t>@</a:t>
            </a:r>
            <a:r>
              <a:rPr lang="ko-KR" altLang="en-US" dirty="0" smtClean="0"/>
              <a:t>외부함수로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178" y="3429000"/>
            <a:ext cx="478155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625762"/>
      </p:ext>
    </p:extLst>
  </p:cSld>
  <p:clrMapOvr>
    <a:masterClrMapping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1. decorator </a:t>
            </a:r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부여하고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실행함수와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부여하고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결과로 함수를 실행</a:t>
            </a:r>
            <a:endParaRPr lang="en-US" altLang="ko-KR" dirty="0" smtClean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49080"/>
            <a:ext cx="49815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30774"/>
      </p:ext>
    </p:extLst>
  </p:cSld>
  <p:clrMapOvr>
    <a:masterClrMapping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2.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정의 및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실행함수를 정의하고 </a:t>
            </a:r>
            <a:r>
              <a:rPr lang="en-US" altLang="ko-KR" dirty="0" smtClean="0"/>
              <a:t>@out</a:t>
            </a:r>
            <a:r>
              <a:rPr lang="ko-KR" altLang="en-US" dirty="0" smtClean="0"/>
              <a:t>로 다시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를 처리하고 실행함수를 실행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81128"/>
            <a:ext cx="37433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92128"/>
      </p:ext>
    </p:extLst>
  </p:cSld>
  <p:clrMapOvr>
    <a:masterClrMapping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3. </a:t>
            </a:r>
            <a:r>
              <a:rPr lang="ko-KR" altLang="en-US" dirty="0" smtClean="0"/>
              <a:t>전체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지정하고 실행함수와 실행함수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전부 받은 후에 실행하고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실행함수 위해 </a:t>
            </a:r>
            <a:r>
              <a:rPr lang="en-US" altLang="ko-KR" dirty="0" smtClean="0"/>
              <a:t>@</a:t>
            </a:r>
            <a:r>
              <a:rPr lang="ko-KR" altLang="en-US" dirty="0" smtClean="0"/>
              <a:t>외부함수로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52" y="3645024"/>
            <a:ext cx="50673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88159"/>
      </p:ext>
    </p:extLst>
  </p:cSld>
  <p:clrMapOvr>
    <a:masterClrMapping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전체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지정하고 실행함수 위해 </a:t>
            </a:r>
            <a:r>
              <a:rPr lang="en-US" altLang="ko-KR" dirty="0" smtClean="0"/>
              <a:t>@</a:t>
            </a:r>
            <a:r>
              <a:rPr lang="ko-KR" altLang="en-US" dirty="0" smtClean="0"/>
              <a:t>외부함수로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71" y="3645024"/>
            <a:ext cx="46767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29429"/>
      </p:ext>
    </p:extLst>
  </p:cSld>
  <p:clrMapOvr>
    <a:masterClrMapping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/>
              <a:t>6</a:t>
            </a:r>
            <a:r>
              <a:rPr lang="en-US" altLang="ko-KR" sz="9600" dirty="0" smtClean="0"/>
              <a:t>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클래</a:t>
            </a:r>
            <a:r>
              <a:rPr lang="ko-KR" altLang="en-US" sz="9600" dirty="0"/>
              <a:t>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6.1 Object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Object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Offset :</a:t>
            </a:r>
            <a:r>
              <a:rPr lang="ko-KR" altLang="en-US" dirty="0" smtClean="0"/>
              <a:t>역방향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offset </a:t>
            </a:r>
            <a:r>
              <a:rPr lang="ko-KR" altLang="en-US" dirty="0" smtClean="0"/>
              <a:t>역방향은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부터 시작해서 처리함</a:t>
            </a:r>
            <a:endParaRPr lang="en-US" altLang="ko-KR" dirty="0" smtClean="0"/>
          </a:p>
        </p:txBody>
      </p:sp>
      <p:pic>
        <p:nvPicPr>
          <p:cNvPr id="9" name="Picture 2" descr="the string 'hello' with letter indexes 0 1 2 3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84" y="3356992"/>
            <a:ext cx="2562225" cy="12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0" y="5031760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역방향으로 처리하기 위해서는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변수명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시작점</a:t>
            </a:r>
            <a:r>
              <a:rPr lang="en-US" altLang="ko-KR" sz="1400" dirty="0" smtClean="0"/>
              <a:t>:</a:t>
            </a:r>
            <a:r>
              <a:rPr lang="ko-KR" altLang="en-US" sz="1400" dirty="0" err="1" smtClean="0"/>
              <a:t>종료점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스텝</a:t>
            </a:r>
            <a:r>
              <a:rPr lang="en-US" altLang="ko-KR" sz="1400" dirty="0" smtClean="0"/>
              <a:t>] </a:t>
            </a:r>
            <a:r>
              <a:rPr lang="ko-KR" altLang="en-US" sz="1400" dirty="0" err="1" smtClean="0"/>
              <a:t>정의시</a:t>
            </a:r>
            <a:r>
              <a:rPr lang="ko-KR" altLang="en-US" sz="1400" dirty="0" smtClean="0"/>
              <a:t> 역방향으로 정의하고 </a:t>
            </a:r>
            <a:r>
              <a:rPr lang="ko-KR" altLang="en-US" sz="1400" dirty="0" err="1" smtClean="0"/>
              <a:t>스템도</a:t>
            </a:r>
            <a:r>
              <a:rPr lang="ko-KR" altLang="en-US" sz="1400" dirty="0" smtClean="0"/>
              <a:t> 마이너스로 표시하면 역으로 처리</a:t>
            </a:r>
            <a:endParaRPr lang="ko-KR" altLang="en-US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51101"/>
            <a:ext cx="244827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4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모든 것을 객체로 관리하나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1624" y="4326761"/>
            <a:ext cx="1800200" cy="3972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모든 것은 객체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94192" y="291020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값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516216" y="2809504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문자</a:t>
            </a:r>
            <a:r>
              <a:rPr lang="ko-KR" altLang="en-US" sz="1400" dirty="0"/>
              <a:t>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94192" y="3419591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컨테이너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3894192" y="392897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함수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894192" y="4438361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10" name="왼쪽 중괄호 9"/>
          <p:cNvSpPr/>
          <p:nvPr/>
        </p:nvSpPr>
        <p:spPr>
          <a:xfrm>
            <a:off x="2958088" y="2948891"/>
            <a:ext cx="648072" cy="2928381"/>
          </a:xfrm>
          <a:prstGeom prst="leftBrace">
            <a:avLst>
              <a:gd name="adj1" fmla="val 760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16216" y="3478707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튜플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516216" y="3813309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516216" y="4147910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딕션너</a:t>
            </a:r>
            <a:r>
              <a:rPr lang="ko-KR" altLang="en-US" sz="1400" dirty="0" err="1"/>
              <a:t>리</a:t>
            </a:r>
            <a:endParaRPr lang="ko-KR" altLang="en-US" sz="1400" dirty="0"/>
          </a:p>
        </p:txBody>
      </p:sp>
      <p:cxnSp>
        <p:nvCxnSpPr>
          <p:cNvPr id="15" name="꺾인 연결선 14"/>
          <p:cNvCxnSpPr>
            <a:stCxn id="7" idx="3"/>
            <a:endCxn id="11" idx="1"/>
          </p:cNvCxnSpPr>
          <p:nvPr/>
        </p:nvCxnSpPr>
        <p:spPr>
          <a:xfrm>
            <a:off x="5910416" y="3554988"/>
            <a:ext cx="605800" cy="5911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3"/>
            <a:endCxn id="13" idx="1"/>
          </p:cNvCxnSpPr>
          <p:nvPr/>
        </p:nvCxnSpPr>
        <p:spPr>
          <a:xfrm>
            <a:off x="5910416" y="3554988"/>
            <a:ext cx="605800" cy="7283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7" idx="3"/>
            <a:endCxn id="12" idx="1"/>
          </p:cNvCxnSpPr>
          <p:nvPr/>
        </p:nvCxnSpPr>
        <p:spPr>
          <a:xfrm>
            <a:off x="5910416" y="3554988"/>
            <a:ext cx="605800" cy="39371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516216" y="314410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집</a:t>
            </a:r>
            <a:r>
              <a:rPr lang="ko-KR" altLang="en-US" sz="1400" dirty="0"/>
              <a:t>합</a:t>
            </a:r>
          </a:p>
        </p:txBody>
      </p:sp>
      <p:cxnSp>
        <p:nvCxnSpPr>
          <p:cNvPr id="25" name="꺾인 연결선 24"/>
          <p:cNvCxnSpPr>
            <a:stCxn id="7" idx="3"/>
            <a:endCxn id="6" idx="1"/>
          </p:cNvCxnSpPr>
          <p:nvPr/>
        </p:nvCxnSpPr>
        <p:spPr>
          <a:xfrm flipV="1">
            <a:off x="5910416" y="2944901"/>
            <a:ext cx="605800" cy="61008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7" idx="3"/>
            <a:endCxn id="23" idx="1"/>
          </p:cNvCxnSpPr>
          <p:nvPr/>
        </p:nvCxnSpPr>
        <p:spPr>
          <a:xfrm flipV="1">
            <a:off x="5910416" y="3279503"/>
            <a:ext cx="605800" cy="27548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1560" y="163054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파이썬은</a:t>
            </a:r>
            <a:r>
              <a:rPr lang="ko-KR" altLang="en-US" dirty="0" smtClean="0"/>
              <a:t> 모든 것을 객체로 인식한다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 구조가 다 객체이므로 클래스를 가지고 생성시 참조를 가지고 있음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902176" y="5445224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파</a:t>
            </a:r>
            <a:r>
              <a:rPr lang="ko-KR" altLang="en-US" sz="1400" dirty="0"/>
              <a:t>일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885032" y="494774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모듈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542504" y="5081538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패키</a:t>
            </a:r>
            <a:r>
              <a:rPr lang="ko-KR" altLang="en-US" sz="1400" dirty="0"/>
              <a:t>지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542504" y="4742288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모듈</a:t>
            </a:r>
            <a:endParaRPr lang="ko-KR" altLang="en-US" sz="1400" dirty="0"/>
          </a:p>
        </p:txBody>
      </p:sp>
      <p:cxnSp>
        <p:nvCxnSpPr>
          <p:cNvPr id="18" name="꺾인 연결선 17"/>
          <p:cNvCxnSpPr>
            <a:stCxn id="22" idx="3"/>
            <a:endCxn id="26" idx="1"/>
          </p:cNvCxnSpPr>
          <p:nvPr/>
        </p:nvCxnSpPr>
        <p:spPr>
          <a:xfrm flipV="1">
            <a:off x="5901256" y="4877685"/>
            <a:ext cx="641248" cy="20545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2" idx="3"/>
            <a:endCxn id="24" idx="1"/>
          </p:cNvCxnSpPr>
          <p:nvPr/>
        </p:nvCxnSpPr>
        <p:spPr>
          <a:xfrm>
            <a:off x="5901256" y="5083143"/>
            <a:ext cx="641248" cy="1337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13109"/>
      </p:ext>
    </p:extLst>
  </p:cSld>
  <p:clrMapOvr>
    <a:masterClrMapping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객체로  구성했나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630541"/>
            <a:ext cx="79928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실제 </a:t>
            </a:r>
            <a:r>
              <a:rPr lang="ko-KR" altLang="en-US" sz="2800" dirty="0" err="1" smtClean="0"/>
              <a:t>오퍼페이터를</a:t>
            </a:r>
            <a:r>
              <a:rPr lang="ko-KR" altLang="en-US" sz="2800" dirty="0" smtClean="0"/>
              <a:t> 내부적으로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정의되어 있어서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처리로 인식되고 </a:t>
            </a:r>
            <a:r>
              <a:rPr lang="ko-KR" altLang="en-US" sz="2800" dirty="0" err="1" smtClean="0"/>
              <a:t>테이터</a:t>
            </a:r>
            <a:r>
              <a:rPr lang="ko-KR" altLang="en-US" sz="2800" dirty="0" smtClean="0"/>
              <a:t> 타입을 명확히 맞춰서 계산</a:t>
            </a:r>
            <a:endParaRPr lang="en-US" altLang="ko-KR" sz="2800" dirty="0" smtClean="0"/>
          </a:p>
          <a:p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4427984" y="3465004"/>
            <a:ext cx="3933948" cy="1800200"/>
            <a:chOff x="3121911" y="3501008"/>
            <a:chExt cx="4937710" cy="1800200"/>
          </a:xfrm>
        </p:grpSpPr>
        <p:sp>
          <p:nvSpPr>
            <p:cNvPr id="3" name="직사각형 2"/>
            <p:cNvSpPr/>
            <p:nvPr/>
          </p:nvSpPr>
          <p:spPr>
            <a:xfrm>
              <a:off x="3121911" y="3501008"/>
              <a:ext cx="1810129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(1).__add__(1)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580112" y="3501008"/>
              <a:ext cx="1332148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1(</a:t>
              </a:r>
              <a:r>
                <a:rPr lang="ko-KR" altLang="en-US" sz="1400" dirty="0" smtClean="0"/>
                <a:t>객체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580112" y="4581128"/>
              <a:ext cx="2479509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__add__(</a:t>
              </a:r>
              <a:r>
                <a:rPr lang="ko-KR" altLang="en-US" sz="1400" dirty="0" smtClean="0"/>
                <a:t>객체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020272" y="4653136"/>
              <a:ext cx="57606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31" name="꺾인 연결선 30"/>
            <p:cNvCxnSpPr>
              <a:stCxn id="3" idx="3"/>
              <a:endCxn id="29" idx="1"/>
            </p:cNvCxnSpPr>
            <p:nvPr/>
          </p:nvCxnSpPr>
          <p:spPr>
            <a:xfrm flipV="1">
              <a:off x="4932040" y="3861048"/>
              <a:ext cx="648072" cy="72008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stCxn id="3" idx="3"/>
              <a:endCxn id="30" idx="1"/>
            </p:cNvCxnSpPr>
            <p:nvPr/>
          </p:nvCxnSpPr>
          <p:spPr>
            <a:xfrm>
              <a:off x="4932040" y="3933056"/>
              <a:ext cx="648072" cy="1008112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6" idx="0"/>
              <a:endCxn id="29" idx="3"/>
            </p:cNvCxnSpPr>
            <p:nvPr/>
          </p:nvCxnSpPr>
          <p:spPr>
            <a:xfrm rot="16200000" flipV="1">
              <a:off x="6714239" y="4059069"/>
              <a:ext cx="792088" cy="396045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꺾인 연결선 44"/>
          <p:cNvCxnSpPr>
            <a:endCxn id="3" idx="1"/>
          </p:cNvCxnSpPr>
          <p:nvPr/>
        </p:nvCxnSpPr>
        <p:spPr>
          <a:xfrm flipV="1">
            <a:off x="3419872" y="3897052"/>
            <a:ext cx="1008112" cy="8280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7" y="3419126"/>
            <a:ext cx="26574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47136"/>
      </p:ext>
    </p:extLst>
  </p:cSld>
  <p:clrMapOvr>
    <a:masterClrMapping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타입에 대한 클래스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58533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모든 것을 객체로 관리</a:t>
            </a:r>
            <a:endParaRPr lang="ko-KR" altLang="en-US" sz="2800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068960"/>
            <a:ext cx="3867150" cy="355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01632"/>
      </p:ext>
    </p:extLst>
  </p:cSld>
  <p:clrMapOvr>
    <a:masterClrMapping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038600"/>
            <a:ext cx="858768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6.2 </a:t>
            </a:r>
            <a:r>
              <a:rPr lang="ko-KR" altLang="en-US" sz="6000" dirty="0" smtClean="0"/>
              <a:t>클래스와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인스턴스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1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</a:t>
            </a:r>
            <a:r>
              <a:rPr lang="en-US" altLang="ko-KR" dirty="0" smtClean="0"/>
              <a:t>notation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Notation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언어에서 객체를 만드는 타입을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정의하여 사용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436096" y="3741707"/>
            <a:ext cx="2808312" cy="1832644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클래스 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변수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메소드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899592" y="2791961"/>
            <a:ext cx="3708412" cy="3733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 smtClean="0"/>
          </a:p>
          <a:p>
            <a:r>
              <a:rPr lang="en-US" altLang="ko-KR" sz="1200" b="1" dirty="0" smtClean="0"/>
              <a:t>class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클래스이름</a:t>
            </a:r>
            <a:r>
              <a:rPr lang="en-US" altLang="ko-KR" sz="1200" dirty="0"/>
              <a:t>[(</a:t>
            </a:r>
            <a:r>
              <a:rPr lang="ko-KR" altLang="en-US" sz="1200" dirty="0"/>
              <a:t>상속 </a:t>
            </a:r>
            <a:r>
              <a:rPr lang="ko-KR" altLang="en-US" sz="1200" dirty="0" err="1"/>
              <a:t>클래스명</a:t>
            </a:r>
            <a:r>
              <a:rPr lang="en-US" altLang="ko-KR" sz="1200" dirty="0"/>
              <a:t>)]: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 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메소드</a:t>
            </a:r>
            <a:r>
              <a:rPr lang="en-US" altLang="ko-KR" sz="1200" dirty="0" smtClean="0"/>
              <a:t>(self</a:t>
            </a:r>
            <a:r>
              <a:rPr lang="en-US" altLang="ko-KR" sz="1200" dirty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 smtClean="0"/>
              <a:t>수행할 문장 </a:t>
            </a:r>
            <a:r>
              <a:rPr lang="en-US" altLang="ko-KR" sz="1200" dirty="0" smtClean="0"/>
              <a:t>1&gt;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... </a:t>
            </a:r>
            <a:endParaRPr lang="en-US" altLang="ko-KR" sz="1200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클래스메소드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cls</a:t>
            </a:r>
            <a:r>
              <a:rPr lang="en-US" altLang="ko-KR" sz="1200" dirty="0" smtClean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,,,]):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정적메소드</a:t>
            </a:r>
            <a:r>
              <a:rPr lang="en-US" altLang="ko-KR" sz="1200" dirty="0" smtClean="0"/>
              <a:t>([,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</a:t>
            </a:r>
          </a:p>
          <a:p>
            <a:r>
              <a:rPr lang="en-US" altLang="ko-KR" sz="1200" dirty="0"/>
              <a:t>         &lt;</a:t>
            </a:r>
            <a:r>
              <a:rPr lang="ko-KR" altLang="en-US" sz="1200" dirty="0" smtClean="0"/>
              <a:t>수행할 </a:t>
            </a:r>
            <a:r>
              <a:rPr lang="ko-KR" altLang="en-US" sz="1200" dirty="0"/>
              <a:t>문장</a:t>
            </a:r>
            <a:r>
              <a:rPr lang="en-US" altLang="ko-KR" sz="1200" dirty="0"/>
              <a:t>1&gt; </a:t>
            </a:r>
          </a:p>
          <a:p>
            <a:r>
              <a:rPr lang="en-US" altLang="ko-KR" sz="1200" dirty="0"/>
              <a:t> 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</a:p>
          <a:p>
            <a:r>
              <a:rPr lang="en-US" altLang="ko-KR" sz="1200" dirty="0" smtClean="0"/>
              <a:t>    ...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3573016"/>
            <a:ext cx="259228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19" idx="1"/>
          </p:cNvCxnSpPr>
          <p:nvPr/>
        </p:nvCxnSpPr>
        <p:spPr>
          <a:xfrm>
            <a:off x="3635896" y="3789040"/>
            <a:ext cx="1800200" cy="7380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020281" y="3068960"/>
            <a:ext cx="2592288" cy="352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33" idx="3"/>
            <a:endCxn id="17" idx="1"/>
          </p:cNvCxnSpPr>
          <p:nvPr/>
        </p:nvCxnSpPr>
        <p:spPr>
          <a:xfrm>
            <a:off x="3612569" y="3245360"/>
            <a:ext cx="1823527" cy="7145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58071" y="4266094"/>
            <a:ext cx="2592288" cy="21152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34" idx="3"/>
            <a:endCxn id="20" idx="1"/>
          </p:cNvCxnSpPr>
          <p:nvPr/>
        </p:nvCxnSpPr>
        <p:spPr>
          <a:xfrm flipV="1">
            <a:off x="3650359" y="5225276"/>
            <a:ext cx="1785737" cy="984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97581"/>
      </p:ext>
    </p:extLst>
  </p:cSld>
  <p:clrMapOvr>
    <a:masterClrMapping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436778"/>
              </p:ext>
            </p:extLst>
          </p:nvPr>
        </p:nvGraphicFramePr>
        <p:xfrm>
          <a:off x="467544" y="3284984"/>
          <a:ext cx="8229600" cy="822960"/>
        </p:xfrm>
        <a:graphic>
          <a:graphicData uri="http://schemas.openxmlformats.org/drawingml/2006/table">
            <a:tbl>
              <a:tblPr/>
              <a:tblGrid>
                <a:gridCol w="1738536"/>
                <a:gridCol w="1800200"/>
                <a:gridCol w="2088232"/>
                <a:gridCol w="26026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Read/Write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__dict__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dictionary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instance name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__class__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class of this instance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365104"/>
            <a:ext cx="511492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558533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__doc__, __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__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내의 기본 속성으로 구성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44188"/>
      </p:ext>
    </p:extLst>
  </p:cSld>
  <p:clrMapOvr>
    <a:masterClrMapping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문서화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문서</a:t>
            </a:r>
            <a:r>
              <a:rPr lang="ko-KR" altLang="en-US" dirty="0"/>
              <a:t>화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558533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라인에 </a:t>
            </a:r>
            <a:r>
              <a:rPr lang="en-US" altLang="ko-KR" sz="2800" dirty="0" smtClean="0"/>
              <a:t>comments</a:t>
            </a:r>
            <a:r>
              <a:rPr lang="ko-KR" altLang="en-US" sz="2800" dirty="0" smtClean="0"/>
              <a:t>를 달면 </a:t>
            </a:r>
            <a:r>
              <a:rPr lang="en-US" altLang="ko-KR" sz="2800" dirty="0" smtClean="0"/>
              <a:t>__doc__ </a:t>
            </a:r>
            <a:r>
              <a:rPr lang="ko-KR" altLang="en-US" sz="2800" dirty="0" smtClean="0"/>
              <a:t>내에 저장됨 </a:t>
            </a:r>
            <a:endParaRPr lang="ko-KR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54" y="3284984"/>
            <a:ext cx="49911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097535"/>
      </p:ext>
    </p:extLst>
  </p:cSld>
  <p:clrMapOvr>
    <a:masterClrMapping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ko-KR" altLang="en-US" dirty="0" smtClean="0"/>
              <a:t>타입비교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5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Instance Notation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객체는 실제 클래스 객체가 생성시 할당</a:t>
            </a:r>
            <a:endParaRPr lang="en-US" altLang="ko-KR" dirty="0" smtClean="0"/>
          </a:p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변수와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런타임 즉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 등록하여 사용할 수 있음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5292080" y="3872610"/>
            <a:ext cx="2808312" cy="1832644"/>
            <a:chOff x="5724128" y="3356992"/>
            <a:chExt cx="1800200" cy="1512168"/>
          </a:xfrm>
        </p:grpSpPr>
        <p:sp>
          <p:nvSpPr>
            <p:cNvPr id="25" name="직사각형 24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인스턴스명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클래스명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변수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메소드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바인딩 경우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899592" y="3391280"/>
            <a:ext cx="3708412" cy="3062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</a:t>
            </a:r>
            <a:r>
              <a:rPr lang="ko-KR" altLang="en-US" sz="1200" dirty="0"/>
              <a:t> 클래스이름</a:t>
            </a:r>
            <a:r>
              <a:rPr lang="en-US" altLang="ko-KR" sz="1200" dirty="0"/>
              <a:t>[(</a:t>
            </a:r>
            <a:r>
              <a:rPr lang="ko-KR" altLang="en-US" sz="1200" dirty="0"/>
              <a:t>상속 </a:t>
            </a:r>
            <a:r>
              <a:rPr lang="ko-KR" altLang="en-US" sz="1200" dirty="0" err="1"/>
              <a:t>클래스명</a:t>
            </a:r>
            <a:r>
              <a:rPr lang="en-US" altLang="ko-KR" sz="1200" dirty="0"/>
              <a:t>)]: </a:t>
            </a:r>
            <a:endParaRPr lang="en-US" altLang="ko-KR" sz="1200" dirty="0" smtClean="0"/>
          </a:p>
          <a:p>
            <a:r>
              <a:rPr lang="en-US" altLang="ko-KR" sz="1200" b="1" dirty="0" smtClean="0"/>
              <a:t> 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__</a:t>
            </a:r>
            <a:r>
              <a:rPr lang="en-US" altLang="ko-KR" sz="1200" dirty="0" err="1" smtClean="0"/>
              <a:t>init</a:t>
            </a:r>
            <a:r>
              <a:rPr lang="en-US" altLang="ko-KR" sz="1200" dirty="0" smtClean="0"/>
              <a:t>__(self</a:t>
            </a:r>
            <a:r>
              <a:rPr lang="en-US" altLang="ko-KR" sz="1200" dirty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self.</a:t>
            </a:r>
            <a:r>
              <a:rPr lang="ko-KR" altLang="en-US" sz="1200" dirty="0" err="1" smtClean="0"/>
              <a:t>변수명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= </a:t>
            </a:r>
            <a:r>
              <a:rPr lang="ko-KR" altLang="en-US" sz="1200" dirty="0" smtClean="0"/>
              <a:t>인수</a:t>
            </a:r>
            <a:r>
              <a:rPr lang="en-US" altLang="ko-KR" sz="1200" dirty="0" smtClean="0"/>
              <a:t>1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……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... </a:t>
            </a:r>
            <a:endParaRPr lang="en-US" altLang="ko-KR" sz="1200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인스턴스메소</a:t>
            </a:r>
            <a:r>
              <a:rPr lang="ko-KR" altLang="en-US" sz="1200" dirty="0" err="1"/>
              <a:t>드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self[,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,,,]):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Instance</a:t>
            </a:r>
            <a:r>
              <a:rPr lang="ko-KR" altLang="en-US" sz="1200" dirty="0" smtClean="0"/>
              <a:t>명 </a:t>
            </a:r>
            <a:r>
              <a:rPr lang="en-US" altLang="ko-KR" sz="1200" dirty="0" smtClean="0"/>
              <a:t> =  </a:t>
            </a:r>
            <a:r>
              <a:rPr lang="ko-KR" altLang="en-US" sz="1200" dirty="0" err="1" smtClean="0"/>
              <a:t>클래스명</a:t>
            </a:r>
            <a:r>
              <a:rPr lang="en-US" altLang="ko-KR" sz="1200" dirty="0" smtClean="0"/>
              <a:t>( </a:t>
            </a:r>
            <a:r>
              <a:rPr lang="ko-KR" altLang="en-US" sz="1200" dirty="0" smtClean="0"/>
              <a:t>초기인자들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899592" y="5805264"/>
            <a:ext cx="309634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25" idx="1"/>
          </p:cNvCxnSpPr>
          <p:nvPr/>
        </p:nvCxnSpPr>
        <p:spPr>
          <a:xfrm flipV="1">
            <a:off x="3995936" y="4090782"/>
            <a:ext cx="1296144" cy="1966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51992" y="4725143"/>
            <a:ext cx="3096344" cy="63103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6" idx="3"/>
            <a:endCxn id="29" idx="1"/>
          </p:cNvCxnSpPr>
          <p:nvPr/>
        </p:nvCxnSpPr>
        <p:spPr>
          <a:xfrm>
            <a:off x="4148336" y="5040661"/>
            <a:ext cx="1143744" cy="3155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05626" y="4026994"/>
            <a:ext cx="3096344" cy="315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21" idx="3"/>
            <a:endCxn id="27" idx="1"/>
          </p:cNvCxnSpPr>
          <p:nvPr/>
        </p:nvCxnSpPr>
        <p:spPr>
          <a:xfrm>
            <a:off x="4301970" y="4184753"/>
            <a:ext cx="990110" cy="4732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7841"/>
      </p:ext>
    </p:extLst>
  </p:cSld>
  <p:clrMapOvr>
    <a:masterClrMapping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1"/>
            <a:ext cx="3676650" cy="249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변수를 이용해서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Instance </a:t>
            </a:r>
            <a:r>
              <a:rPr lang="ko-KR" altLang="en-US" dirty="0" smtClean="0"/>
              <a:t>관계를 확인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55776" y="4005064"/>
            <a:ext cx="1656184" cy="324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907704" y="4941168"/>
            <a:ext cx="2232248" cy="324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24128" y="3861048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인스턴스의</a:t>
            </a:r>
            <a:r>
              <a:rPr lang="ko-KR" altLang="en-US" dirty="0" smtClean="0"/>
              <a:t> 클래스 이름</a:t>
            </a:r>
            <a:endParaRPr lang="en-US" altLang="ko-KR" dirty="0" smtClean="0"/>
          </a:p>
          <a:p>
            <a:r>
              <a:rPr lang="en-US" altLang="ko-KR" dirty="0" smtClean="0"/>
              <a:t>: A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696340" y="5068052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인스턴스의</a:t>
            </a:r>
            <a:r>
              <a:rPr lang="ko-KR" altLang="en-US" dirty="0" smtClean="0"/>
              <a:t> 클래스의 상속 클래스 이름</a:t>
            </a:r>
            <a:endParaRPr lang="en-US" altLang="ko-KR" dirty="0" smtClean="0"/>
          </a:p>
          <a:p>
            <a:r>
              <a:rPr lang="en-US" altLang="ko-KR" dirty="0" smtClean="0"/>
              <a:t>: object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7" idx="1"/>
          </p:cNvCxnSpPr>
          <p:nvPr/>
        </p:nvCxnSpPr>
        <p:spPr>
          <a:xfrm>
            <a:off x="4211960" y="4167082"/>
            <a:ext cx="1512168" cy="171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41" idx="3"/>
            <a:endCxn id="45" idx="1"/>
          </p:cNvCxnSpPr>
          <p:nvPr/>
        </p:nvCxnSpPr>
        <p:spPr>
          <a:xfrm>
            <a:off x="4139952" y="5103186"/>
            <a:ext cx="1556388" cy="4265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5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 </a:t>
            </a:r>
            <a:r>
              <a:rPr lang="ko-KR" altLang="en-US" dirty="0"/>
              <a:t>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언어에서 객체를 만드는 타입을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로 생성해서 처리</a:t>
            </a:r>
            <a:endParaRPr lang="en-US" altLang="ko-KR" sz="2800" dirty="0"/>
          </a:p>
          <a:p>
            <a:r>
              <a:rPr lang="en-US" altLang="ko-KR" sz="2800" dirty="0" smtClean="0"/>
              <a:t>Class</a:t>
            </a:r>
            <a:r>
              <a:rPr lang="ko-KR" altLang="en-US" sz="2800" dirty="0" smtClean="0"/>
              <a:t>는 객체를 만드는 하나의 틀로 이용</a:t>
            </a:r>
            <a:endParaRPr lang="en-US" altLang="ko-KR" sz="2800" dirty="0" smtClean="0"/>
          </a:p>
          <a:p>
            <a:r>
              <a:rPr lang="ko-KR" altLang="en-US" sz="2800" dirty="0" smtClean="0"/>
              <a:t>자바 언어와의 차이점은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도 </a:t>
            </a:r>
            <a:r>
              <a:rPr lang="en-US" altLang="ko-KR" sz="2800" dirty="0" smtClean="0"/>
              <a:t>Object</a:t>
            </a:r>
            <a:r>
              <a:rPr lang="ko-KR" altLang="en-US" sz="2800" dirty="0" smtClean="0"/>
              <a:t>로 인식</a:t>
            </a:r>
            <a:endParaRPr lang="en-US" altLang="ko-KR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292080" y="4041068"/>
            <a:ext cx="2808312" cy="1908212"/>
            <a:chOff x="1547664" y="3897052"/>
            <a:chExt cx="5184576" cy="1908212"/>
          </a:xfrm>
        </p:grpSpPr>
        <p:sp>
          <p:nvSpPr>
            <p:cNvPr id="16" name="직사각형 15"/>
            <p:cNvSpPr/>
            <p:nvPr/>
          </p:nvSpPr>
          <p:spPr>
            <a:xfrm>
              <a:off x="1547664" y="4041068"/>
              <a:ext cx="1440160" cy="16561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Class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20072" y="3897052"/>
              <a:ext cx="151216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Object 1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220072" y="4562072"/>
              <a:ext cx="151216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Object 1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220072" y="5301208"/>
              <a:ext cx="151216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Object 1</a:t>
              </a:r>
              <a:endParaRPr lang="ko-KR" altLang="en-US" sz="1200" dirty="0"/>
            </a:p>
          </p:txBody>
        </p:sp>
        <p:cxnSp>
          <p:nvCxnSpPr>
            <p:cNvPr id="21" name="직선 화살표 연결선 20"/>
            <p:cNvCxnSpPr>
              <a:stCxn id="16" idx="3"/>
              <a:endCxn id="18" idx="1"/>
            </p:cNvCxnSpPr>
            <p:nvPr/>
          </p:nvCxnSpPr>
          <p:spPr>
            <a:xfrm flipV="1">
              <a:off x="2987824" y="4149080"/>
              <a:ext cx="2232248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6" idx="3"/>
              <a:endCxn id="24" idx="1"/>
            </p:cNvCxnSpPr>
            <p:nvPr/>
          </p:nvCxnSpPr>
          <p:spPr>
            <a:xfrm flipV="1">
              <a:off x="2987824" y="4814100"/>
              <a:ext cx="2232248" cy="550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6" idx="3"/>
              <a:endCxn id="26" idx="1"/>
            </p:cNvCxnSpPr>
            <p:nvPr/>
          </p:nvCxnSpPr>
          <p:spPr>
            <a:xfrm>
              <a:off x="2987824" y="4869160"/>
              <a:ext cx="2232248" cy="6840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051083" y="4041068"/>
              <a:ext cx="1800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 instance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899592" y="3645024"/>
            <a:ext cx="3708412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</a:t>
            </a:r>
            <a:r>
              <a:rPr lang="ko-KR" altLang="en-US" sz="1200" dirty="0"/>
              <a:t> 클래스이름</a:t>
            </a:r>
            <a:r>
              <a:rPr lang="en-US" altLang="ko-KR" sz="1200" dirty="0"/>
              <a:t>[(</a:t>
            </a:r>
            <a:r>
              <a:rPr lang="ko-KR" altLang="en-US" sz="1200" dirty="0"/>
              <a:t>상속 </a:t>
            </a:r>
            <a:r>
              <a:rPr lang="ko-KR" altLang="en-US" sz="1200" dirty="0" err="1"/>
              <a:t>클래스명</a:t>
            </a:r>
            <a:r>
              <a:rPr lang="en-US" altLang="ko-KR" sz="1200" dirty="0"/>
              <a:t>)]: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 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인스턴스함수</a:t>
            </a:r>
            <a:r>
              <a:rPr lang="en-US" altLang="ko-KR" sz="1200" dirty="0"/>
              <a:t>1(self[,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@</a:t>
            </a:r>
            <a:r>
              <a:rPr lang="en-US" altLang="ko-KR" sz="1200" dirty="0" err="1" smtClean="0"/>
              <a:t>classmethod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클래스함수</a:t>
            </a:r>
            <a:r>
              <a:rPr lang="en-US" altLang="ko-KR" sz="1200" dirty="0" smtClean="0"/>
              <a:t>2(</a:t>
            </a:r>
            <a:r>
              <a:rPr lang="en-US" altLang="ko-KR" sz="1200" dirty="0" err="1" smtClean="0"/>
              <a:t>cls</a:t>
            </a:r>
            <a:r>
              <a:rPr lang="en-US" altLang="ko-KR" sz="1200" dirty="0" smtClean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,,,]):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60840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클래스에서 객체 생성하기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26531"/>
      </p:ext>
    </p:extLst>
  </p:cSld>
  <p:clrMapOvr>
    <a:masterClrMapping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5000625" cy="354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작성 예시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1600" y="3282516"/>
            <a:ext cx="208823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60232" y="2996952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 </a:t>
            </a:r>
            <a:r>
              <a:rPr lang="ko-KR" altLang="en-US" sz="1400" dirty="0" smtClean="0"/>
              <a:t>객체 변수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6" idx="3"/>
            <a:endCxn id="7" idx="1"/>
          </p:cNvCxnSpPr>
          <p:nvPr/>
        </p:nvCxnSpPr>
        <p:spPr>
          <a:xfrm flipV="1">
            <a:off x="3059832" y="3150841"/>
            <a:ext cx="3600400" cy="2756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71600" y="3660727"/>
            <a:ext cx="2520280" cy="41634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732240" y="3628980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Instance </a:t>
            </a:r>
            <a:r>
              <a:rPr lang="ko-KR" altLang="en-US" sz="1400" dirty="0" smtClean="0"/>
              <a:t>객체 변수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>
            <a:stCxn id="19" idx="3"/>
            <a:endCxn id="20" idx="1"/>
          </p:cNvCxnSpPr>
          <p:nvPr/>
        </p:nvCxnSpPr>
        <p:spPr>
          <a:xfrm flipV="1">
            <a:off x="3491880" y="3782869"/>
            <a:ext cx="3240360" cy="860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03624" y="4293096"/>
            <a:ext cx="4360464" cy="9385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762666" y="462932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</a:t>
            </a:r>
            <a:r>
              <a:rPr lang="ko-KR" altLang="en-US" sz="1400" dirty="0" smtClean="0"/>
              <a:t>내의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메소</a:t>
            </a:r>
            <a:r>
              <a:rPr lang="ko-KR" altLang="en-US" sz="1400" dirty="0" err="1"/>
              <a:t>드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23" idx="3"/>
            <a:endCxn id="25" idx="1"/>
          </p:cNvCxnSpPr>
          <p:nvPr/>
        </p:nvCxnSpPr>
        <p:spPr>
          <a:xfrm>
            <a:off x="5364088" y="4762382"/>
            <a:ext cx="1398578" cy="128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1560" y="1591632"/>
            <a:ext cx="79928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파이썬에서</a:t>
            </a:r>
            <a:r>
              <a:rPr lang="ko-KR" altLang="en-US" sz="2800" dirty="0" smtClean="0"/>
              <a:t> 클래스는 하나의 타입이면서 하나의 객체이다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실제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객체를 만들 수 있는 타입으로 사용</a:t>
            </a:r>
            <a:endParaRPr lang="en-US" altLang="ko-KR" sz="2800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5429"/>
      </p:ext>
    </p:extLst>
  </p:cSld>
  <p:clrMapOvr>
    <a:masterClrMapping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6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New </a:t>
            </a:r>
            <a:r>
              <a:rPr lang="en-US" altLang="ko-KR" dirty="0"/>
              <a:t>style class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630541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Object</a:t>
            </a:r>
            <a:r>
              <a:rPr lang="ko-KR" altLang="en-US" sz="2800" dirty="0" smtClean="0"/>
              <a:t>를 상속하여 명확히 클래스들이 표시됨 </a:t>
            </a:r>
            <a:endParaRPr lang="ko-KR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3800475" cy="36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14708"/>
      </p:ext>
    </p:extLst>
  </p:cSld>
  <p:clrMapOvr>
    <a:masterClrMapping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Old style class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630541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Object</a:t>
            </a:r>
            <a:r>
              <a:rPr lang="ko-KR" altLang="en-US" sz="2800" dirty="0" smtClean="0"/>
              <a:t>를 상속하지 않을 경우 </a:t>
            </a:r>
            <a:r>
              <a:rPr lang="en-US" altLang="ko-KR" sz="2800" dirty="0" smtClean="0"/>
              <a:t>old style class</a:t>
            </a:r>
            <a:r>
              <a:rPr lang="ko-KR" altLang="en-US" sz="2800" dirty="0" smtClean="0"/>
              <a:t>로 표시되어 </a:t>
            </a:r>
            <a:r>
              <a:rPr lang="en-US" altLang="ko-KR" sz="2800" dirty="0" err="1" smtClean="0"/>
              <a:t>classobj</a:t>
            </a:r>
            <a:r>
              <a:rPr lang="ko-KR" altLang="en-US" sz="2800" dirty="0" smtClean="0"/>
              <a:t>로 처리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인스턴스는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intance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타입을 가짐</a:t>
            </a:r>
            <a:endParaRPr lang="ko-KR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29" y="3140968"/>
            <a:ext cx="34099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655035"/>
      </p:ext>
    </p:extLst>
  </p:cSld>
  <p:clrMapOvr>
    <a:masterClrMapping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설명 예시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Int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type</a:t>
            </a:r>
            <a:r>
              <a:rPr lang="ko-KR" altLang="en-US" sz="2800" dirty="0"/>
              <a:t> </a:t>
            </a:r>
            <a:r>
              <a:rPr lang="ko-KR" altLang="en-US" sz="2800" dirty="0" err="1" smtClean="0"/>
              <a:t>인스턴스이면서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object</a:t>
            </a:r>
            <a:r>
              <a:rPr lang="ko-KR" altLang="en-US" sz="2800" dirty="0" smtClean="0"/>
              <a:t>를 상속</a:t>
            </a:r>
            <a:r>
              <a:rPr lang="en-US" altLang="ko-KR" sz="2800" dirty="0" smtClean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924944"/>
            <a:ext cx="6496050" cy="3301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15843"/>
      </p:ext>
    </p:extLst>
  </p:cSld>
  <p:clrMapOvr>
    <a:masterClrMapping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&amp; scope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0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버전 변경 문서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2to3</a:t>
            </a:r>
            <a:r>
              <a:rPr lang="ko-KR" altLang="en-US" dirty="0" smtClean="0"/>
              <a:t>에 대한 버전 변경에 대한 문서는 아래 참조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79512" y="2636912"/>
            <a:ext cx="88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http://www.diveintopython3.net/porting-code-to-python-3-with-2to3.html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4" y="3284984"/>
            <a:ext cx="7698060" cy="244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2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sequenc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list, tuple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타입의 주요 특징을 비교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39477"/>
              </p:ext>
            </p:extLst>
          </p:nvPr>
        </p:nvGraphicFramePr>
        <p:xfrm>
          <a:off x="683567" y="2996951"/>
          <a:ext cx="7560840" cy="2348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2520280"/>
                <a:gridCol w="2520280"/>
              </a:tblGrid>
              <a:tr h="47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string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l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tuple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2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 동일 타입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다양한 타입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다양한 타입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14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변경 불가능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변경가능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변경불가능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원소가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list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등 변경이 가능한 경우 원소의 값이 변경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47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Namespace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72896" y="201054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Base class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72896" y="3378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99592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17440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63888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cxnSp>
        <p:nvCxnSpPr>
          <p:cNvPr id="11" name="직선 화살표 연결선 10"/>
          <p:cNvCxnSpPr>
            <a:stCxn id="6" idx="0"/>
            <a:endCxn id="5" idx="2"/>
          </p:cNvCxnSpPr>
          <p:nvPr/>
        </p:nvCxnSpPr>
        <p:spPr>
          <a:xfrm flipV="1">
            <a:off x="2630096" y="2924944"/>
            <a:ext cx="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1356792" y="4293096"/>
            <a:ext cx="1273304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2"/>
            <a:endCxn id="8" idx="0"/>
          </p:cNvCxnSpPr>
          <p:nvPr/>
        </p:nvCxnSpPr>
        <p:spPr>
          <a:xfrm>
            <a:off x="2630096" y="4293096"/>
            <a:ext cx="44544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2"/>
            <a:endCxn id="9" idx="0"/>
          </p:cNvCxnSpPr>
          <p:nvPr/>
        </p:nvCxnSpPr>
        <p:spPr>
          <a:xfrm>
            <a:off x="2630096" y="4293096"/>
            <a:ext cx="1390992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9328" y="2996952"/>
            <a:ext cx="77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544" y="4293096"/>
            <a:ext cx="132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635896" y="2204864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35896" y="365587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5576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23728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91880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3547026" y="3899614"/>
            <a:ext cx="4262772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94336" y="375430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Namespace</a:t>
            </a:r>
          </a:p>
          <a:p>
            <a:pPr algn="ctr"/>
            <a:r>
              <a:rPr lang="en-US" altLang="ko-KR" sz="1400" dirty="0" smtClean="0"/>
              <a:t> </a:t>
            </a:r>
            <a:r>
              <a:rPr lang="ko-KR" altLang="en-US" sz="1400" dirty="0" smtClean="0"/>
              <a:t>검색 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724200" y="3121044"/>
            <a:ext cx="20162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객체는 자신들이 관리하는 </a:t>
            </a:r>
            <a:r>
              <a:rPr lang="en-US" altLang="ko-KR" sz="1400" dirty="0" smtClean="0"/>
              <a:t>Namespace </a:t>
            </a:r>
            <a:r>
              <a:rPr lang="ko-KR" altLang="en-US" sz="1400" dirty="0" smtClean="0"/>
              <a:t>공간을 생성하며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객체 내의 속성이나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호출시</a:t>
            </a:r>
            <a:r>
              <a:rPr lang="ko-KR" altLang="en-US" sz="1400" dirty="0" smtClean="0"/>
              <a:t> 이를 검색해서 처리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65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&amp; instance scope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200" dirty="0" smtClean="0">
                <a:latin typeface="+mn-ea"/>
              </a:rPr>
              <a:t>Class</a:t>
            </a:r>
            <a:r>
              <a:rPr lang="ko-KR" altLang="en-US" sz="2200" dirty="0">
                <a:latin typeface="+mn-ea"/>
              </a:rPr>
              <a:t> </a:t>
            </a:r>
            <a:r>
              <a:rPr lang="en-US" altLang="ko-KR" sz="2200" dirty="0" smtClean="0">
                <a:latin typeface="+mn-ea"/>
              </a:rPr>
              <a:t>Object</a:t>
            </a:r>
            <a:r>
              <a:rPr lang="ko-KR" altLang="en-US" sz="2200" dirty="0" smtClean="0">
                <a:latin typeface="+mn-ea"/>
              </a:rPr>
              <a:t>는 </a:t>
            </a:r>
            <a:r>
              <a:rPr lang="ko-KR" altLang="en-US" sz="2200" dirty="0" err="1" smtClean="0">
                <a:latin typeface="+mn-ea"/>
              </a:rPr>
              <a:t>인스턴스를</a:t>
            </a:r>
            <a:r>
              <a:rPr lang="ko-KR" altLang="en-US" sz="2200" dirty="0" smtClean="0">
                <a:latin typeface="+mn-ea"/>
              </a:rPr>
              <a:t> 만드는 기준을 정리한다</a:t>
            </a:r>
            <a:r>
              <a:rPr lang="en-US" altLang="ko-KR" sz="2200" dirty="0" smtClean="0">
                <a:latin typeface="+mn-ea"/>
              </a:rPr>
              <a:t>.  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클래스를 정의한다고  하나의 저장공간</a:t>
            </a:r>
            <a:r>
              <a:rPr lang="en-US" altLang="ko-KR" sz="2200" dirty="0" smtClean="0">
                <a:latin typeface="+mn-ea"/>
              </a:rPr>
              <a:t>(Namespace) </a:t>
            </a:r>
            <a:r>
              <a:rPr lang="ko-KR" altLang="en-US" sz="2200" dirty="0" smtClean="0">
                <a:latin typeface="+mn-ea"/>
              </a:rPr>
              <a:t>기준이 되는 것은 아니다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200" dirty="0">
                <a:latin typeface="+mn-ea"/>
              </a:rPr>
              <a:t> </a:t>
            </a:r>
            <a:r>
              <a:rPr lang="en-US" altLang="ko-KR" sz="2200" dirty="0" smtClean="0">
                <a:latin typeface="+mn-ea"/>
              </a:rPr>
              <a:t>  - </a:t>
            </a:r>
            <a:r>
              <a:rPr lang="ko-KR" altLang="en-US" sz="2200" dirty="0" smtClean="0">
                <a:latin typeface="+mn-ea"/>
              </a:rPr>
              <a:t>클래스 저장공간과 </a:t>
            </a:r>
            <a:r>
              <a:rPr lang="ko-KR" altLang="en-US" sz="2200" dirty="0" err="1" smtClean="0">
                <a:latin typeface="+mn-ea"/>
              </a:rPr>
              <a:t>인스턴스</a:t>
            </a:r>
            <a:r>
              <a:rPr lang="ko-KR" altLang="en-US" sz="2200" dirty="0" smtClean="0">
                <a:latin typeface="+mn-ea"/>
              </a:rPr>
              <a:t> 저장공간이 분리된다</a:t>
            </a:r>
            <a:endParaRPr lang="ko-KR" altLang="en-US" sz="18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7904" y="4077072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User defined</a:t>
            </a:r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516216" y="3645024"/>
            <a:ext cx="1440160" cy="612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Instance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16216" y="4409492"/>
            <a:ext cx="1440160" cy="612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Instance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516216" y="5173960"/>
            <a:ext cx="1440160" cy="612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Instance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31640" y="4077072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Built-in</a:t>
            </a:r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8" idx="3"/>
            <a:endCxn id="4" idx="1"/>
          </p:cNvCxnSpPr>
          <p:nvPr/>
        </p:nvCxnSpPr>
        <p:spPr>
          <a:xfrm>
            <a:off x="2771800" y="4689140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4" idx="3"/>
            <a:endCxn id="5" idx="1"/>
          </p:cNvCxnSpPr>
          <p:nvPr/>
        </p:nvCxnSpPr>
        <p:spPr>
          <a:xfrm flipV="1">
            <a:off x="5148064" y="3951058"/>
            <a:ext cx="1368152" cy="738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" idx="3"/>
            <a:endCxn id="6" idx="1"/>
          </p:cNvCxnSpPr>
          <p:nvPr/>
        </p:nvCxnSpPr>
        <p:spPr>
          <a:xfrm>
            <a:off x="5148064" y="4689140"/>
            <a:ext cx="1368152" cy="26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4" idx="3"/>
            <a:endCxn id="7" idx="1"/>
          </p:cNvCxnSpPr>
          <p:nvPr/>
        </p:nvCxnSpPr>
        <p:spPr>
          <a:xfrm>
            <a:off x="5148064" y="4689140"/>
            <a:ext cx="1368152" cy="790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15816" y="3789040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07512" y="3728065"/>
            <a:ext cx="1092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21" name="오른쪽 화살표 20"/>
          <p:cNvSpPr/>
          <p:nvPr/>
        </p:nvSpPr>
        <p:spPr>
          <a:xfrm>
            <a:off x="1547664" y="2996952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1561376" y="5904364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19872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Object Scope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71800" y="304152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r>
              <a:rPr lang="ko-KR" altLang="en-US" dirty="0"/>
              <a:t> </a:t>
            </a:r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1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23" y="5349577"/>
            <a:ext cx="3368977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Class/Instance </a:t>
            </a:r>
            <a:r>
              <a:rPr lang="ko-KR" altLang="en-US" dirty="0" smtClean="0"/>
              <a:t>관계 </a:t>
            </a:r>
            <a:r>
              <a:rPr lang="ko-KR" altLang="en-US" dirty="0" err="1" smtClean="0"/>
              <a:t>매핑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7194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sz="3300" dirty="0" smtClean="0"/>
              <a:t>Class </a:t>
            </a:r>
            <a:r>
              <a:rPr lang="ko-KR" altLang="en-US" sz="3300" dirty="0" smtClean="0"/>
              <a:t>키워드로 클래스 정의</a:t>
            </a:r>
            <a:endParaRPr lang="en-US" altLang="ko-KR" sz="3300" dirty="0" smtClean="0"/>
          </a:p>
          <a:p>
            <a:pPr marL="0" indent="0">
              <a:buNone/>
            </a:pPr>
            <a:r>
              <a:rPr lang="en-US" altLang="ko-KR" sz="3300" dirty="0"/>
              <a:t> </a:t>
            </a:r>
            <a:r>
              <a:rPr lang="ko-KR" altLang="en-US" sz="3300" dirty="0" smtClean="0"/>
              <a:t>상속은 </a:t>
            </a:r>
            <a:r>
              <a:rPr lang="en-US" altLang="ko-KR" sz="3300" dirty="0" smtClean="0"/>
              <a:t>class </a:t>
            </a:r>
            <a:r>
              <a:rPr lang="ko-KR" altLang="en-US" sz="3300" dirty="0" smtClean="0"/>
              <a:t>키워드 다음</a:t>
            </a:r>
            <a:r>
              <a:rPr lang="en-US" altLang="ko-KR" sz="3300" dirty="0" smtClean="0"/>
              <a:t>() </a:t>
            </a:r>
            <a:r>
              <a:rPr lang="ko-KR" altLang="en-US" sz="3300" dirty="0" smtClean="0"/>
              <a:t>내에 상속할 클래스 정의</a:t>
            </a:r>
            <a:r>
              <a:rPr lang="en-US" altLang="ko-KR" sz="3300" dirty="0" smtClean="0"/>
              <a:t>,  </a:t>
            </a:r>
            <a:r>
              <a:rPr lang="ko-KR" altLang="en-US" sz="3300" dirty="0" err="1" smtClean="0"/>
              <a:t>인스턴스</a:t>
            </a:r>
            <a:r>
              <a:rPr lang="ko-KR" altLang="en-US" sz="3300" dirty="0" smtClean="0"/>
              <a:t> 생성은 </a:t>
            </a:r>
            <a:r>
              <a:rPr lang="ko-KR" altLang="en-US" sz="3300" dirty="0" err="1" smtClean="0"/>
              <a:t>클래스명에</a:t>
            </a:r>
            <a:r>
              <a:rPr lang="ko-KR" altLang="en-US" sz="3300" dirty="0" smtClean="0"/>
              <a:t> </a:t>
            </a:r>
            <a:r>
              <a:rPr lang="en-US" altLang="ko-KR" sz="3300" dirty="0" smtClean="0"/>
              <a:t>()</a:t>
            </a:r>
            <a:r>
              <a:rPr lang="ko-KR" altLang="en-US" sz="3300" dirty="0" smtClean="0"/>
              <a:t>연산자 사용</a:t>
            </a:r>
            <a:endParaRPr lang="en-US" altLang="ko-KR" sz="3300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3851920" y="3819238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3820705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3809907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34825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37712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37712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303676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313007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457239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456871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3203848" y="5445224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32" idx="2"/>
          </p:cNvCxnSpPr>
          <p:nvPr/>
        </p:nvCxnSpPr>
        <p:spPr>
          <a:xfrm flipV="1">
            <a:off x="3437874" y="4971366"/>
            <a:ext cx="1134126" cy="473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707904" y="5446644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7" idx="3"/>
            <a:endCxn id="42" idx="2"/>
          </p:cNvCxnSpPr>
          <p:nvPr/>
        </p:nvCxnSpPr>
        <p:spPr>
          <a:xfrm flipV="1">
            <a:off x="4175956" y="4962035"/>
            <a:ext cx="3132348" cy="628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187418" y="6093296"/>
            <a:ext cx="59249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36" idx="2"/>
          </p:cNvCxnSpPr>
          <p:nvPr/>
        </p:nvCxnSpPr>
        <p:spPr>
          <a:xfrm flipH="1" flipV="1">
            <a:off x="1835696" y="4972833"/>
            <a:ext cx="1368152" cy="126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 &amp; instance namespace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class </a:t>
            </a:r>
            <a:r>
              <a:rPr lang="ko-KR" altLang="en-US" sz="2800" dirty="0" smtClean="0">
                <a:latin typeface="+mn-ea"/>
              </a:rPr>
              <a:t>와</a:t>
            </a:r>
            <a:r>
              <a:rPr lang="en-US" altLang="ko-KR" sz="2800" dirty="0" smtClean="0">
                <a:latin typeface="+mn-ea"/>
              </a:rPr>
              <a:t> instance</a:t>
            </a:r>
            <a:r>
              <a:rPr lang="ko-KR" altLang="en-US" sz="2800" dirty="0" smtClean="0">
                <a:latin typeface="+mn-ea"/>
              </a:rPr>
              <a:t>도 모두 객체이므로 별도의 </a:t>
            </a:r>
            <a:r>
              <a:rPr lang="en-US" altLang="ko-KR" sz="2800" dirty="0" smtClean="0">
                <a:latin typeface="+mn-ea"/>
              </a:rPr>
              <a:t> namespace</a:t>
            </a:r>
            <a:r>
              <a:rPr lang="ko-KR" altLang="en-US" sz="2800" dirty="0" smtClean="0">
                <a:latin typeface="+mn-ea"/>
              </a:rPr>
              <a:t>가 구분 관리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3212976"/>
            <a:ext cx="6464300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38600"/>
            <a:ext cx="822764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6.3 Object class 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object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41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bject class : 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Python </a:t>
            </a:r>
            <a:r>
              <a:rPr lang="ko-KR" altLang="en-US" sz="2800" dirty="0" smtClean="0"/>
              <a:t>언어의 최상위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 object</a:t>
            </a:r>
            <a:r>
              <a:rPr lang="ko-KR" altLang="en-US" sz="2800" dirty="0" smtClean="0"/>
              <a:t>임</a:t>
            </a:r>
            <a:endParaRPr lang="en-US" altLang="ko-KR" sz="28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852936"/>
            <a:ext cx="4676775" cy="342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687203"/>
      </p:ext>
    </p:extLst>
  </p:cSld>
  <p:clrMapOvr>
    <a:masterClrMapping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bject class : 2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사용자 정의 클래스는 기본으로 </a:t>
            </a:r>
            <a:r>
              <a:rPr lang="en-US" altLang="ko-KR" sz="2800" dirty="0" smtClean="0"/>
              <a:t>object</a:t>
            </a:r>
            <a:r>
              <a:rPr lang="ko-KR" altLang="en-US" sz="2800" dirty="0" smtClean="0"/>
              <a:t>를 상속을 받고 처리</a:t>
            </a:r>
            <a:endParaRPr lang="en-US" altLang="ko-KR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564904"/>
            <a:ext cx="36099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89167"/>
      </p:ext>
    </p:extLst>
  </p:cSld>
  <p:clrMapOvr>
    <a:masterClrMapping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6.4 type class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0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9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3212976"/>
            <a:ext cx="8299648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1.14 sequence </a:t>
            </a:r>
            <a:r>
              <a:rPr lang="en-US" altLang="ko-KR" sz="6000" dirty="0"/>
              <a:t>type </a:t>
            </a:r>
            <a:r>
              <a:rPr lang="en-US" altLang="ko-KR" sz="6000" dirty="0" smtClean="0"/>
              <a:t>(unpack </a:t>
            </a:r>
            <a:r>
              <a:rPr lang="ko-KR" altLang="en-US" sz="6000" dirty="0" smtClean="0"/>
              <a:t>처리기준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0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특정 타입으로 생성될 경우 </a:t>
            </a:r>
            <a:r>
              <a:rPr lang="en-US" altLang="ko-KR" dirty="0" smtClean="0"/>
              <a:t>__class__</a:t>
            </a:r>
            <a:r>
              <a:rPr lang="ko-KR" altLang="en-US" dirty="0" smtClean="0"/>
              <a:t>에 생성시킨 타입을 가짐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상속일 경우는 </a:t>
            </a:r>
            <a:r>
              <a:rPr lang="en-US" altLang="ko-KR" dirty="0" smtClean="0"/>
              <a:t>__bases__</a:t>
            </a:r>
            <a:r>
              <a:rPr lang="ko-KR" altLang="en-US" dirty="0" smtClean="0"/>
              <a:t>에 부모 클래스를 가짐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059037" y="4863871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860032" y="4866966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type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6194941" y="4902869"/>
            <a:ext cx="50405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796136" y="5611632"/>
            <a:ext cx="13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Class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4860032" y="3665773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10" idx="0"/>
            <a:endCxn id="20" idx="2"/>
          </p:cNvCxnSpPr>
          <p:nvPr/>
        </p:nvCxnSpPr>
        <p:spPr>
          <a:xfrm flipV="1">
            <a:off x="5328084" y="4189403"/>
            <a:ext cx="0" cy="67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200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3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 </a:t>
            </a:r>
            <a:r>
              <a:rPr lang="en-US" altLang="ko-KR" dirty="0" err="1" smtClean="0"/>
              <a:t>vs.object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17642"/>
            <a:ext cx="2228850" cy="38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835356"/>
            <a:ext cx="2664296" cy="372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59633"/>
            <a:ext cx="20288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609600" y="1645336"/>
            <a:ext cx="8229600" cy="11900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object 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위해 생성되었고 </a:t>
            </a:r>
            <a:r>
              <a:rPr lang="en-US" altLang="ko-KR" dirty="0" smtClean="0"/>
              <a:t> type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상속함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1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: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Class 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7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 class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함수에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상속클래스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멤버를 지정하면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같은 클래스가 만들어짐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08" y="3212976"/>
            <a:ext cx="38671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81951" y="4941168"/>
            <a:ext cx="597666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Type(“class</a:t>
            </a:r>
            <a:r>
              <a:rPr lang="ko-KR" altLang="en-US" dirty="0" smtClean="0"/>
              <a:t>명</a:t>
            </a:r>
            <a:r>
              <a:rPr lang="en-US" altLang="ko-KR" dirty="0" smtClean="0"/>
              <a:t>”,”</a:t>
            </a:r>
            <a:r>
              <a:rPr lang="ko-KR" altLang="en-US" dirty="0" err="1" smtClean="0"/>
              <a:t>상속클래스명</a:t>
            </a:r>
            <a:r>
              <a:rPr lang="en-US" altLang="ko-KR" dirty="0" smtClean="0"/>
              <a:t>”,”class </a:t>
            </a:r>
            <a:r>
              <a:rPr lang="ko-KR" altLang="en-US" dirty="0" smtClean="0"/>
              <a:t>내부 멤버</a:t>
            </a:r>
            <a:r>
              <a:rPr lang="en-US" altLang="ko-KR" dirty="0" smtClean="0"/>
              <a:t>”)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type 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사용자 클래스 정의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type</a:t>
            </a:r>
            <a:r>
              <a:rPr lang="ko-KR" altLang="en-US" dirty="0" smtClean="0"/>
              <a:t>으로 클래스 생성을 위해서는  변수명과 </a:t>
            </a:r>
            <a:r>
              <a:rPr lang="ko-KR" altLang="en-US" dirty="0" err="1" smtClean="0"/>
              <a:t>클래스명을</a:t>
            </a:r>
            <a:r>
              <a:rPr lang="ko-KR" altLang="en-US" dirty="0" smtClean="0"/>
              <a:t> 동일하게 처리해서 하나의 클래스 정의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256355" y="3115760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384147" y="4232081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type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56355" y="4231473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Person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13" idx="0"/>
            <a:endCxn id="9" idx="2"/>
          </p:cNvCxnSpPr>
          <p:nvPr/>
        </p:nvCxnSpPr>
        <p:spPr>
          <a:xfrm flipV="1">
            <a:off x="6724407" y="3639390"/>
            <a:ext cx="0" cy="5920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040331" y="2977952"/>
            <a:ext cx="1368152" cy="194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5464267" y="4250972"/>
            <a:ext cx="50405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22281" y="4856419"/>
            <a:ext cx="1334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Class </a:t>
            </a:r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sp>
        <p:nvSpPr>
          <p:cNvPr id="25" name="직사각형 24"/>
          <p:cNvSpPr/>
          <p:nvPr/>
        </p:nvSpPr>
        <p:spPr>
          <a:xfrm>
            <a:off x="6282827" y="5678252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6472379" y="5092900"/>
            <a:ext cx="50405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192459" y="5226835"/>
            <a:ext cx="1334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인스턴</a:t>
            </a:r>
            <a:r>
              <a:rPr lang="ko-KR" altLang="en-US" sz="1200" b="1" dirty="0" err="1"/>
              <a:t>스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cxnSp>
        <p:nvCxnSpPr>
          <p:cNvPr id="28" name="직선 화살표 연결선 27"/>
          <p:cNvCxnSpPr>
            <a:stCxn id="10" idx="0"/>
            <a:endCxn id="9" idx="2"/>
          </p:cNvCxnSpPr>
          <p:nvPr/>
        </p:nvCxnSpPr>
        <p:spPr>
          <a:xfrm flipV="1">
            <a:off x="4852199" y="3639390"/>
            <a:ext cx="1872208" cy="592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18931" y="5779047"/>
            <a:ext cx="1745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__class__: Person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429985" y="4354788"/>
            <a:ext cx="174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__class__: type</a:t>
            </a:r>
          </a:p>
          <a:p>
            <a:r>
              <a:rPr lang="en-US" altLang="ko-KR" sz="1200" dirty="0" smtClean="0"/>
              <a:t>__bases__: object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429985" y="3178227"/>
            <a:ext cx="174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__class__: type</a:t>
            </a:r>
          </a:p>
          <a:p>
            <a:r>
              <a:rPr lang="en-US" altLang="ko-KR" sz="1200" dirty="0" smtClean="0"/>
              <a:t>__bases__: </a:t>
            </a:r>
            <a:endParaRPr lang="ko-KR" altLang="en-US" sz="12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398433"/>
            <a:ext cx="23050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76" y="3236110"/>
            <a:ext cx="3714383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1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type/object class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95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26955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 클래스 구조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429401" y="3926848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837113" y="3926848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type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345426" y="5497658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433930" y="5497658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float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549818" y="5497658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str</a:t>
            </a:r>
            <a:endParaRPr lang="ko-KR" altLang="en-US" dirty="0"/>
          </a:p>
        </p:txBody>
      </p:sp>
      <p:cxnSp>
        <p:nvCxnSpPr>
          <p:cNvPr id="13" name="꺾인 연결선 12"/>
          <p:cNvCxnSpPr>
            <a:stCxn id="16" idx="0"/>
            <a:endCxn id="11" idx="2"/>
          </p:cNvCxnSpPr>
          <p:nvPr/>
        </p:nvCxnSpPr>
        <p:spPr>
          <a:xfrm rot="5400000" flipH="1" flipV="1">
            <a:off x="5831875" y="4432081"/>
            <a:ext cx="1047180" cy="108397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8" idx="0"/>
            <a:endCxn id="11" idx="2"/>
          </p:cNvCxnSpPr>
          <p:nvPr/>
        </p:nvCxnSpPr>
        <p:spPr>
          <a:xfrm rot="16200000" flipV="1">
            <a:off x="6934072" y="4413859"/>
            <a:ext cx="1047180" cy="112041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89984" y="2668270"/>
            <a:ext cx="285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b="1" u="sng" dirty="0" smtClean="0"/>
              <a:t>클래스 구조</a:t>
            </a:r>
            <a:endParaRPr lang="ko-KR" altLang="en-US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783569" y="4232678"/>
            <a:ext cx="2376264" cy="53648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는 상호상속하고 있고 내장 클래스들은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</a:t>
            </a:r>
            <a:endParaRPr lang="en-US" altLang="ko-KR" dirty="0" smtClean="0"/>
          </a:p>
        </p:txBody>
      </p:sp>
      <p:cxnSp>
        <p:nvCxnSpPr>
          <p:cNvPr id="4" name="꺾인 연결선 3"/>
          <p:cNvCxnSpPr>
            <a:stCxn id="17" idx="0"/>
            <a:endCxn id="11" idx="2"/>
          </p:cNvCxnSpPr>
          <p:nvPr/>
        </p:nvCxnSpPr>
        <p:spPr>
          <a:xfrm rot="16200000" flipV="1">
            <a:off x="6376128" y="4971803"/>
            <a:ext cx="1047180" cy="45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985386" y="5301208"/>
            <a:ext cx="3816424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79912" y="4761044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097622" y="46531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상속</a:t>
            </a:r>
            <a:endParaRPr lang="ko-KR" altLang="en-US" sz="1200" b="1" dirty="0"/>
          </a:p>
        </p:txBody>
      </p:sp>
      <p:cxnSp>
        <p:nvCxnSpPr>
          <p:cNvPr id="28" name="꺾인 연결선 27"/>
          <p:cNvCxnSpPr>
            <a:stCxn id="15" idx="0"/>
            <a:endCxn id="11" idx="0"/>
          </p:cNvCxnSpPr>
          <p:nvPr/>
        </p:nvCxnSpPr>
        <p:spPr>
          <a:xfrm rot="5400000" flipH="1" flipV="1">
            <a:off x="5601309" y="2630704"/>
            <a:ext cx="12700" cy="2592288"/>
          </a:xfrm>
          <a:prstGeom prst="bentConnector3">
            <a:avLst>
              <a:gd name="adj1" fmla="val 246122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5" idx="3"/>
          </p:cNvCxnSpPr>
          <p:nvPr/>
        </p:nvCxnSpPr>
        <p:spPr>
          <a:xfrm>
            <a:off x="4773217" y="418866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47619" y="3944089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37039" y="3284984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상속</a:t>
            </a:r>
            <a:endParaRPr lang="ko-KR" altLang="en-US" sz="1200" b="1" dirty="0"/>
          </a:p>
        </p:txBody>
      </p:sp>
      <p:cxnSp>
        <p:nvCxnSpPr>
          <p:cNvPr id="164868" name="꺾인 연결선 164867"/>
          <p:cNvCxnSpPr>
            <a:stCxn id="15" idx="2"/>
            <a:endCxn id="9" idx="1"/>
          </p:cNvCxnSpPr>
          <p:nvPr/>
        </p:nvCxnSpPr>
        <p:spPr>
          <a:xfrm rot="16200000" flipH="1">
            <a:off x="3985884" y="4769758"/>
            <a:ext cx="1318782" cy="6802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4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 class</a:t>
            </a:r>
            <a:r>
              <a:rPr lang="ko-KR" altLang="en-US" dirty="0" smtClean="0"/>
              <a:t>의 위치</a:t>
            </a:r>
            <a:r>
              <a:rPr lang="en-US" altLang="ko-KR" dirty="0" smtClean="0"/>
              <a:t>: __class__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만들어지면 </a:t>
            </a:r>
            <a:r>
              <a:rPr lang="en-US" altLang="ko-KR" dirty="0" smtClean="0"/>
              <a:t>__class__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클래스로 정의되면 이 클래스를 생성한 것이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클래스 임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279082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26384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27588" y="4411759"/>
            <a:ext cx="2160240" cy="1800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3074" idx="1"/>
          </p:cNvCxnSpPr>
          <p:nvPr/>
        </p:nvCxnSpPr>
        <p:spPr>
          <a:xfrm>
            <a:off x="3387828" y="4501769"/>
            <a:ext cx="1472204" cy="433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0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object class</a:t>
            </a:r>
            <a:r>
              <a:rPr lang="ko-KR" altLang="en-US" dirty="0" smtClean="0"/>
              <a:t>의 위치</a:t>
            </a:r>
            <a:r>
              <a:rPr lang="en-US" altLang="ko-KR" dirty="0" smtClean="0"/>
              <a:t>: __bases__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클래스를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__bases__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지정되어 있으면 상속받은 상태 </a:t>
            </a:r>
            <a:endParaRPr lang="en-US" altLang="ko-KR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26384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27588" y="4589048"/>
            <a:ext cx="2160240" cy="1800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4098" idx="1"/>
          </p:cNvCxnSpPr>
          <p:nvPr/>
        </p:nvCxnSpPr>
        <p:spPr>
          <a:xfrm flipV="1">
            <a:off x="3387828" y="4664224"/>
            <a:ext cx="1760236" cy="148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80928"/>
            <a:ext cx="2524125" cy="376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2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 클래스와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 타입은 상속을 받을 때 타입 객체를 바로 받지만 </a:t>
            </a:r>
            <a:r>
              <a:rPr lang="en-US" altLang="ko-KR" dirty="0" smtClean="0"/>
              <a:t>base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클래스를 처리</a:t>
            </a:r>
            <a:endParaRPr lang="en-US" altLang="ko-KR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5220072" y="299695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/>
              <a:t> </a:t>
            </a:r>
            <a:r>
              <a:rPr lang="ko-KR" altLang="en-US" sz="1400" u="sng" dirty="0" smtClean="0"/>
              <a:t>객체 생성 예시</a:t>
            </a:r>
            <a:endParaRPr lang="ko-KR" altLang="en-US" sz="1400" u="sng" dirty="0"/>
          </a:p>
        </p:txBody>
      </p:sp>
      <p:sp>
        <p:nvSpPr>
          <p:cNvPr id="38" name="직사각형 37"/>
          <p:cNvSpPr/>
          <p:nvPr/>
        </p:nvSpPr>
        <p:spPr>
          <a:xfrm>
            <a:off x="4427984" y="3789039"/>
            <a:ext cx="1368152" cy="2427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820680" y="3789039"/>
            <a:ext cx="1368152" cy="2427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221896" y="3789039"/>
            <a:ext cx="1368152" cy="2427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572000" y="342900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생</a:t>
            </a:r>
            <a:r>
              <a:rPr lang="ko-KR" altLang="en-US" sz="1400" dirty="0"/>
              <a:t>성</a:t>
            </a:r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5940152" y="342900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08304" y="342900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인스턴스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4680012" y="4039748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</a:t>
            </a:r>
            <a:r>
              <a:rPr lang="en-US" altLang="ko-KR" sz="1400" dirty="0" smtClean="0"/>
              <a:t>ype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6048164" y="4036809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</a:t>
            </a:r>
            <a:r>
              <a:rPr lang="en-US" altLang="ko-KR" sz="1400" dirty="0" smtClean="0"/>
              <a:t>bject</a:t>
            </a:r>
            <a:endParaRPr lang="ko-KR" altLang="en-US" sz="1400" dirty="0"/>
          </a:p>
        </p:txBody>
      </p:sp>
      <p:sp>
        <p:nvSpPr>
          <p:cNvPr id="50" name="직사각형 49"/>
          <p:cNvSpPr/>
          <p:nvPr/>
        </p:nvSpPr>
        <p:spPr>
          <a:xfrm>
            <a:off x="6048164" y="4869160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list</a:t>
            </a:r>
            <a:endParaRPr lang="ko-KR" altLang="en-US" sz="1400" dirty="0"/>
          </a:p>
        </p:txBody>
      </p:sp>
      <p:sp>
        <p:nvSpPr>
          <p:cNvPr id="52" name="직사각형 51"/>
          <p:cNvSpPr/>
          <p:nvPr/>
        </p:nvSpPr>
        <p:spPr>
          <a:xfrm>
            <a:off x="7524328" y="4869160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mylist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50840"/>
            <a:ext cx="3228975" cy="346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>
            <a:stCxn id="45" idx="3"/>
            <a:endCxn id="49" idx="1"/>
          </p:cNvCxnSpPr>
          <p:nvPr/>
        </p:nvCxnSpPr>
        <p:spPr>
          <a:xfrm flipV="1">
            <a:off x="5544108" y="4216829"/>
            <a:ext cx="504056" cy="29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50" idx="0"/>
          </p:cNvCxnSpPr>
          <p:nvPr/>
        </p:nvCxnSpPr>
        <p:spPr>
          <a:xfrm flipV="1">
            <a:off x="6480212" y="4399788"/>
            <a:ext cx="0" cy="4693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50" idx="3"/>
            <a:endCxn id="52" idx="1"/>
          </p:cNvCxnSpPr>
          <p:nvPr/>
        </p:nvCxnSpPr>
        <p:spPr>
          <a:xfrm>
            <a:off x="6912260" y="5049180"/>
            <a:ext cx="612068" cy="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45" idx="2"/>
            <a:endCxn id="50" idx="1"/>
          </p:cNvCxnSpPr>
          <p:nvPr/>
        </p:nvCxnSpPr>
        <p:spPr>
          <a:xfrm rot="16200000" flipH="1">
            <a:off x="5255416" y="4256432"/>
            <a:ext cx="649392" cy="936104"/>
          </a:xfrm>
          <a:prstGeom prst="bentConnector2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32040" y="5229200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클래스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 생성</a:t>
            </a:r>
            <a:endParaRPr lang="ko-KR" alt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824634" y="5243100"/>
            <a:ext cx="91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/>
              <a:t>인스턴</a:t>
            </a:r>
            <a:r>
              <a:rPr lang="ko-KR" altLang="en-US" sz="1200" b="1"/>
              <a:t>스</a:t>
            </a:r>
            <a:r>
              <a:rPr lang="ko-KR" altLang="en-US" sz="1200" b="1" smtClean="0"/>
              <a:t>생성</a:t>
            </a:r>
            <a:endParaRPr lang="ko-KR" altLang="en-US" sz="12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Unpacking a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1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2492896"/>
            <a:ext cx="7939608" cy="294245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6.5 </a:t>
            </a:r>
            <a:r>
              <a:rPr lang="en-US" altLang="ko-KR" sz="6700" dirty="0" smtClean="0"/>
              <a:t>instance</a:t>
            </a:r>
            <a:br>
              <a:rPr lang="en-US" altLang="ko-KR" sz="6700" dirty="0" smtClean="0"/>
            </a:br>
            <a:r>
              <a:rPr lang="ko-KR" altLang="en-US" sz="6700" dirty="0" err="1" smtClean="0"/>
              <a:t>생성자와</a:t>
            </a:r>
            <a:r>
              <a:rPr lang="en-US" altLang="ko-KR" sz="6700" dirty="0"/>
              <a:t> </a:t>
            </a:r>
            <a:r>
              <a:rPr lang="ko-KR" altLang="en-US" sz="6700" dirty="0" err="1" smtClean="0"/>
              <a:t>소멸자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기초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클래스는 슈퍼클래스를 상속하고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만들어서 실제 기능들을 동작시킨다</a:t>
            </a:r>
            <a:r>
              <a:rPr lang="en-US" altLang="ko-KR" dirty="0" smtClean="0"/>
              <a:t>.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851920" y="4291629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4293096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4282298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82064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849517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849517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776067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785398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5044782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5041105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2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</a:t>
            </a:r>
            <a:r>
              <a:rPr lang="ko-KR" altLang="en-US" dirty="0" smtClean="0"/>
              <a:t>생성 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클래스명에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변수값을</a:t>
            </a:r>
            <a:r>
              <a:rPr lang="ko-KR" altLang="en-US" dirty="0" smtClean="0"/>
              <a:t> 정의해서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생성함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생성자가 호출되어 처리됨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755576" y="3443199"/>
            <a:ext cx="3456384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/>
              <a:t>변수명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변수값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08104" y="3443199"/>
            <a:ext cx="2880320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d</a:t>
            </a:r>
            <a:r>
              <a:rPr lang="en-US" altLang="ko-KR" sz="1400" dirty="0" err="1" smtClean="0"/>
              <a:t>ef</a:t>
            </a:r>
            <a:r>
              <a:rPr lang="en-US" altLang="ko-KR" sz="1400" dirty="0" smtClean="0"/>
              <a:t> __</a:t>
            </a:r>
            <a:r>
              <a:rPr lang="en-US" altLang="ko-KR" sz="1400" dirty="0" err="1" smtClean="0"/>
              <a:t>init</a:t>
            </a:r>
            <a:r>
              <a:rPr lang="en-US" altLang="ko-KR" sz="1400" dirty="0" smtClean="0"/>
              <a:t>__(self,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변수값</a:t>
            </a:r>
            <a:r>
              <a:rPr lang="en-US" altLang="ko-KR" sz="1400" dirty="0" smtClean="0"/>
              <a:t>,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변수값</a:t>
            </a:r>
            <a:r>
              <a:rPr lang="en-US" altLang="ko-KR" sz="1400" dirty="0" smtClean="0"/>
              <a:t>) :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self.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변수 </a:t>
            </a:r>
            <a:r>
              <a:rPr lang="en-US" altLang="ko-KR" sz="1400" dirty="0" smtClean="0"/>
              <a:t>= </a:t>
            </a:r>
            <a:r>
              <a:rPr lang="ko-KR" altLang="en-US" sz="1400" dirty="0" err="1" smtClean="0"/>
              <a:t>인스턴스변수값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매칭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4293096"/>
            <a:ext cx="2160240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4067944" y="4667335"/>
            <a:ext cx="1440160" cy="218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1980" y="4851566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호출시</a:t>
            </a:r>
            <a:r>
              <a:rPr lang="ko-KR" altLang="en-US" sz="1400" dirty="0" smtClean="0"/>
              <a:t> 매칭됨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70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키워드로 클래스 정의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상속은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키워드 다음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내에 상속할 클래스 정의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생성은 </a:t>
            </a:r>
            <a:r>
              <a:rPr lang="ko-KR" altLang="en-US" dirty="0" err="1" smtClean="0"/>
              <a:t>클래스명에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연산자 사용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3851920" y="3603214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3604681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3593883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132231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16110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16110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087652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096983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435636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435269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3131840" y="5085184"/>
            <a:ext cx="345638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class A(object):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whoami</a:t>
            </a:r>
            <a:r>
              <a:rPr lang="en-US" altLang="ko-KR" sz="1000" dirty="0"/>
              <a:t>(self):</a:t>
            </a:r>
          </a:p>
          <a:p>
            <a:r>
              <a:rPr lang="en-US" altLang="ko-KR" sz="1000" dirty="0"/>
              <a:t>        return </a:t>
            </a:r>
            <a:r>
              <a:rPr lang="en-US" altLang="ko-KR" sz="1000" dirty="0" err="1"/>
              <a:t>self.__class__.__name</a:t>
            </a:r>
            <a:r>
              <a:rPr lang="en-US" altLang="ko-KR" sz="1000" dirty="0"/>
              <a:t>__</a:t>
            </a:r>
          </a:p>
          <a:p>
            <a:endParaRPr lang="en-US" altLang="ko-KR" sz="1000" dirty="0"/>
          </a:p>
          <a:p>
            <a:r>
              <a:rPr lang="en-US" altLang="ko-KR" sz="1000" dirty="0"/>
              <a:t>a = A()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3203848" y="5229200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32" idx="2"/>
          </p:cNvCxnSpPr>
          <p:nvPr/>
        </p:nvCxnSpPr>
        <p:spPr>
          <a:xfrm flipV="1">
            <a:off x="3437874" y="4755342"/>
            <a:ext cx="1134126" cy="473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707904" y="5230620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7" idx="3"/>
            <a:endCxn id="42" idx="2"/>
          </p:cNvCxnSpPr>
          <p:nvPr/>
        </p:nvCxnSpPr>
        <p:spPr>
          <a:xfrm flipV="1">
            <a:off x="4175956" y="4746011"/>
            <a:ext cx="3132348" cy="628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187418" y="5877272"/>
            <a:ext cx="59249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36" idx="2"/>
          </p:cNvCxnSpPr>
          <p:nvPr/>
        </p:nvCxnSpPr>
        <p:spPr>
          <a:xfrm flipH="1" flipV="1">
            <a:off x="1835696" y="4756809"/>
            <a:ext cx="1368152" cy="126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7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Scope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객체들간의 관계</a:t>
            </a:r>
            <a:r>
              <a:rPr lang="en-US" altLang="ko-KR" sz="2200" dirty="0" smtClean="0">
                <a:latin typeface="+mn-ea"/>
              </a:rPr>
              <a:t>(</a:t>
            </a:r>
            <a:r>
              <a:rPr lang="ko-KR" altLang="en-US" sz="2200" dirty="0" smtClean="0">
                <a:latin typeface="+mn-ea"/>
              </a:rPr>
              <a:t>상속 및 </a:t>
            </a:r>
            <a:r>
              <a:rPr lang="en-US" altLang="ko-KR" sz="2200" dirty="0" smtClean="0">
                <a:latin typeface="+mn-ea"/>
              </a:rPr>
              <a:t>instance </a:t>
            </a:r>
            <a:r>
              <a:rPr lang="ko-KR" altLang="en-US" sz="2200" dirty="0" smtClean="0">
                <a:latin typeface="+mn-ea"/>
              </a:rPr>
              <a:t>생성 등</a:t>
            </a:r>
            <a:r>
              <a:rPr lang="en-US" altLang="ko-KR" sz="2200" dirty="0" smtClean="0">
                <a:latin typeface="+mn-ea"/>
              </a:rPr>
              <a:t>)</a:t>
            </a:r>
            <a:r>
              <a:rPr lang="ko-KR" altLang="en-US" sz="2200" dirty="0" smtClean="0">
                <a:latin typeface="+mn-ea"/>
              </a:rPr>
              <a:t>에 따라 객체 멤버들에 대한 접근을 처리</a:t>
            </a:r>
            <a:endParaRPr lang="en-US" altLang="ko-KR" sz="22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검색 순서 </a:t>
            </a:r>
            <a:r>
              <a:rPr lang="en-US" altLang="ko-KR" sz="2200" dirty="0" smtClean="0">
                <a:latin typeface="+mn-ea"/>
              </a:rPr>
              <a:t>: </a:t>
            </a:r>
            <a:r>
              <a:rPr lang="ko-KR" altLang="en-US" sz="2200" dirty="0" err="1" smtClean="0">
                <a:latin typeface="+mn-ea"/>
              </a:rPr>
              <a:t>인스턴스</a:t>
            </a:r>
            <a:r>
              <a:rPr lang="en-US" altLang="ko-KR" sz="2200" dirty="0" smtClean="0">
                <a:latin typeface="+mn-ea"/>
              </a:rPr>
              <a:t>&gt; </a:t>
            </a:r>
            <a:r>
              <a:rPr lang="ko-KR" altLang="en-US" sz="2200" dirty="0" smtClean="0">
                <a:latin typeface="+mn-ea"/>
              </a:rPr>
              <a:t>클래스</a:t>
            </a:r>
            <a:r>
              <a:rPr lang="en-US" altLang="ko-KR" sz="2200" dirty="0" smtClean="0">
                <a:latin typeface="+mn-ea"/>
              </a:rPr>
              <a:t>&gt; </a:t>
            </a:r>
            <a:r>
              <a:rPr lang="ko-KR" altLang="en-US" sz="2200" dirty="0" smtClean="0">
                <a:latin typeface="+mn-ea"/>
              </a:rPr>
              <a:t>상속클래스</a:t>
            </a:r>
            <a:r>
              <a:rPr lang="en-US" altLang="ko-KR" sz="2200" dirty="0" smtClean="0">
                <a:latin typeface="+mn-ea"/>
              </a:rPr>
              <a:t>&gt;</a:t>
            </a:r>
            <a:r>
              <a:rPr lang="en-US" altLang="ko-KR" sz="2200" dirty="0" err="1" smtClean="0">
                <a:latin typeface="+mn-ea"/>
              </a:rPr>
              <a:t>builtin</a:t>
            </a:r>
            <a:r>
              <a:rPr lang="en-US" altLang="ko-KR" sz="2200" dirty="0" smtClean="0">
                <a:latin typeface="+mn-ea"/>
              </a:rPr>
              <a:t> Class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상속이 많아지면 다양한 상위 멤버들을 접근하여 처리할 수 있다</a:t>
            </a:r>
            <a:r>
              <a:rPr lang="en-US" altLang="ko-KR" sz="2200" dirty="0" smtClean="0">
                <a:latin typeface="+mn-ea"/>
              </a:rPr>
              <a:t>. 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lvl="1" fontAlgn="base"/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594577"/>
      </p:ext>
    </p:extLst>
  </p:cSld>
  <p:clrMapOvr>
    <a:masterClrMapping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: __new__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41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__new__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__new__ </a:t>
            </a:r>
            <a:r>
              <a:rPr lang="ko-KR" altLang="en-US" dirty="0" smtClean="0"/>
              <a:t>연산자를 호출할 경우는 반드시 상위 </a:t>
            </a:r>
            <a:r>
              <a:rPr lang="en-US" altLang="ko-KR" dirty="0" err="1" smtClean="0"/>
              <a:t>class.__new</a:t>
            </a:r>
            <a:r>
              <a:rPr lang="en-US" altLang="ko-KR" dirty="0" smtClean="0"/>
              <a:t>__(Subtype)</a:t>
            </a:r>
            <a:r>
              <a:rPr lang="ko-KR" altLang="en-US" dirty="0" smtClean="0"/>
              <a:t>으로 지정</a:t>
            </a:r>
            <a:endParaRPr lang="en-US" altLang="ko-KR" sz="2800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60178"/>
            <a:ext cx="3744416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92896"/>
            <a:ext cx="49434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__new__: 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__new__ </a:t>
            </a:r>
            <a:r>
              <a:rPr lang="ko-KR" altLang="en-US" dirty="0" err="1" smtClean="0"/>
              <a:t>메소드에도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과 동일한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구조이므로 전부 </a:t>
            </a:r>
            <a:r>
              <a:rPr lang="ko-KR" altLang="en-US" dirty="0" err="1" smtClean="0"/>
              <a:t>세팅해야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 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691680" y="2929406"/>
            <a:ext cx="3468241" cy="13636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8224" y="3140968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__new__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보내야 함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5159921" y="3602633"/>
            <a:ext cx="1428303" cy="86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__new__:  </a:t>
            </a:r>
            <a:r>
              <a:rPr lang="ko-KR" altLang="en-US" dirty="0" smtClean="0"/>
              <a:t>에러 발생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__new__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자기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호출하면 계속 재귀호출 발생</a:t>
            </a:r>
            <a:endParaRPr lang="en-US" altLang="ko-KR" sz="2800" dirty="0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4343400" cy="319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35696" y="3573016"/>
            <a:ext cx="3240360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8224" y="3429000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재귀호출이 발생하므로 재귀호출 발생하지 않도록 </a:t>
            </a:r>
            <a:r>
              <a:rPr lang="en-US" altLang="ko-KR" dirty="0" err="1" smtClean="0"/>
              <a:t>object.__new</a:t>
            </a:r>
            <a:r>
              <a:rPr lang="en-US" altLang="ko-KR" dirty="0" smtClean="0"/>
              <a:t>__(</a:t>
            </a:r>
            <a:r>
              <a:rPr lang="en-US" altLang="ko-KR" dirty="0" err="1" smtClean="0"/>
              <a:t>DEC,name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호출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5076056" y="3897052"/>
            <a:ext cx="1512168" cy="2706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Unpacking a Sequence </a:t>
            </a:r>
            <a:r>
              <a:rPr lang="ko-KR" altLang="en-US" dirty="0" smtClean="0"/>
              <a:t>이</a:t>
            </a:r>
            <a:r>
              <a:rPr lang="ko-KR" altLang="en-US" dirty="0"/>
              <a:t>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기분으로 값에 대한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을 처리하는 기준으로 동일한 개수와 동일하지 않는 개수 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3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사용</a:t>
            </a:r>
            <a:r>
              <a:rPr lang="en-US" altLang="ko-KR" dirty="0" smtClean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11760" y="3501008"/>
            <a:ext cx="5472608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= sequence </a:t>
            </a:r>
            <a:r>
              <a:rPr lang="ko-KR" altLang="en-US" dirty="0" smtClean="0">
                <a:solidFill>
                  <a:schemeClr val="tx1"/>
                </a:solidFill>
              </a:rPr>
              <a:t>객체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632" y="3645024"/>
            <a:ext cx="18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개수가 일치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11760" y="4869160"/>
            <a:ext cx="5472608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*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= sequence </a:t>
            </a:r>
            <a:r>
              <a:rPr lang="ko-KR" altLang="en-US" dirty="0" smtClean="0">
                <a:solidFill>
                  <a:schemeClr val="tx1"/>
                </a:solidFill>
              </a:rPr>
              <a:t>객체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5080538"/>
            <a:ext cx="180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개수가 불일치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(3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0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__new__ : class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__new__</a:t>
            </a:r>
            <a:r>
              <a:rPr lang="ko-KR" altLang="en-US" sz="2800" dirty="0" smtClean="0"/>
              <a:t>를 구현하면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인자로 들어와야 함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그리고 </a:t>
            </a:r>
            <a:r>
              <a:rPr lang="ko-KR" altLang="en-US" sz="2800" dirty="0" err="1" smtClean="0"/>
              <a:t>인스턴스의</a:t>
            </a:r>
            <a:r>
              <a:rPr lang="ko-KR" altLang="en-US" sz="2800" dirty="0" smtClean="0"/>
              <a:t> 인자가 있을 경우는 </a:t>
            </a:r>
            <a:r>
              <a:rPr lang="en-US" altLang="ko-KR" sz="2800" dirty="0" smtClean="0"/>
              <a:t>__new__ </a:t>
            </a:r>
            <a:r>
              <a:rPr lang="ko-KR" altLang="en-US" sz="2800" dirty="0" smtClean="0"/>
              <a:t>에도 인자를 넣어줘야 함</a:t>
            </a:r>
            <a:endParaRPr lang="en-US" altLang="ko-KR" sz="28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976"/>
            <a:ext cx="36290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0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object </a:t>
            </a:r>
            <a:r>
              <a:rPr lang="ko-KR" altLang="en-US" dirty="0" smtClean="0"/>
              <a:t>로만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82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__new__ :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막기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__new__</a:t>
            </a:r>
            <a:r>
              <a:rPr lang="ko-KR" altLang="en-US" sz="2800" dirty="0" smtClean="0"/>
              <a:t>를 구현해서 </a:t>
            </a:r>
            <a:r>
              <a:rPr lang="en-US" altLang="ko-KR" sz="2800" dirty="0" smtClean="0"/>
              <a:t>class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참조를 </a:t>
            </a:r>
            <a:r>
              <a:rPr lang="en-US" altLang="ko-KR" sz="2800" dirty="0" smtClean="0"/>
              <a:t>return</a:t>
            </a:r>
            <a:r>
              <a:rPr lang="ko-KR" altLang="en-US" sz="2800" dirty="0" smtClean="0"/>
              <a:t>하면 </a:t>
            </a:r>
            <a:r>
              <a:rPr lang="ko-KR" altLang="en-US" sz="2800" dirty="0" err="1" smtClean="0"/>
              <a:t>인스턴스가</a:t>
            </a:r>
            <a:r>
              <a:rPr lang="ko-KR" altLang="en-US" sz="2800" dirty="0" smtClean="0"/>
              <a:t> 만들어지지 않아 항상 </a:t>
            </a:r>
            <a:r>
              <a:rPr lang="en-US" altLang="ko-KR" sz="2800" dirty="0" smtClean="0"/>
              <a:t>class object</a:t>
            </a:r>
            <a:r>
              <a:rPr lang="ko-KR" altLang="en-US" sz="2800" dirty="0" smtClean="0"/>
              <a:t>만 처리 됨</a:t>
            </a:r>
            <a:endParaRPr lang="en-US" altLang="ko-KR" sz="2800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3212976"/>
            <a:ext cx="34004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86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초기화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r>
              <a:rPr lang="en-US" altLang="ko-KR" dirty="0" smtClean="0"/>
              <a:t>-</a:t>
            </a:r>
            <a:r>
              <a:rPr lang="en-US" altLang="ko-KR" dirty="0"/>
              <a:t>Creating Instance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__() 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작성된 없을 경우 최상위 </a:t>
            </a:r>
            <a:r>
              <a:rPr lang="en-US" altLang="ko-KR" dirty="0" smtClean="0"/>
              <a:t>object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4705350" cy="336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9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생성자를</a:t>
            </a:r>
            <a:r>
              <a:rPr lang="ko-KR" altLang="en-US" dirty="0" smtClean="0"/>
              <a:t> 함수로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값을 초기화 목적이므로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생성하고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__() </a:t>
            </a:r>
            <a:r>
              <a:rPr lang="ko-KR" altLang="en-US" dirty="0" smtClean="0"/>
              <a:t>함수 사용해서 처리</a:t>
            </a:r>
            <a:endParaRPr lang="en-US" altLang="ko-KR" dirty="0" smtClean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2780927"/>
            <a:ext cx="6467475" cy="36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0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Mutable/immutable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71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__new__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37010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__new__</a:t>
            </a:r>
            <a:r>
              <a:rPr lang="ko-KR" altLang="en-US" dirty="0"/>
              <a:t>는 첫 번째 </a:t>
            </a:r>
            <a:r>
              <a:rPr lang="ko-KR" altLang="en-US" dirty="0" smtClean="0"/>
              <a:t>인수로 클래스를 받고</a:t>
            </a:r>
            <a:r>
              <a:rPr lang="en-US" altLang="ko-KR" dirty="0" smtClean="0"/>
              <a:t>, </a:t>
            </a:r>
            <a:r>
              <a:rPr lang="ko-KR" altLang="en-US" dirty="0"/>
              <a:t>해당 유형의 새 </a:t>
            </a:r>
            <a:r>
              <a:rPr lang="ko-KR" altLang="en-US" dirty="0" err="1"/>
              <a:t>인스턴스를</a:t>
            </a:r>
            <a:r>
              <a:rPr lang="ko-KR" altLang="en-US" dirty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/>
              <a:t>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 </a:t>
            </a:r>
            <a:r>
              <a:rPr lang="ko-KR" altLang="en-US" dirty="0"/>
              <a:t>유형 모두 </a:t>
            </a:r>
            <a:r>
              <a:rPr lang="ko-KR" altLang="en-US" dirty="0" smtClean="0"/>
              <a:t>사용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</a:t>
            </a:r>
            <a:r>
              <a:rPr lang="ko-KR" altLang="en-US" dirty="0"/>
              <a:t>는 첫 번째 인수로 </a:t>
            </a:r>
            <a:r>
              <a:rPr lang="ko-KR" altLang="en-US" dirty="0" err="1"/>
              <a:t>인스턴스를</a:t>
            </a:r>
            <a:r>
              <a:rPr lang="ko-KR" altLang="en-US" dirty="0"/>
              <a:t> 받아 해당 </a:t>
            </a:r>
            <a:r>
              <a:rPr lang="ko-KR" altLang="en-US" dirty="0" err="1"/>
              <a:t>인스턴스의</a:t>
            </a:r>
            <a:r>
              <a:rPr lang="ko-KR" altLang="en-US" dirty="0"/>
              <a:t> 속성을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OBJ </a:t>
            </a:r>
            <a:r>
              <a:rPr lang="en-US" altLang="ko-KR" dirty="0"/>
              <a:t>.__ </a:t>
            </a:r>
            <a:r>
              <a:rPr lang="ko-KR" altLang="en-US" dirty="0"/>
              <a:t>초기화 </a:t>
            </a:r>
            <a:r>
              <a:rPr lang="en-US" altLang="ko-KR" dirty="0"/>
              <a:t>__ (* </a:t>
            </a:r>
            <a:r>
              <a:rPr lang="ko-KR" altLang="en-US" dirty="0"/>
              <a:t>인수</a:t>
            </a:r>
            <a:r>
              <a:rPr lang="en-US" altLang="ko-KR" dirty="0"/>
              <a:t>)</a:t>
            </a:r>
            <a:r>
              <a:rPr lang="ko-KR" altLang="en-US" dirty="0"/>
              <a:t>를 호출하여 작성 후 수정 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  Immutable </a:t>
            </a:r>
            <a:r>
              <a:rPr lang="ko-KR" altLang="en-US" dirty="0" smtClean="0"/>
              <a:t>의 </a:t>
            </a:r>
            <a:r>
              <a:rPr lang="ko-KR" altLang="en-US" dirty="0"/>
              <a:t>유형에 대한 부적절한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4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tuple vs. list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불변일 경우 생성에서 초기화까지 가변일 경우는 생성 후에 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초기화 처리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0957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1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사용자 정의 클래스를 만들고 생성한 후에 초기값 </a:t>
            </a:r>
            <a:r>
              <a:rPr lang="ko-KR" altLang="en-US" dirty="0" err="1" smtClean="0"/>
              <a:t>세팅하는</a:t>
            </a:r>
            <a:r>
              <a:rPr lang="ko-KR" altLang="en-US" dirty="0" smtClean="0"/>
              <a:t> 처리 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429" y="3068960"/>
            <a:ext cx="33909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0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Unpack</a:t>
            </a:r>
            <a:r>
              <a:rPr lang="ko-KR" altLang="en-US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__del__ </a:t>
            </a:r>
            <a:r>
              <a:rPr lang="ko-KR" altLang="en-US" dirty="0" smtClean="0"/>
              <a:t>사용하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__del__: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정의해서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__del__</a:t>
            </a:r>
            <a:r>
              <a:rPr lang="ko-KR" altLang="en-US" dirty="0" smtClean="0"/>
              <a:t>를 지정해서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삭제함 </a:t>
            </a:r>
            <a:endParaRPr lang="en-US" altLang="ko-KR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67" y="2852936"/>
            <a:ext cx="3619500" cy="37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3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소멸자</a:t>
            </a:r>
            <a:r>
              <a:rPr lang="en-US" altLang="ko-KR" dirty="0" smtClean="0"/>
              <a:t>- </a:t>
            </a:r>
            <a:r>
              <a:rPr lang="en-US" altLang="ko-KR" dirty="0"/>
              <a:t>Destroying </a:t>
            </a:r>
            <a:r>
              <a:rPr lang="en-US" altLang="ko-KR" dirty="0" smtClean="0"/>
              <a:t>Objects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클래스의 생성된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삭제하는 </a:t>
            </a:r>
            <a:r>
              <a:rPr lang="ko-KR" altLang="en-US" dirty="0" err="1" smtClean="0"/>
              <a:t>메소드이고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카운터가 </a:t>
            </a:r>
            <a:r>
              <a:rPr lang="en-US" altLang="ko-KR" dirty="0" smtClean="0"/>
              <a:t>0</a:t>
            </a:r>
            <a:r>
              <a:rPr lang="ko-KR" altLang="en-US" dirty="0" err="1" smtClean="0"/>
              <a:t>이되면</a:t>
            </a:r>
            <a:r>
              <a:rPr lang="ko-KR" altLang="en-US" dirty="0" smtClean="0"/>
              <a:t> 완전 소멸시킴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76" y="2708920"/>
            <a:ext cx="50958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7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내의 </a:t>
            </a:r>
            <a:r>
              <a:rPr lang="en-US" altLang="ko-KR" dirty="0" smtClean="0"/>
              <a:t>__call__  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9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인스턴스를</a:t>
            </a:r>
            <a:r>
              <a:rPr lang="ko-KR" altLang="en-US" dirty="0" smtClean="0"/>
              <a:t> 직접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처리하는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정의하면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객체도 호출이 가능함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43" y="3402136"/>
            <a:ext cx="31146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159249"/>
            <a:ext cx="30099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차이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따른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및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호출에 대한 </a:t>
            </a:r>
            <a:r>
              <a:rPr lang="ko-KR" altLang="en-US" dirty="0" err="1" smtClean="0"/>
              <a:t>내장메소드</a:t>
            </a:r>
            <a:r>
              <a:rPr lang="ko-KR" altLang="en-US" dirty="0" smtClean="0"/>
              <a:t> 처리 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40968"/>
            <a:ext cx="3364011" cy="34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</a:t>
            </a:r>
            <a:r>
              <a:rPr lang="ko-KR" altLang="en-US" dirty="0"/>
              <a:t>과 </a:t>
            </a:r>
            <a:r>
              <a:rPr lang="en-US" altLang="ko-KR" dirty="0"/>
              <a:t>__call__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차이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__call__</a:t>
            </a:r>
            <a:r>
              <a:rPr lang="ko-KR" altLang="en-US" dirty="0" smtClean="0"/>
              <a:t>을 제외시키면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후에 호출할 수 없음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84984"/>
            <a:ext cx="5781675" cy="334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3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87624" y="4038600"/>
            <a:ext cx="7651576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6.6 </a:t>
            </a:r>
            <a:r>
              <a:rPr lang="ko-KR" altLang="en-US" sz="6000" dirty="0" smtClean="0"/>
              <a:t>함수를 이용해서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생성하기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71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내부에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9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감추기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</a:t>
            </a:r>
            <a:r>
              <a:rPr lang="en-US" altLang="ko-KR" sz="2800" dirty="0" err="1" smtClean="0"/>
              <a:t>init</a:t>
            </a:r>
            <a:r>
              <a:rPr lang="en-US" altLang="ko-KR" sz="2800" dirty="0" smtClean="0"/>
              <a:t>__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람다로 정의하고 외부 </a:t>
            </a:r>
            <a:r>
              <a:rPr lang="ko-KR" altLang="en-US" sz="2800" dirty="0" err="1" smtClean="0"/>
              <a:t>함수내에</a:t>
            </a:r>
            <a:r>
              <a:rPr lang="ko-KR" altLang="en-US" sz="2800" dirty="0" smtClean="0"/>
              <a:t> 내부함수로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정의해서 클래스에서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사용하기</a:t>
            </a:r>
            <a:endParaRPr lang="en-US" altLang="ko-K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67" y="2852936"/>
            <a:ext cx="5705475" cy="383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8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Unpack</a:t>
            </a:r>
            <a:r>
              <a:rPr lang="ko-KR" altLang="en-US" dirty="0" smtClean="0"/>
              <a:t>해서 변수에 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타입의 객체를 변수에 할당하면 변수와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타입의 원소끼리 </a:t>
            </a:r>
            <a:r>
              <a:rPr lang="ko-KR" altLang="en-US" dirty="0" err="1" smtClean="0"/>
              <a:t>매핑되어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852936"/>
            <a:ext cx="22193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0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내부에서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8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외부함수 추가해서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creat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함수를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에 추가하고 </a:t>
            </a:r>
            <a:r>
              <a:rPr lang="en-US" altLang="ko-KR" sz="2800" dirty="0" err="1" smtClean="0"/>
              <a:t>getitem</a:t>
            </a:r>
            <a:r>
              <a:rPr lang="ko-KR" altLang="en-US" sz="2800" dirty="0" smtClean="0"/>
              <a:t>으로 호출해서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생성</a:t>
            </a:r>
            <a:endParaRPr lang="en-US" altLang="ko-KR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96952"/>
            <a:ext cx="6553200" cy="35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6.7 object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Scope 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9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</a:t>
            </a:r>
            <a:r>
              <a:rPr lang="en-US" altLang="ko-KR" dirty="0" smtClean="0"/>
              <a:t>scope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0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Scope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773016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객체들간의 관계</a:t>
            </a:r>
            <a:r>
              <a:rPr lang="en-US" altLang="ko-KR" sz="2800" dirty="0" smtClean="0">
                <a:latin typeface="+mn-ea"/>
              </a:rPr>
              <a:t>(</a:t>
            </a:r>
            <a:r>
              <a:rPr lang="ko-KR" altLang="en-US" sz="2800" dirty="0" smtClean="0">
                <a:latin typeface="+mn-ea"/>
              </a:rPr>
              <a:t>상속 및 </a:t>
            </a:r>
            <a:r>
              <a:rPr lang="en-US" altLang="ko-KR" sz="2800" dirty="0" smtClean="0">
                <a:latin typeface="+mn-ea"/>
              </a:rPr>
              <a:t>instance </a:t>
            </a:r>
            <a:r>
              <a:rPr lang="ko-KR" altLang="en-US" sz="2800" dirty="0" smtClean="0">
                <a:latin typeface="+mn-ea"/>
              </a:rPr>
              <a:t>생성 등</a:t>
            </a:r>
            <a:r>
              <a:rPr lang="en-US" altLang="ko-KR" sz="2800" dirty="0" smtClean="0">
                <a:latin typeface="+mn-ea"/>
              </a:rPr>
              <a:t>)</a:t>
            </a:r>
            <a:r>
              <a:rPr lang="ko-KR" altLang="en-US" sz="2800" dirty="0" smtClean="0">
                <a:latin typeface="+mn-ea"/>
              </a:rPr>
              <a:t>에 따라 객체 멤버들에 대한 접근을 처리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검색 순서 </a:t>
            </a:r>
            <a:r>
              <a:rPr lang="en-US" altLang="ko-KR" sz="2800" dirty="0" smtClean="0">
                <a:latin typeface="+mn-ea"/>
              </a:rPr>
              <a:t>: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en-US" altLang="ko-KR" sz="2800" dirty="0" smtClean="0">
                <a:latin typeface="+mn-ea"/>
              </a:rPr>
              <a:t>&gt; </a:t>
            </a:r>
            <a:r>
              <a:rPr lang="ko-KR" altLang="en-US" sz="2800" dirty="0" smtClean="0">
                <a:latin typeface="+mn-ea"/>
              </a:rPr>
              <a:t>클래스</a:t>
            </a:r>
            <a:r>
              <a:rPr lang="en-US" altLang="ko-KR" sz="2800" dirty="0" smtClean="0">
                <a:latin typeface="+mn-ea"/>
              </a:rPr>
              <a:t>&gt; </a:t>
            </a:r>
            <a:r>
              <a:rPr lang="ko-KR" altLang="en-US" sz="2800" dirty="0" smtClean="0">
                <a:latin typeface="+mn-ea"/>
              </a:rPr>
              <a:t>상속클래스</a:t>
            </a:r>
            <a:r>
              <a:rPr lang="en-US" altLang="ko-KR" sz="2800" dirty="0" smtClean="0">
                <a:latin typeface="+mn-ea"/>
              </a:rPr>
              <a:t>&gt;</a:t>
            </a:r>
            <a:r>
              <a:rPr lang="en-US" altLang="ko-KR" sz="2800" dirty="0" err="1" smtClean="0">
                <a:latin typeface="+mn-ea"/>
              </a:rPr>
              <a:t>builtin</a:t>
            </a:r>
            <a:r>
              <a:rPr lang="en-US" altLang="ko-KR" sz="2800" dirty="0" smtClean="0">
                <a:latin typeface="+mn-ea"/>
              </a:rPr>
              <a:t> Class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상속이 많아지면 다양한 상위 멤버들을 접근하여 처리할 수 있다</a:t>
            </a:r>
            <a:r>
              <a:rPr lang="en-US" altLang="ko-KR" sz="2800" dirty="0" smtClean="0">
                <a:latin typeface="+mn-ea"/>
              </a:rPr>
              <a:t>. 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lvl="1" fontAlgn="base"/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31988"/>
      </p:ext>
    </p:extLst>
  </p:cSld>
  <p:clrMapOvr>
    <a:masterClrMapping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Class/instance Member </a:t>
            </a:r>
            <a:r>
              <a:rPr lang="ko-KR" altLang="en-US" dirty="0" smtClean="0"/>
              <a:t>차이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224136"/>
          </a:xfrm>
        </p:spPr>
        <p:txBody>
          <a:bodyPr>
            <a:normAutofit fontScale="925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Class</a:t>
            </a:r>
            <a:r>
              <a:rPr lang="ko-KR" altLang="en-US" sz="2800" dirty="0" smtClean="0">
                <a:latin typeface="+mn-ea"/>
              </a:rPr>
              <a:t>에 정의된 것은 모든 </a:t>
            </a:r>
            <a:r>
              <a:rPr lang="en-US" altLang="ko-KR" sz="2800" dirty="0" smtClean="0">
                <a:latin typeface="+mn-ea"/>
              </a:rPr>
              <a:t>class namespace</a:t>
            </a:r>
            <a:r>
              <a:rPr lang="ko-KR" altLang="en-US" sz="2800" dirty="0" smtClean="0">
                <a:latin typeface="+mn-ea"/>
              </a:rPr>
              <a:t>에 관리되고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init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에 정의된 것은 </a:t>
            </a:r>
            <a:r>
              <a:rPr lang="en-US" altLang="ko-KR" sz="2800" dirty="0" smtClean="0">
                <a:latin typeface="+mn-ea"/>
              </a:rPr>
              <a:t>instance namespace</a:t>
            </a:r>
            <a:r>
              <a:rPr lang="ko-KR" altLang="en-US" sz="2800" dirty="0" smtClean="0">
                <a:latin typeface="+mn-ea"/>
              </a:rPr>
              <a:t>에 관리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3095625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55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</a:t>
            </a:r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Binding class/instance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a.name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접근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a.A_name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A_name</a:t>
            </a:r>
            <a:r>
              <a:rPr lang="ko-KR" altLang="en-US" dirty="0" smtClean="0"/>
              <a:t>을 접근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19876" y="3140968"/>
            <a:ext cx="2685468" cy="1404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class A()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name = " class variable"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 = " 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 class variable "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  <a:r>
              <a:rPr lang="en-US" altLang="ko-KR" sz="1000" dirty="0" err="1">
                <a:solidFill>
                  <a:schemeClr val="tx1"/>
                </a:solidFill>
              </a:rPr>
              <a:t>def</a:t>
            </a:r>
            <a:r>
              <a:rPr lang="en-US" altLang="ko-KR" sz="1000" dirty="0">
                <a:solidFill>
                  <a:schemeClr val="tx1"/>
                </a:solidFill>
              </a:rPr>
              <a:t> __</a:t>
            </a:r>
            <a:r>
              <a:rPr lang="en-US" altLang="ko-KR" sz="1000" dirty="0" err="1">
                <a:solidFill>
                  <a:schemeClr val="tx1"/>
                </a:solidFill>
              </a:rPr>
              <a:t>init</a:t>
            </a:r>
            <a:r>
              <a:rPr lang="en-US" altLang="ko-KR" sz="1000" dirty="0">
                <a:solidFill>
                  <a:schemeClr val="tx1"/>
                </a:solidFill>
              </a:rPr>
              <a:t>__(self, name=None)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   self.name = name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20808" y="3140968"/>
            <a:ext cx="1751392" cy="1404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a = A("</a:t>
            </a:r>
            <a:r>
              <a:rPr lang="en-US" altLang="ko-KR" sz="1000" dirty="0" smtClean="0">
                <a:solidFill>
                  <a:schemeClr val="tx1"/>
                </a:solidFill>
              </a:rPr>
              <a:t>instance variable")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a.name</a:t>
            </a:r>
          </a:p>
          <a:p>
            <a:r>
              <a:rPr lang="en-US" altLang="ko-KR" sz="1000" dirty="0" err="1" smtClean="0">
                <a:solidFill>
                  <a:schemeClr val="tx1"/>
                </a:solidFill>
              </a:rPr>
              <a:t>a.A_name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6" idx="1"/>
            <a:endCxn id="3" idx="3"/>
          </p:cNvCxnSpPr>
          <p:nvPr/>
        </p:nvCxnSpPr>
        <p:spPr>
          <a:xfrm flipH="1">
            <a:off x="3505344" y="3843046"/>
            <a:ext cx="11154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620808" y="5057681"/>
            <a:ext cx="1751392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{'name': '</a:t>
            </a:r>
            <a:r>
              <a:rPr lang="en-US" altLang="ko-KR" sz="1000" dirty="0" err="1">
                <a:solidFill>
                  <a:schemeClr val="tx1"/>
                </a:solidFill>
              </a:rPr>
              <a:t>instanc</a:t>
            </a:r>
            <a:r>
              <a:rPr lang="en-US" altLang="ko-KR" sz="1000" dirty="0">
                <a:solidFill>
                  <a:schemeClr val="tx1"/>
                </a:solidFill>
              </a:rPr>
              <a:t> variable'}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62428" y="4761148"/>
            <a:ext cx="116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r>
              <a:rPr lang="en-US" altLang="ko-KR" sz="1200" dirty="0" smtClean="0"/>
              <a:t>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6" idx="2"/>
            <a:endCxn id="18" idx="0"/>
          </p:cNvCxnSpPr>
          <p:nvPr/>
        </p:nvCxnSpPr>
        <p:spPr>
          <a:xfrm>
            <a:off x="5496504" y="4545124"/>
            <a:ext cx="0" cy="512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19876" y="5057681"/>
            <a:ext cx="2685468" cy="962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{'__module__': '__main__', '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': ' 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 class variable ', 'name': ' class variable', '__</a:t>
            </a:r>
            <a:r>
              <a:rPr lang="en-US" altLang="ko-KR" sz="1000" dirty="0" err="1">
                <a:solidFill>
                  <a:schemeClr val="tx1"/>
                </a:solidFill>
              </a:rPr>
              <a:t>init</a:t>
            </a:r>
            <a:r>
              <a:rPr lang="en-US" altLang="ko-KR" sz="1000" dirty="0">
                <a:solidFill>
                  <a:schemeClr val="tx1"/>
                </a:solidFill>
              </a:rPr>
              <a:t>__': &lt;function __</a:t>
            </a:r>
            <a:r>
              <a:rPr lang="en-US" altLang="ko-KR" sz="1000" dirty="0" err="1">
                <a:solidFill>
                  <a:schemeClr val="tx1"/>
                </a:solidFill>
              </a:rPr>
              <a:t>init</a:t>
            </a:r>
            <a:r>
              <a:rPr lang="en-US" altLang="ko-KR" sz="1000" dirty="0">
                <a:solidFill>
                  <a:schemeClr val="tx1"/>
                </a:solidFill>
              </a:rPr>
              <a:t>__ at 0x10577CF0&gt;, '__doc__': None}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0040" y="4780682"/>
            <a:ext cx="116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>
            <a:stCxn id="3" idx="2"/>
            <a:endCxn id="15" idx="0"/>
          </p:cNvCxnSpPr>
          <p:nvPr/>
        </p:nvCxnSpPr>
        <p:spPr>
          <a:xfrm>
            <a:off x="2162610" y="4545124"/>
            <a:ext cx="0" cy="512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60232" y="3566047"/>
            <a:ext cx="22677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참조되는 값</a:t>
            </a:r>
            <a:endParaRPr lang="en-US" altLang="ko-KR" sz="1000" dirty="0" smtClean="0"/>
          </a:p>
          <a:p>
            <a:r>
              <a:rPr lang="en-US" altLang="ko-KR" sz="1000" dirty="0" smtClean="0"/>
              <a:t>instance variable</a:t>
            </a:r>
          </a:p>
          <a:p>
            <a:r>
              <a:rPr lang="en-US" altLang="ko-KR" sz="1000" dirty="0" err="1"/>
              <a:t>A_name</a:t>
            </a:r>
            <a:r>
              <a:rPr lang="en-US" altLang="ko-KR" sz="1000" dirty="0"/>
              <a:t> class </a:t>
            </a:r>
            <a:r>
              <a:rPr lang="en-US" altLang="ko-KR" sz="1000" dirty="0" smtClean="0"/>
              <a:t>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6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공유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Unpack </a:t>
            </a:r>
            <a:r>
              <a:rPr lang="ko-KR" altLang="en-US" dirty="0" smtClean="0"/>
              <a:t>처리 의미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양변에 동일한 타입에 데이터를 놓는 것과 동일한 의미로 처리됨</a:t>
            </a:r>
            <a:endParaRPr lang="en-US" altLang="ko-KR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52936"/>
            <a:ext cx="2232248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5775" y="5877272"/>
            <a:ext cx="419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변수에 할당할 경우 타입에 상관없이 변수를 사용할 수 있음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26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를 정의하면 </a:t>
            </a:r>
            <a:r>
              <a:rPr lang="en-US" altLang="ko-KR" dirty="0" smtClean="0"/>
              <a:t>tricks,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__, </a:t>
            </a:r>
            <a:r>
              <a:rPr lang="en-US" altLang="ko-KR" dirty="0" err="1" smtClean="0"/>
              <a:t>add_trick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관리</a:t>
            </a:r>
            <a:endParaRPr lang="en-US" altLang="ko-KR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6" y="2708920"/>
            <a:ext cx="642620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1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생성하면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정의된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생</a:t>
            </a:r>
            <a:r>
              <a:rPr lang="ko-KR" altLang="en-US" dirty="0"/>
              <a:t>성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34385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variable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공유된 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tricks </a:t>
            </a:r>
            <a:r>
              <a:rPr lang="ko-KR" altLang="en-US" dirty="0" smtClean="0"/>
              <a:t>변수를 확인하면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마다 기록한 값들을 저장해서 관리</a:t>
            </a:r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83361"/>
            <a:ext cx="567940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5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4038600"/>
            <a:ext cx="8731696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6.8 class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Namespace</a:t>
            </a:r>
            <a:br>
              <a:rPr lang="en-US" altLang="ko-KR" sz="6000" dirty="0" smtClean="0"/>
            </a:br>
            <a:r>
              <a:rPr lang="en-US" altLang="ko-KR" sz="6000" dirty="0" smtClean="0"/>
              <a:t>(__</a:t>
            </a:r>
            <a:r>
              <a:rPr lang="en-US" altLang="ko-KR" sz="6000" dirty="0" err="1" smtClean="0"/>
              <a:t>dict</a:t>
            </a:r>
            <a:r>
              <a:rPr lang="en-US" altLang="ko-KR" sz="6000" dirty="0" smtClean="0"/>
              <a:t>__)</a:t>
            </a:r>
            <a:br>
              <a:rPr lang="en-US" altLang="ko-KR" sz="6000" dirty="0" smtClean="0"/>
            </a:br>
            <a:r>
              <a:rPr lang="ko-KR" altLang="en-US" sz="6000" dirty="0" smtClean="0"/>
              <a:t>멤버관리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Class </a:t>
            </a:r>
            <a:r>
              <a:rPr lang="en-US" altLang="ko-KR" dirty="0" smtClean="0"/>
              <a:t>Member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 Member :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224136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Class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Object</a:t>
            </a:r>
            <a:r>
              <a:rPr lang="ko-KR" altLang="en-US" sz="2800" dirty="0" smtClean="0">
                <a:latin typeface="+mn-ea"/>
              </a:rPr>
              <a:t>는 클래스 변수에 대해 관리</a:t>
            </a: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861048"/>
            <a:ext cx="32956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2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 Member :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224136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Class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Object</a:t>
            </a:r>
            <a:r>
              <a:rPr lang="ko-KR" altLang="en-US" sz="2800" dirty="0" smtClean="0">
                <a:latin typeface="+mn-ea"/>
              </a:rPr>
              <a:t>는 클래스 </a:t>
            </a:r>
            <a:r>
              <a:rPr lang="ko-KR" altLang="en-US" sz="2800" dirty="0" err="1" smtClean="0">
                <a:latin typeface="+mn-ea"/>
              </a:rPr>
              <a:t>메소드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err="1" smtClean="0">
                <a:latin typeface="+mn-ea"/>
              </a:rPr>
              <a:t>정적메소드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클래스 내부 변수 등을 관리한다</a:t>
            </a:r>
            <a:r>
              <a:rPr lang="en-US" altLang="ko-KR" sz="2800" dirty="0" smtClean="0">
                <a:latin typeface="+mn-ea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23" y="3021496"/>
            <a:ext cx="639445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32040" y="3717032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classmehtod</a:t>
            </a:r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staticmethod</a:t>
            </a:r>
            <a:endParaRPr lang="en-US" altLang="ko-KR" dirty="0" smtClean="0"/>
          </a:p>
          <a:p>
            <a:r>
              <a:rPr lang="en-US" altLang="ko-KR" dirty="0" smtClean="0"/>
              <a:t>Instance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6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19574"/>
            <a:ext cx="3124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 </a:t>
            </a:r>
            <a:r>
              <a:rPr lang="en-US" altLang="ko-KR" dirty="0"/>
              <a:t>Access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Class/Instance </a:t>
            </a:r>
            <a:r>
              <a:rPr lang="ko-KR" altLang="en-US" dirty="0" smtClean="0"/>
              <a:t>객체에 생성된 변수에 대한 구조 및 접근 방법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5661248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멤버접근연사자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를 이용하여 접근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852936"/>
            <a:ext cx="1440160" cy="1152128"/>
            <a:chOff x="5724128" y="3356992"/>
            <a:chExt cx="1800200" cy="1512168"/>
          </a:xfrm>
        </p:grpSpPr>
        <p:sp>
          <p:nvSpPr>
            <p:cNvPr id="12" name="직사각형 1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classattr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796136" y="4797152"/>
            <a:ext cx="1440160" cy="1152128"/>
            <a:chOff x="5724128" y="3356992"/>
            <a:chExt cx="1800200" cy="1512168"/>
          </a:xfrm>
        </p:grpSpPr>
        <p:sp>
          <p:nvSpPr>
            <p:cNvPr id="16" name="직사각형 1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obj:C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instattr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직선 화살표 연결선 5"/>
          <p:cNvCxnSpPr>
            <a:stCxn id="14" idx="2"/>
            <a:endCxn id="16" idx="0"/>
          </p:cNvCxnSpPr>
          <p:nvPr/>
        </p:nvCxnSpPr>
        <p:spPr>
          <a:xfrm>
            <a:off x="6516216" y="4005064"/>
            <a:ext cx="0" cy="7920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4248" y="421644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= C()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84988" y="3127658"/>
            <a:ext cx="2418860" cy="5893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3"/>
            <a:endCxn id="13" idx="1"/>
          </p:cNvCxnSpPr>
          <p:nvPr/>
        </p:nvCxnSpPr>
        <p:spPr>
          <a:xfrm flipV="1">
            <a:off x="3203848" y="3346705"/>
            <a:ext cx="2592288" cy="756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84988" y="3921755"/>
            <a:ext cx="2490868" cy="5893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17" idx="1"/>
          </p:cNvCxnSpPr>
          <p:nvPr/>
        </p:nvCxnSpPr>
        <p:spPr>
          <a:xfrm>
            <a:off x="3275856" y="4216442"/>
            <a:ext cx="2520280" cy="107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733394"/>
            <a:ext cx="3788432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 Access -</a:t>
            </a:r>
            <a:r>
              <a:rPr lang="ko-KR" altLang="en-US" dirty="0" smtClean="0"/>
              <a:t>세부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Class/Instance </a:t>
            </a:r>
            <a:r>
              <a:rPr lang="ko-KR" altLang="en-US" dirty="0" smtClean="0"/>
              <a:t>객체는 내장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멤버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내부 정의 멤버들을 관리함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99592" y="3212976"/>
            <a:ext cx="1440160" cy="1152128"/>
            <a:chOff x="5724128" y="3356992"/>
            <a:chExt cx="1800200" cy="1512168"/>
          </a:xfrm>
        </p:grpSpPr>
        <p:sp>
          <p:nvSpPr>
            <p:cNvPr id="12" name="직사각형 1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9592" y="5157192"/>
            <a:ext cx="1440160" cy="1152128"/>
            <a:chOff x="5724128" y="3356992"/>
            <a:chExt cx="1800200" cy="1512168"/>
          </a:xfrm>
        </p:grpSpPr>
        <p:sp>
          <p:nvSpPr>
            <p:cNvPr id="16" name="직사각형 1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cobj:C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직선 화살표 연결선 18"/>
          <p:cNvCxnSpPr>
            <a:stCxn id="14" idx="2"/>
            <a:endCxn id="16" idx="0"/>
          </p:cNvCxnSpPr>
          <p:nvPr/>
        </p:nvCxnSpPr>
        <p:spPr>
          <a:xfrm>
            <a:off x="1619672" y="4365104"/>
            <a:ext cx="0" cy="7920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79712" y="457648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= C()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2915816" y="3212976"/>
            <a:ext cx="1440160" cy="1152128"/>
            <a:chOff x="5724128" y="3356992"/>
            <a:chExt cx="1800200" cy="1512168"/>
          </a:xfrm>
        </p:grpSpPr>
        <p:sp>
          <p:nvSpPr>
            <p:cNvPr id="22" name="직사각형 2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__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r>
                <a:rPr lang="en-US" altLang="ko-KR" sz="1000" dirty="0">
                  <a:solidFill>
                    <a:schemeClr val="tx1"/>
                  </a:solidFill>
                </a:rPr>
                <a:t>__: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classattr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7824" y="5157192"/>
            <a:ext cx="1440160" cy="1152128"/>
            <a:chOff x="5724128" y="3356992"/>
            <a:chExt cx="1800200" cy="1512168"/>
          </a:xfrm>
        </p:grpSpPr>
        <p:sp>
          <p:nvSpPr>
            <p:cNvPr id="26" name="직사각형 2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__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r>
                <a:rPr lang="en-US" altLang="ko-KR" sz="1000" dirty="0">
                  <a:solidFill>
                    <a:schemeClr val="tx1"/>
                  </a:solidFill>
                </a:rPr>
                <a:t>__: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instattr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직선 화살표 연결선 6"/>
          <p:cNvCxnSpPr>
            <a:stCxn id="13" idx="3"/>
            <a:endCxn id="23" idx="1"/>
          </p:cNvCxnSpPr>
          <p:nvPr/>
        </p:nvCxnSpPr>
        <p:spPr>
          <a:xfrm>
            <a:off x="2339752" y="3706745"/>
            <a:ext cx="576064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7" idx="3"/>
            <a:endCxn id="27" idx="1"/>
          </p:cNvCxnSpPr>
          <p:nvPr/>
        </p:nvCxnSpPr>
        <p:spPr>
          <a:xfrm>
            <a:off x="2339752" y="5650961"/>
            <a:ext cx="648072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59831" y="285293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u="sng" dirty="0" smtClean="0"/>
              <a:t>내장 객체</a:t>
            </a:r>
            <a:endParaRPr lang="ko-KR" altLang="en-US" sz="1200" u="sng" dirty="0"/>
          </a:p>
        </p:txBody>
      </p:sp>
      <p:sp>
        <p:nvSpPr>
          <p:cNvPr id="32" name="TextBox 31"/>
          <p:cNvSpPr txBox="1"/>
          <p:nvPr/>
        </p:nvSpPr>
        <p:spPr>
          <a:xfrm>
            <a:off x="3023828" y="488019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u="sng" dirty="0" smtClean="0"/>
              <a:t>내장 객체</a:t>
            </a:r>
            <a:endParaRPr lang="ko-KR" altLang="en-US" sz="1200" u="sng" dirty="0"/>
          </a:p>
        </p:txBody>
      </p:sp>
      <p:sp>
        <p:nvSpPr>
          <p:cNvPr id="33" name="직사각형 32"/>
          <p:cNvSpPr/>
          <p:nvPr/>
        </p:nvSpPr>
        <p:spPr>
          <a:xfrm>
            <a:off x="4886605" y="2991435"/>
            <a:ext cx="3312368" cy="5807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3" idx="1"/>
            <a:endCxn id="23" idx="3"/>
          </p:cNvCxnSpPr>
          <p:nvPr/>
        </p:nvCxnSpPr>
        <p:spPr>
          <a:xfrm flipH="1">
            <a:off x="4355976" y="3281790"/>
            <a:ext cx="530629" cy="4249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076056" y="4203934"/>
            <a:ext cx="3312368" cy="5807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5842" idx="1"/>
            <a:endCxn id="27" idx="3"/>
          </p:cNvCxnSpPr>
          <p:nvPr/>
        </p:nvCxnSpPr>
        <p:spPr>
          <a:xfrm flipH="1">
            <a:off x="4427984" y="4576482"/>
            <a:ext cx="648072" cy="107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3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Unpack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tuple </a:t>
            </a:r>
            <a:r>
              <a:rPr lang="ko-KR" altLang="en-US" dirty="0" smtClean="0"/>
              <a:t>처리 구분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참조변수는 객체의 </a:t>
            </a:r>
            <a:r>
              <a:rPr lang="en-US" altLang="ko-KR" dirty="0" smtClean="0"/>
              <a:t>ref</a:t>
            </a:r>
            <a:r>
              <a:rPr lang="ko-KR" altLang="en-US" dirty="0" smtClean="0"/>
              <a:t>만 보관하므로 교환은 다시 값을 할당하는 것이므로 별도의 </a:t>
            </a:r>
            <a:r>
              <a:rPr lang="en-US" altLang="ko-KR" dirty="0" smtClean="0"/>
              <a:t>temp</a:t>
            </a:r>
            <a:r>
              <a:rPr lang="ko-KR" altLang="en-US" dirty="0" smtClean="0"/>
              <a:t>가 필요하지 않음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436096" y="393305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 = </a:t>
            </a:r>
            <a:r>
              <a:rPr lang="en-US" altLang="ko-KR" dirty="0" err="1" smtClean="0"/>
              <a:t>b,a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tuple</a:t>
            </a:r>
            <a:r>
              <a:rPr lang="ko-KR" altLang="en-US" dirty="0" smtClean="0"/>
              <a:t>을 생성해서 처리</a:t>
            </a:r>
            <a:endParaRPr lang="ko-KR" alt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30575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88496" y="522920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 인자 처리시 </a:t>
            </a:r>
            <a:r>
              <a:rPr lang="en-US" altLang="ko-KR" dirty="0" smtClean="0"/>
              <a:t>*c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에 값이 할당됨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4437112"/>
            <a:ext cx="1368152" cy="9361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9" idx="1"/>
          </p:cNvCxnSpPr>
          <p:nvPr/>
        </p:nvCxnSpPr>
        <p:spPr>
          <a:xfrm>
            <a:off x="3275856" y="4905164"/>
            <a:ext cx="2312640" cy="9242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907704" y="3752164"/>
            <a:ext cx="2736304" cy="6129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644008" y="4058633"/>
            <a:ext cx="944488" cy="197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0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038600"/>
            <a:ext cx="8659688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6.9 instance namespace</a:t>
            </a:r>
            <a:br>
              <a:rPr lang="en-US" altLang="ko-KR" sz="6000" dirty="0" smtClean="0"/>
            </a:br>
            <a:r>
              <a:rPr lang="en-US" altLang="ko-KR" sz="6000" dirty="0" smtClean="0"/>
              <a:t>(__</a:t>
            </a:r>
            <a:r>
              <a:rPr lang="en-US" altLang="ko-KR" sz="6000" dirty="0" err="1" smtClean="0"/>
              <a:t>dict</a:t>
            </a:r>
            <a:r>
              <a:rPr lang="en-US" altLang="ko-KR" sz="6000" dirty="0" smtClean="0"/>
              <a:t>__)</a:t>
            </a:r>
            <a:br>
              <a:rPr lang="en-US" altLang="ko-KR" sz="6000" dirty="0" smtClean="0"/>
            </a:br>
            <a:r>
              <a:rPr lang="ko-KR" altLang="en-US" sz="6000" dirty="0" smtClean="0"/>
              <a:t>멤버관리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3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Instance Member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Instance Member :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00808"/>
            <a:ext cx="8229600" cy="1224136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3000" dirty="0" err="1" smtClean="0">
                <a:latin typeface="+mn-ea"/>
              </a:rPr>
              <a:t>인스턴스는</a:t>
            </a:r>
            <a:r>
              <a:rPr lang="ko-KR" altLang="en-US" sz="3000" dirty="0" smtClean="0">
                <a:latin typeface="+mn-ea"/>
              </a:rPr>
              <a:t> 멤버로서 주로 변수만 관리</a:t>
            </a: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68" y="2564904"/>
            <a:ext cx="4419600" cy="40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4038600"/>
            <a:ext cx="8443664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6.10</a:t>
            </a:r>
            <a:r>
              <a:rPr lang="ko-KR" altLang="en-US" sz="6000" dirty="0" smtClean="0"/>
              <a:t>내장함수를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이용한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namespace </a:t>
            </a:r>
            <a:r>
              <a:rPr lang="ko-KR" altLang="en-US" sz="6000" dirty="0" smtClean="0"/>
              <a:t>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6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내장함수를 통한 객체접근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14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Built-in </a:t>
            </a:r>
            <a:r>
              <a:rPr lang="ko-KR" altLang="en-US" dirty="0" smtClean="0"/>
              <a:t>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06104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내장함수를 이용하여 객체의 속성에 대한 접근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 err="1"/>
              <a:t>o</a:t>
            </a:r>
            <a:r>
              <a:rPr lang="en-US" altLang="ko-KR" dirty="0" err="1" smtClean="0"/>
              <a:t>bject.x</a:t>
            </a:r>
            <a:r>
              <a:rPr lang="en-US" altLang="ko-KR" dirty="0" smtClean="0"/>
              <a:t>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getattr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marL="320040" lvl="1" indent="0">
              <a:buNone/>
            </a:pPr>
            <a:r>
              <a:rPr lang="en-US" altLang="ko-KR" dirty="0" err="1">
                <a:sym typeface="Wingdings" panose="05000000000000000000" pitchFamily="2" charset="2"/>
              </a:rPr>
              <a:t>o</a:t>
            </a:r>
            <a:r>
              <a:rPr lang="en-US" altLang="ko-KR" dirty="0" err="1" smtClean="0">
                <a:sym typeface="Wingdings" panose="05000000000000000000" pitchFamily="2" charset="2"/>
              </a:rPr>
              <a:t>bject.x</a:t>
            </a:r>
            <a:r>
              <a:rPr lang="en-US" altLang="ko-KR" dirty="0" smtClean="0">
                <a:sym typeface="Wingdings" panose="05000000000000000000" pitchFamily="2" charset="2"/>
              </a:rPr>
              <a:t> = value   </a:t>
            </a:r>
            <a:r>
              <a:rPr lang="en-US" altLang="ko-KR" dirty="0" err="1" smtClean="0">
                <a:sym typeface="Wingdings" panose="05000000000000000000" pitchFamily="2" charset="2"/>
              </a:rPr>
              <a:t>setattr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marL="32004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d</a:t>
            </a:r>
            <a:r>
              <a:rPr lang="en-US" altLang="ko-KR" dirty="0" smtClean="0">
                <a:sym typeface="Wingdings" panose="05000000000000000000" pitchFamily="2" charset="2"/>
              </a:rPr>
              <a:t>el(</a:t>
            </a:r>
            <a:r>
              <a:rPr lang="en-US" altLang="ko-KR" dirty="0" err="1" smtClean="0">
                <a:sym typeface="Wingdings" panose="05000000000000000000" pitchFamily="2" charset="2"/>
              </a:rPr>
              <a:t>object.x</a:t>
            </a:r>
            <a:r>
              <a:rPr lang="en-US" altLang="ko-KR" dirty="0" smtClean="0">
                <a:sym typeface="Wingdings" panose="05000000000000000000" pitchFamily="2" charset="2"/>
              </a:rPr>
              <a:t>)        </a:t>
            </a:r>
            <a:r>
              <a:rPr lang="en-US" altLang="ko-KR" dirty="0" err="1" smtClean="0">
                <a:sym typeface="Wingdings" panose="05000000000000000000" pitchFamily="2" charset="2"/>
              </a:rPr>
              <a:t>delattr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함수 구조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 err="1"/>
              <a:t>getattr</a:t>
            </a:r>
            <a:r>
              <a:rPr lang="en-US" altLang="ko-KR" dirty="0"/>
              <a:t>(object, name[, default])</a:t>
            </a:r>
          </a:p>
          <a:p>
            <a:pPr marL="320040" lvl="1" indent="0">
              <a:buNone/>
            </a:pPr>
            <a:r>
              <a:rPr lang="en-US" altLang="ko-KR" dirty="0" err="1"/>
              <a:t>setattr</a:t>
            </a:r>
            <a:r>
              <a:rPr lang="en-US" altLang="ko-KR" dirty="0"/>
              <a:t>(object, name, value)</a:t>
            </a:r>
          </a:p>
          <a:p>
            <a:pPr marL="320040" lvl="1" indent="0">
              <a:buNone/>
            </a:pPr>
            <a:r>
              <a:rPr lang="en-US" altLang="ko-KR" dirty="0" err="1"/>
              <a:t>delattr</a:t>
            </a:r>
            <a:r>
              <a:rPr lang="en-US" altLang="ko-KR" dirty="0"/>
              <a:t>(object, name</a:t>
            </a:r>
            <a:r>
              <a:rPr lang="en-US" altLang="ko-KR" dirty="0" smtClean="0"/>
              <a:t>)</a:t>
            </a:r>
          </a:p>
          <a:p>
            <a:pPr marL="320040" lvl="1" indent="0">
              <a:buNone/>
            </a:pPr>
            <a:r>
              <a:rPr lang="en-US" altLang="ko-KR" dirty="0" err="1"/>
              <a:t>hasattr</a:t>
            </a:r>
            <a:r>
              <a:rPr lang="en-US" altLang="ko-KR" dirty="0"/>
              <a:t>(object, name</a:t>
            </a:r>
            <a:r>
              <a:rPr lang="en-US" altLang="ko-KR" dirty="0" smtClean="0"/>
              <a:t>)</a:t>
            </a:r>
          </a:p>
          <a:p>
            <a:pPr marL="320040" lvl="1" indent="0">
              <a:buNone/>
            </a:pPr>
            <a:r>
              <a:rPr lang="en-US" altLang="ko-KR" dirty="0"/>
              <a:t>callable(object)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805091"/>
      </p:ext>
    </p:extLst>
  </p:cSld>
  <p:clrMapOvr>
    <a:masterClrMapping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속성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20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hasattr</a:t>
            </a:r>
            <a:r>
              <a:rPr lang="en-US" altLang="ko-KR" dirty="0" smtClean="0"/>
              <a:t>(instance, </a:t>
            </a:r>
            <a:r>
              <a:rPr lang="ko-KR" altLang="en-US" dirty="0" err="1" smtClean="0"/>
              <a:t>속성명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 후에 처리</a:t>
            </a:r>
            <a:endParaRPr lang="en-US" altLang="ko-KR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564904"/>
            <a:ext cx="3981450" cy="341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145194"/>
      </p:ext>
    </p:extLst>
  </p:cSld>
  <p:clrMapOvr>
    <a:masterClrMapping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호출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여부를 </a:t>
            </a:r>
            <a:r>
              <a:rPr lang="en-US" altLang="ko-KR" dirty="0" smtClean="0"/>
              <a:t>callable</a:t>
            </a:r>
            <a:r>
              <a:rPr lang="ko-KR" altLang="en-US" dirty="0" smtClean="0"/>
              <a:t>함수로 확인한 후에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 </a:t>
            </a:r>
            <a:endParaRPr lang="en-US" altLang="ko-KR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95" y="2852936"/>
            <a:ext cx="3571875" cy="353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32585"/>
      </p:ext>
    </p:extLst>
  </p:cSld>
  <p:clrMapOvr>
    <a:masterClrMapping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속성을 검색을 시키는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7913" y="294377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검</a:t>
            </a:r>
            <a:r>
              <a:rPr lang="ko-KR" altLang="en-US" sz="1400" b="1" dirty="0"/>
              <a:t>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4007" y="300798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name[, default</a:t>
            </a:r>
            <a:r>
              <a:rPr lang="en-US" altLang="ko-KR" dirty="0" smtClean="0"/>
              <a:t>])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2768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55" y="2486255"/>
            <a:ext cx="33813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62" y="3789040"/>
            <a:ext cx="7476662" cy="280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결과값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4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Overriding </a:t>
            </a:r>
            <a:r>
              <a:rPr lang="ko-KR" altLang="en-US" sz="2800" dirty="0" smtClean="0"/>
              <a:t>할 때 자기 자신을 호출하도록 만들면  재귀호출이 되어 오류가 발생함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7913" y="294377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검</a:t>
            </a:r>
            <a:r>
              <a:rPr lang="ko-KR" altLang="en-US" sz="1400" b="1" dirty="0"/>
              <a:t>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4007" y="33477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name[, default</a:t>
            </a:r>
            <a:r>
              <a:rPr lang="en-US" altLang="ko-KR" dirty="0" smtClean="0"/>
              <a:t>])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61658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55" y="2486255"/>
            <a:ext cx="33813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3789040"/>
            <a:ext cx="5257800" cy="28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8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/>
              <a:t>getattribute</a:t>
            </a:r>
            <a:r>
              <a:rPr lang="en-US" altLang="ko-KR" dirty="0" smtClean="0"/>
              <a:t>__ : binding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실제 </a:t>
            </a:r>
            <a:r>
              <a:rPr lang="en-US" altLang="ko-KR" sz="2800" dirty="0" smtClean="0"/>
              <a:t>overriding </a:t>
            </a:r>
            <a:r>
              <a:rPr lang="ko-KR" altLang="en-US" sz="2800" dirty="0" smtClean="0"/>
              <a:t>시 재귀호출이 안되도록 처리해야 함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7913" y="294377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검</a:t>
            </a:r>
            <a:r>
              <a:rPr lang="ko-KR" altLang="en-US" sz="1400" b="1" dirty="0"/>
              <a:t>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4007" y="300798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name[, default</a:t>
            </a:r>
            <a:r>
              <a:rPr lang="en-US" altLang="ko-KR" dirty="0" smtClean="0"/>
              <a:t>])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2768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55" y="2486255"/>
            <a:ext cx="33813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1048"/>
            <a:ext cx="4391025" cy="263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8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75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r>
              <a:rPr lang="en-US" altLang="ko-KR" dirty="0"/>
              <a:t> </a:t>
            </a:r>
            <a:r>
              <a:rPr lang="ko-KR" altLang="en-US" dirty="0" smtClean="0"/>
              <a:t>갱</a:t>
            </a:r>
            <a:r>
              <a:rPr lang="ko-KR" altLang="en-US" dirty="0"/>
              <a:t>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속생을</a:t>
            </a:r>
            <a:r>
              <a:rPr lang="ko-KR" altLang="en-US" sz="2800" dirty="0" smtClean="0"/>
              <a:t> 생성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변경을 시키는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97012" y="2928988"/>
            <a:ext cx="135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생성</a:t>
            </a:r>
            <a:r>
              <a:rPr lang="en-US" altLang="ko-KR" sz="1400" b="1" dirty="0" smtClean="0"/>
              <a:t>/</a:t>
            </a:r>
          </a:p>
          <a:p>
            <a:pPr algn="ctr"/>
            <a:r>
              <a:rPr lang="ko-KR" altLang="en-US" sz="1400" b="1" dirty="0" smtClean="0"/>
              <a:t>변경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33515" y="299319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name, value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4928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3359874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3722566"/>
            <a:ext cx="6483350" cy="287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1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67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r>
              <a:rPr lang="en-US" altLang="ko-KR" dirty="0"/>
              <a:t> </a:t>
            </a:r>
            <a:r>
              <a:rPr lang="ko-KR" altLang="en-US" dirty="0" smtClean="0"/>
              <a:t>갱</a:t>
            </a:r>
            <a:r>
              <a:rPr lang="ko-KR" altLang="en-US" dirty="0"/>
              <a:t>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속</a:t>
            </a:r>
            <a:r>
              <a:rPr lang="ko-KR" altLang="en-US" sz="2800" dirty="0"/>
              <a:t>성</a:t>
            </a:r>
            <a:r>
              <a:rPr lang="ko-KR" altLang="en-US" sz="2800" dirty="0" smtClean="0"/>
              <a:t>을 소멸을 시키는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26423" y="318918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소멸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946574" y="325339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delattr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96136" y="24928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32849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6.11 </a:t>
            </a:r>
            <a:r>
              <a:rPr lang="ko-KR" altLang="en-US" sz="6000" dirty="0" err="1" smtClean="0"/>
              <a:t>인스턴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>(__slots__)</a:t>
            </a:r>
            <a:br>
              <a:rPr lang="en-US" altLang="ko-KR" sz="6000" dirty="0" smtClean="0"/>
            </a:br>
            <a:r>
              <a:rPr lang="ko-KR" altLang="en-US" sz="6000" dirty="0" smtClean="0"/>
              <a:t>멤버관리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2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__slots__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사용하는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을 사용할 경우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ko-KR" altLang="en-US" sz="2800" dirty="0" smtClean="0">
                <a:latin typeface="+mn-ea"/>
              </a:rPr>
              <a:t>으로 구성한 경우보다 실제 객체들이 적게 발생함</a:t>
            </a:r>
            <a:r>
              <a:rPr lang="en-US" altLang="ko-KR" sz="2800" dirty="0" smtClean="0">
                <a:latin typeface="+mn-ea"/>
              </a:rPr>
              <a:t>. </a:t>
            </a:r>
            <a:r>
              <a:rPr lang="ko-KR" altLang="en-US" sz="2800" dirty="0" smtClean="0">
                <a:latin typeface="+mn-ea"/>
              </a:rPr>
              <a:t>대신에 대량으로 생성되는 객체의 메모리 절약을 위한 경우에만 사용하는 것을 권고함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비교 검증한 사례 </a:t>
            </a:r>
            <a:r>
              <a:rPr lang="en-US" altLang="ko-KR" sz="2800" dirty="0" smtClean="0">
                <a:latin typeface="+mn-ea"/>
              </a:rPr>
              <a:t>:</a:t>
            </a: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http://dev.svetlyak.ru/using-slots-for-optimisation-in-python-en/</a:t>
            </a:r>
            <a:endParaRPr lang="en-US" altLang="ko-KR" sz="1800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tuple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은 </a:t>
            </a:r>
            <a:r>
              <a:rPr lang="en-US" altLang="ko-KR" sz="2800" dirty="0" smtClean="0">
                <a:latin typeface="+mn-ea"/>
              </a:rPr>
              <a:t>tuple</a:t>
            </a:r>
            <a:r>
              <a:rPr lang="ko-KR" altLang="en-US" sz="2800" dirty="0" smtClean="0">
                <a:latin typeface="+mn-ea"/>
              </a:rPr>
              <a:t>로 보관해서 </a:t>
            </a:r>
            <a:r>
              <a:rPr lang="ko-KR" altLang="en-US" sz="2800" dirty="0" err="1" smtClean="0">
                <a:latin typeface="+mn-ea"/>
              </a:rPr>
              <a:t>인스턴스를</a:t>
            </a:r>
            <a:r>
              <a:rPr lang="ko-KR" altLang="en-US" sz="2800" dirty="0" smtClean="0">
                <a:latin typeface="+mn-ea"/>
              </a:rPr>
              <a:t> 생성한다</a:t>
            </a:r>
            <a:r>
              <a:rPr lang="en-US" altLang="ko-KR" sz="2800" dirty="0" smtClean="0">
                <a:latin typeface="+mn-ea"/>
              </a:rPr>
              <a:t>.  </a:t>
            </a:r>
            <a:r>
              <a:rPr lang="ko-KR" altLang="en-US" sz="2800" dirty="0" err="1" smtClean="0">
                <a:latin typeface="+mn-ea"/>
              </a:rPr>
              <a:t>인스턴스에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 </a:t>
            </a:r>
            <a:r>
              <a:rPr lang="ko-KR" altLang="en-US" sz="2800" dirty="0" smtClean="0">
                <a:latin typeface="+mn-ea"/>
              </a:rPr>
              <a:t>가 사라짐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429000"/>
            <a:ext cx="26003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unpack 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 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처리결과가 최종으로 변수에 할당되므로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타입일 경우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 됨</a:t>
            </a:r>
            <a:endParaRPr lang="en-US" altLang="ko-KR" dirty="0" smtClean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1088"/>
            <a:ext cx="44291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__slots__: list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으로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생성 변수를 제약해서 사용하기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01008"/>
            <a:ext cx="34671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76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__slots__ </a:t>
            </a:r>
            <a:r>
              <a:rPr lang="ko-KR" altLang="en-US" dirty="0" smtClean="0"/>
              <a:t>제약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9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__slots__: runtime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인스턴스에</a:t>
            </a:r>
            <a:r>
              <a:rPr lang="ko-KR" altLang="en-US" sz="2800" dirty="0" smtClean="0">
                <a:latin typeface="+mn-ea"/>
              </a:rPr>
              <a:t> 실시간으로 추가 시에도 에러가 발생함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5619750" cy="345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__slots__: </a:t>
            </a:r>
            <a:r>
              <a:rPr lang="ko-KR" altLang="en-US" dirty="0" smtClean="0"/>
              <a:t>생성시 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으로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생성 변수를 제약하므로 없는 것을 생성시 </a:t>
            </a:r>
            <a:r>
              <a:rPr lang="ko-KR" altLang="en-US" sz="2800" dirty="0" err="1" smtClean="0">
                <a:latin typeface="+mn-ea"/>
              </a:rPr>
              <a:t>에러처리됨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848350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1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미생성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으로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생성하면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가 제외되고 </a:t>
            </a:r>
            <a:r>
              <a:rPr lang="en-US" altLang="ko-KR" sz="2800" dirty="0" smtClean="0">
                <a:latin typeface="+mn-ea"/>
              </a:rPr>
              <a:t>__slots__</a:t>
            </a:r>
            <a:r>
              <a:rPr lang="ko-KR" altLang="en-US" sz="2800" dirty="0" smtClean="0">
                <a:latin typeface="+mn-ea"/>
              </a:rPr>
              <a:t>에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정보를 관리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5791200" cy="355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ko-KR" altLang="en-US" dirty="0" smtClean="0"/>
              <a:t>강제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에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를 정의해야 </a:t>
            </a:r>
            <a:r>
              <a:rPr lang="ko-KR" altLang="en-US" sz="2800" dirty="0" err="1" smtClean="0">
                <a:latin typeface="+mn-ea"/>
              </a:rPr>
              <a:t>인스턴스에서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가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조회되지만 실제 내용이 없음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24944"/>
            <a:ext cx="38004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40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__slots__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3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</a:t>
            </a:r>
            <a:r>
              <a:rPr lang="ko-KR" altLang="en-US" dirty="0"/>
              <a:t> </a:t>
            </a:r>
            <a:r>
              <a:rPr lang="ko-KR" altLang="en-US" dirty="0" smtClean="0"/>
              <a:t>내부 보관에는 제약이 없음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err="1" smtClean="0">
                <a:latin typeface="+mn-ea"/>
              </a:rPr>
              <a:t>메소드는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class </a:t>
            </a:r>
            <a:r>
              <a:rPr lang="ko-KR" altLang="en-US" sz="2800" dirty="0" smtClean="0">
                <a:latin typeface="+mn-ea"/>
              </a:rPr>
              <a:t>내부에 보관하므로 제약이 없음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2852936"/>
            <a:ext cx="3648075" cy="387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5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6.12 Method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첫번째</a:t>
            </a:r>
            <a:r>
              <a:rPr lang="ko-KR" altLang="en-US" sz="6000" dirty="0" smtClean="0"/>
              <a:t> 인자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1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__self__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__future__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내장타</a:t>
            </a:r>
            <a:r>
              <a:rPr lang="ko-KR" altLang="en-US" dirty="0"/>
              <a:t>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7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 bound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메소드와</a:t>
            </a:r>
            <a:r>
              <a:rPr lang="ko-KR" altLang="en-US" sz="2800" dirty="0" smtClean="0"/>
              <a:t> 클래스 </a:t>
            </a:r>
            <a:r>
              <a:rPr lang="ko-KR" altLang="en-US" sz="2800" dirty="0" err="1" smtClean="0"/>
              <a:t>메소드에는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__self__</a:t>
            </a:r>
            <a:r>
              <a:rPr lang="ko-KR" altLang="en-US" sz="2800" dirty="0" smtClean="0"/>
              <a:t>속성이 있어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시에 </a:t>
            </a:r>
            <a:r>
              <a:rPr lang="en-US" altLang="ko-KR" sz="2800" dirty="0" smtClean="0"/>
              <a:t>__self__</a:t>
            </a:r>
            <a:r>
              <a:rPr lang="ko-KR" altLang="en-US" sz="2800" dirty="0" smtClean="0"/>
              <a:t>속성에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되어 처리</a:t>
            </a:r>
            <a:endParaRPr lang="en-US" altLang="ko-KR" sz="2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99592" y="4131231"/>
            <a:ext cx="2664296" cy="1080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__self__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4048" y="3356992"/>
            <a:ext cx="352839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Class method(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, …)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004048" y="4830114"/>
            <a:ext cx="352839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instance method(self, …)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5" idx="1"/>
            <a:endCxn id="4" idx="3"/>
          </p:cNvCxnSpPr>
          <p:nvPr/>
        </p:nvCxnSpPr>
        <p:spPr>
          <a:xfrm flipH="1">
            <a:off x="3563888" y="3753036"/>
            <a:ext cx="1440160" cy="91825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7" idx="1"/>
            <a:endCxn id="4" idx="3"/>
          </p:cNvCxnSpPr>
          <p:nvPr/>
        </p:nvCxnSpPr>
        <p:spPr>
          <a:xfrm flipH="1" flipV="1">
            <a:off x="3563888" y="4671291"/>
            <a:ext cx="1440160" cy="5548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27784" y="5733256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전달되는 친</a:t>
            </a:r>
            <a:r>
              <a:rPr lang="en-US" altLang="ko-KR" sz="1400" dirty="0" smtClean="0"/>
              <a:t>, self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속성인 </a:t>
            </a:r>
            <a:r>
              <a:rPr lang="en-US" altLang="ko-KR" sz="1400" dirty="0" smtClean="0"/>
              <a:t>__self__</a:t>
            </a:r>
            <a:r>
              <a:rPr lang="ko-KR" altLang="en-US" sz="1400" dirty="0" smtClean="0"/>
              <a:t>에 자동 </a:t>
            </a:r>
            <a:r>
              <a:rPr lang="ko-KR" altLang="en-US" sz="1400" dirty="0" err="1" smtClean="0"/>
              <a:t>세팅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6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Binding </a:t>
            </a:r>
            <a:r>
              <a:rPr lang="ko-KR" altLang="en-US" dirty="0" smtClean="0"/>
              <a:t>변수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4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 역할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Class: </a:t>
            </a:r>
            <a:r>
              <a:rPr lang="ko-KR" altLang="en-US" dirty="0" smtClean="0"/>
              <a:t> 네임스페이스 역할을 수행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Method : </a:t>
            </a:r>
            <a:r>
              <a:rPr lang="ko-KR" altLang="en-US" dirty="0" smtClean="0"/>
              <a:t> 네임스페이스 역할을 수행 못함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명확하게 한정자를 부여해야 함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19876" y="3356992"/>
            <a:ext cx="288000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/>
              <a:t>class B() :</a:t>
            </a:r>
          </a:p>
          <a:p>
            <a:r>
              <a:rPr lang="en-US" altLang="ko-KR" sz="1000" b="1" dirty="0"/>
              <a:t>    name = "class variable "</a:t>
            </a:r>
          </a:p>
          <a:p>
            <a:r>
              <a:rPr lang="en-US" altLang="ko-KR" sz="1000" b="1" dirty="0"/>
              <a:t>    </a:t>
            </a:r>
            <a:r>
              <a:rPr lang="en-US" altLang="ko-KR" sz="1000" b="1" dirty="0" err="1"/>
              <a:t>def</a:t>
            </a:r>
            <a:r>
              <a:rPr lang="en-US" altLang="ko-KR" sz="1000" b="1" dirty="0"/>
              <a:t> __</a:t>
            </a:r>
            <a:r>
              <a:rPr lang="en-US" altLang="ko-KR" sz="1000" b="1" dirty="0" err="1"/>
              <a:t>init</a:t>
            </a:r>
            <a:r>
              <a:rPr lang="en-US" altLang="ko-KR" sz="1000" b="1" dirty="0"/>
              <a:t>__(self) :</a:t>
            </a:r>
          </a:p>
          <a:p>
            <a:r>
              <a:rPr lang="en-US" altLang="ko-KR" sz="1000" b="1" dirty="0"/>
              <a:t>        self.name = name</a:t>
            </a:r>
            <a:endParaRPr lang="ko-KR" altLang="en-US" sz="1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5301208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def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 오류</a:t>
            </a:r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오류메시지 </a:t>
            </a:r>
            <a:r>
              <a:rPr lang="en-US" altLang="ko-KR" dirty="0" smtClean="0"/>
              <a:t>: </a:t>
            </a:r>
            <a:endParaRPr lang="en-US" altLang="ko-KR" dirty="0"/>
          </a:p>
          <a:p>
            <a:r>
              <a:rPr lang="en-US" altLang="ko-KR" dirty="0" smtClean="0"/>
              <a:t>undefined </a:t>
            </a:r>
            <a:r>
              <a:rPr lang="ko-KR" altLang="en-US" dirty="0"/>
              <a:t> </a:t>
            </a:r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92080" y="3356992"/>
            <a:ext cx="288000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/>
              <a:t>class B() :</a:t>
            </a:r>
          </a:p>
          <a:p>
            <a:r>
              <a:rPr lang="en-US" altLang="ko-KR" sz="1000" b="1" dirty="0"/>
              <a:t>    name = "class variable "</a:t>
            </a:r>
          </a:p>
          <a:p>
            <a:r>
              <a:rPr lang="en-US" altLang="ko-KR" sz="1000" b="1" dirty="0"/>
              <a:t>    </a:t>
            </a:r>
            <a:r>
              <a:rPr lang="en-US" altLang="ko-KR" sz="1000" b="1" dirty="0" err="1"/>
              <a:t>def</a:t>
            </a:r>
            <a:r>
              <a:rPr lang="en-US" altLang="ko-KR" sz="1000" b="1" dirty="0"/>
              <a:t> __</a:t>
            </a:r>
            <a:r>
              <a:rPr lang="en-US" altLang="ko-KR" sz="1000" b="1" dirty="0" err="1"/>
              <a:t>init</a:t>
            </a:r>
            <a:r>
              <a:rPr lang="en-US" altLang="ko-KR" sz="1000" b="1" dirty="0"/>
              <a:t>__(self) :</a:t>
            </a:r>
          </a:p>
          <a:p>
            <a:r>
              <a:rPr lang="en-US" altLang="ko-KR" sz="1000" b="1" dirty="0"/>
              <a:t>        self.name =   B.name</a:t>
            </a:r>
          </a:p>
          <a:p>
            <a:r>
              <a:rPr lang="en-US" altLang="ko-KR" sz="1000" b="1" dirty="0"/>
              <a:t>        </a:t>
            </a:r>
          </a:p>
          <a:p>
            <a:r>
              <a:rPr lang="en-US" altLang="ko-KR" sz="1000" b="1" dirty="0"/>
              <a:t>b = B()</a:t>
            </a:r>
          </a:p>
          <a:p>
            <a:r>
              <a:rPr lang="en-US" altLang="ko-KR" sz="1000" b="1" dirty="0"/>
              <a:t>print b.name</a:t>
            </a:r>
            <a:endParaRPr lang="ko-KR" altLang="en-US" sz="1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371796" y="5229200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한정자로 클래스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지정해서 처리됨</a:t>
            </a:r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처리결과</a:t>
            </a:r>
            <a:endParaRPr lang="en-US" altLang="ko-KR" dirty="0" smtClean="0"/>
          </a:p>
          <a:p>
            <a:r>
              <a:rPr lang="en-US" altLang="ko-KR" dirty="0" smtClean="0"/>
              <a:t>class </a:t>
            </a:r>
            <a:r>
              <a:rPr lang="en-US" altLang="ko-KR" dirty="0"/>
              <a:t>variable </a:t>
            </a:r>
            <a:endParaRPr lang="en-US" altLang="ko-KR" dirty="0" smtClean="0"/>
          </a:p>
        </p:txBody>
      </p:sp>
      <p:sp>
        <p:nvSpPr>
          <p:cNvPr id="5" name="오른쪽 화살표 4"/>
          <p:cNvSpPr/>
          <p:nvPr/>
        </p:nvSpPr>
        <p:spPr>
          <a:xfrm>
            <a:off x="3995936" y="3645024"/>
            <a:ext cx="936104" cy="1224136"/>
          </a:xfrm>
          <a:prstGeom prst="rightArrow">
            <a:avLst>
              <a:gd name="adj1" fmla="val 58566"/>
              <a:gd name="adj2" fmla="val 248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한정자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부</a:t>
            </a:r>
            <a:r>
              <a:rPr lang="ko-KR" altLang="en-US" sz="1400" dirty="0"/>
              <a:t>여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6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443664" cy="517470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6.13 Method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첫번째</a:t>
            </a:r>
            <a:r>
              <a:rPr lang="ko-KR" altLang="en-US" sz="6000" dirty="0" smtClean="0"/>
              <a:t> 인자 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(self)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7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self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2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self </a:t>
            </a:r>
            <a:r>
              <a:rPr lang="ko-KR" altLang="en-US" dirty="0" smtClean="0"/>
              <a:t>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객체를 정의하고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객체를 생성할 경우 </a:t>
            </a:r>
            <a:r>
              <a:rPr lang="en-US" altLang="ko-KR" dirty="0" smtClean="0"/>
              <a:t>instance method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인자는 항상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객체가 할당 됨 </a:t>
            </a:r>
            <a:endParaRPr lang="en-US" altLang="ko-KR" sz="1800" dirty="0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41719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8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Instance method bound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__self__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사용시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되며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객체가 </a:t>
            </a:r>
            <a:r>
              <a:rPr lang="ko-KR" altLang="en-US" sz="2800" dirty="0" err="1" smtClean="0"/>
              <a:t>세팅</a:t>
            </a:r>
            <a:r>
              <a:rPr lang="ko-KR" altLang="en-US" sz="2800" dirty="0" smtClean="0"/>
              <a:t> 됨</a:t>
            </a:r>
            <a:endParaRPr lang="en-US" altLang="ko-KR" sz="28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72008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4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메소드의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인자가 </a:t>
            </a:r>
            <a:r>
              <a:rPr lang="en-US" altLang="ko-KR" sz="2800" dirty="0" smtClean="0"/>
              <a:t>self </a:t>
            </a:r>
            <a:r>
              <a:rPr lang="ko-KR" altLang="en-US" sz="2800" dirty="0" smtClean="0"/>
              <a:t>값이 들어가는 이유는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</a:t>
            </a:r>
            <a:r>
              <a:rPr lang="ko-KR" altLang="en-US" sz="2800" dirty="0" err="1" smtClean="0"/>
              <a:t>세팅되어야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bound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478" y="2996952"/>
            <a:ext cx="4324350" cy="368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접근자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인스턴스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55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sequence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, list, tuple)</a:t>
            </a:r>
            <a:r>
              <a:rPr lang="ko-KR" altLang="en-US" dirty="0" smtClean="0"/>
              <a:t>은 모두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처리가 가능함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21050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5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는 참조변수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self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인스턴스객체에</a:t>
            </a:r>
            <a:r>
              <a:rPr lang="ko-KR" altLang="en-US" sz="2800" dirty="0" smtClean="0"/>
              <a:t> 대한 참조를 가지는 변수</a:t>
            </a:r>
            <a:endParaRPr lang="en-US" altLang="ko-KR" sz="28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43338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84168" y="4195672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</a:t>
            </a:r>
            <a:r>
              <a:rPr lang="ko-KR" altLang="en-US" dirty="0" smtClean="0"/>
              <a:t>는 명확히 동일한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객체를 가리키는 참조변수들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2843808" y="3933056"/>
            <a:ext cx="3240360" cy="8627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" idx="1"/>
          </p:cNvCxnSpPr>
          <p:nvPr/>
        </p:nvCxnSpPr>
        <p:spPr>
          <a:xfrm flipH="1">
            <a:off x="1907704" y="4795837"/>
            <a:ext cx="4176464" cy="433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self</a:t>
            </a:r>
            <a:r>
              <a:rPr lang="en-US" altLang="ko-KR" dirty="0"/>
              <a:t>: Instance </a:t>
            </a:r>
            <a:r>
              <a:rPr lang="ko-KR" altLang="en-US" dirty="0"/>
              <a:t>멤버</a:t>
            </a:r>
            <a:r>
              <a:rPr lang="en-US" altLang="ko-KR" dirty="0"/>
              <a:t> </a:t>
            </a:r>
            <a:r>
              <a:rPr lang="ko-KR" altLang="en-US" dirty="0" err="1" smtClean="0"/>
              <a:t>접근자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인스턴스객체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변수는 </a:t>
            </a:r>
            <a:r>
              <a:rPr lang="en-US" altLang="ko-KR" sz="2800" dirty="0" smtClean="0"/>
              <a:t>self</a:t>
            </a:r>
            <a:r>
              <a:rPr lang="ko-KR" altLang="en-US" sz="2800" dirty="0" smtClean="0"/>
              <a:t>를 사용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2492896"/>
            <a:ext cx="4886325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) </a:t>
            </a:r>
            <a:r>
              <a:rPr lang="en-US" altLang="ko-KR" dirty="0"/>
              <a:t>Access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4401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 </a:t>
            </a:r>
            <a:r>
              <a:rPr lang="ko-KR" altLang="en-US" sz="2800" dirty="0" err="1" smtClean="0"/>
              <a:t>정의시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정의를 하면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영역에 설정</a:t>
            </a:r>
            <a:endParaRPr lang="ko-KR" altLang="en-US" sz="28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852936"/>
            <a:ext cx="1440160" cy="1152128"/>
            <a:chOff x="5724128" y="3356992"/>
            <a:chExt cx="1800200" cy="1512168"/>
          </a:xfrm>
        </p:grpSpPr>
        <p:sp>
          <p:nvSpPr>
            <p:cNvPr id="12" name="직사각형 1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classattr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Ins_f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796136" y="4797152"/>
            <a:ext cx="1440160" cy="1152128"/>
            <a:chOff x="5724128" y="3356992"/>
            <a:chExt cx="1800200" cy="1512168"/>
          </a:xfrm>
        </p:grpSpPr>
        <p:sp>
          <p:nvSpPr>
            <p:cNvPr id="16" name="직사각형 1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obj:C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instattr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직선 화살표 연결선 18"/>
          <p:cNvCxnSpPr>
            <a:stCxn id="14" idx="2"/>
            <a:endCxn id="16" idx="0"/>
          </p:cNvCxnSpPr>
          <p:nvPr/>
        </p:nvCxnSpPr>
        <p:spPr>
          <a:xfrm>
            <a:off x="6516216" y="4005064"/>
            <a:ext cx="0" cy="7920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04248" y="421644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= C()</a:t>
            </a:r>
            <a:endParaRPr lang="ko-KR" alt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69366"/>
            <a:ext cx="394335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9592" y="4653136"/>
            <a:ext cx="2376264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4" idx="1"/>
          </p:cNvCxnSpPr>
          <p:nvPr/>
        </p:nvCxnSpPr>
        <p:spPr>
          <a:xfrm flipV="1">
            <a:off x="3275856" y="3785611"/>
            <a:ext cx="2520280" cy="12635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5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) Access-</a:t>
            </a:r>
            <a:r>
              <a:rPr lang="ko-KR" altLang="en-US" dirty="0" smtClean="0"/>
              <a:t>세부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00808"/>
            <a:ext cx="8229600" cy="10801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 </a:t>
            </a:r>
            <a:r>
              <a:rPr lang="ko-KR" altLang="en-US" dirty="0" err="1" smtClean="0"/>
              <a:t>될때</a:t>
            </a:r>
            <a:r>
              <a:rPr lang="ko-KR" altLang="en-US" dirty="0" smtClean="0"/>
              <a:t> 실행환경에 따른 객체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39552" y="2852936"/>
            <a:ext cx="3024336" cy="3456384"/>
            <a:chOff x="899592" y="2852936"/>
            <a:chExt cx="3528392" cy="3456384"/>
          </a:xfrm>
        </p:grpSpPr>
        <p:grpSp>
          <p:nvGrpSpPr>
            <p:cNvPr id="11" name="그룹 10"/>
            <p:cNvGrpSpPr/>
            <p:nvPr/>
          </p:nvGrpSpPr>
          <p:grpSpPr>
            <a:xfrm>
              <a:off x="899592" y="3212976"/>
              <a:ext cx="1440160" cy="1152128"/>
              <a:chOff x="5724128" y="3356992"/>
              <a:chExt cx="1800200" cy="1512168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99592" y="5157192"/>
              <a:ext cx="1440160" cy="1152128"/>
              <a:chOff x="5724128" y="3356992"/>
              <a:chExt cx="1800200" cy="1512168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cobj:C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9" name="직선 화살표 연결선 18"/>
            <p:cNvCxnSpPr>
              <a:stCxn id="14" idx="2"/>
              <a:endCxn id="16" idx="0"/>
            </p:cNvCxnSpPr>
            <p:nvPr/>
          </p:nvCxnSpPr>
          <p:spPr>
            <a:xfrm>
              <a:off x="1619672" y="4365104"/>
              <a:ext cx="0" cy="792088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979712" y="4576482"/>
              <a:ext cx="186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c</a:t>
              </a:r>
              <a:r>
                <a:rPr lang="en-US" altLang="ko-KR" dirty="0" err="1" smtClean="0"/>
                <a:t>obj</a:t>
              </a:r>
              <a:r>
                <a:rPr lang="en-US" altLang="ko-KR" dirty="0" smtClean="0"/>
                <a:t> = C()</a:t>
              </a:r>
              <a:endParaRPr lang="ko-KR" altLang="en-US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915816" y="3212976"/>
              <a:ext cx="1440160" cy="1152128"/>
              <a:chOff x="5724128" y="3356992"/>
              <a:chExt cx="1800200" cy="151216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__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dict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__: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dict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classattr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Ins_f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2987824" y="5157192"/>
              <a:ext cx="1440160" cy="1152128"/>
              <a:chOff x="5724128" y="3356992"/>
              <a:chExt cx="1800200" cy="1512168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__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dict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__: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dict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classattr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9" name="직선 화살표 연결선 28"/>
            <p:cNvCxnSpPr>
              <a:stCxn id="13" idx="3"/>
              <a:endCxn id="23" idx="1"/>
            </p:cNvCxnSpPr>
            <p:nvPr/>
          </p:nvCxnSpPr>
          <p:spPr>
            <a:xfrm>
              <a:off x="2339752" y="3706745"/>
              <a:ext cx="576064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7" idx="3"/>
              <a:endCxn id="27" idx="1"/>
            </p:cNvCxnSpPr>
            <p:nvPr/>
          </p:nvCxnSpPr>
          <p:spPr>
            <a:xfrm>
              <a:off x="2339752" y="5650961"/>
              <a:ext cx="648072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959831" y="28529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u="sng" dirty="0" smtClean="0"/>
                <a:t>내장 객체</a:t>
              </a:r>
              <a:endParaRPr lang="ko-KR" altLang="en-US" sz="1200" u="sng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3828" y="4880193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u="sng" dirty="0" smtClean="0"/>
                <a:t>내장 객체</a:t>
              </a:r>
              <a:endParaRPr lang="ko-KR" altLang="en-US" sz="1200" u="sng" dirty="0"/>
            </a:p>
          </p:txBody>
        </p:sp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28949"/>
            <a:ext cx="5336456" cy="366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1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6.14 Method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첫번째</a:t>
            </a:r>
            <a:r>
              <a:rPr lang="ko-KR" altLang="en-US" sz="6000" dirty="0" smtClean="0"/>
              <a:t> 인자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cls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85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0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객체를 정의한 후 </a:t>
            </a:r>
            <a:r>
              <a:rPr lang="en-US" altLang="ko-KR" dirty="0" smtClean="0"/>
              <a:t>class method</a:t>
            </a:r>
            <a:r>
              <a:rPr lang="ko-KR" altLang="en-US" dirty="0" smtClean="0"/>
              <a:t>를 직접 호출 할 경우도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인자는 항상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 객체로 할당 됨</a:t>
            </a:r>
            <a:endParaRPr lang="en-US" altLang="ko-KR" sz="18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36" y="3717032"/>
            <a:ext cx="36099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정의한다</a:t>
            </a:r>
            <a:r>
              <a:rPr lang="en-US" altLang="ko-KR" sz="2800" dirty="0" smtClean="0"/>
              <a:t>. 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2276872"/>
            <a:ext cx="5057775" cy="430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method bound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/generator/file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/>
              <a:t>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, generator, file </a:t>
            </a:r>
            <a:r>
              <a:rPr lang="ko-KR" altLang="en-US" dirty="0" smtClean="0"/>
              <a:t>등도 모두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처리가 가능함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24944"/>
            <a:ext cx="2647950" cy="360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3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__self__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사용시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되며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클래스 객체가 </a:t>
            </a:r>
            <a:r>
              <a:rPr lang="ko-KR" altLang="en-US" sz="2800" dirty="0" err="1" smtClean="0"/>
              <a:t>세팅</a:t>
            </a:r>
            <a:r>
              <a:rPr lang="ko-KR" altLang="en-US" sz="2800" dirty="0" smtClean="0"/>
              <a:t> 됨</a:t>
            </a:r>
            <a:endParaRPr lang="en-US" altLang="ko-KR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6912768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8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사용시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되며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클래스 객체가 </a:t>
            </a:r>
            <a:r>
              <a:rPr lang="ko-KR" altLang="en-US" sz="2800" dirty="0" err="1" smtClean="0"/>
              <a:t>세팅</a:t>
            </a:r>
            <a:r>
              <a:rPr lang="ko-KR" altLang="en-US" sz="2800" dirty="0" smtClean="0"/>
              <a:t> 됨</a:t>
            </a:r>
            <a:endParaRPr lang="en-US" altLang="ko-KR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3895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4221088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Class method</a:t>
            </a:r>
            <a:r>
              <a:rPr lang="ko-KR" altLang="en-US" dirty="0" smtClean="0"/>
              <a:t>를 이용해서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4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접근자</a:t>
            </a:r>
            <a:r>
              <a:rPr lang="en-US" altLang="ko-KR" dirty="0" smtClean="0"/>
              <a:t>: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0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클래스메소드란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83691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정의한다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클래스 </a:t>
            </a: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파라미터에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cls</a:t>
            </a:r>
            <a:r>
              <a:rPr lang="ko-KR" altLang="en-US" sz="2800" dirty="0" smtClean="0"/>
              <a:t>를 전달한다</a:t>
            </a:r>
            <a:r>
              <a:rPr lang="en-US" altLang="ko-KR" sz="2800" dirty="0" smtClean="0"/>
              <a:t>.</a:t>
            </a:r>
          </a:p>
          <a:p>
            <a:pPr marL="457200" lvl="1" indent="0" fontAlgn="base">
              <a:buNone/>
            </a:pP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장식자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@</a:t>
            </a:r>
            <a:r>
              <a:rPr lang="en-US" altLang="ko-KR" sz="2800" dirty="0" err="1" smtClean="0"/>
              <a:t>classmethod</a:t>
            </a:r>
            <a:r>
              <a:rPr lang="en-US" altLang="ko-KR" sz="2800" dirty="0" smtClean="0"/>
              <a:t> : </a:t>
            </a:r>
            <a:r>
              <a:rPr lang="ko-KR" altLang="en-US" sz="2800" dirty="0" smtClean="0"/>
              <a:t>클래스 함수 위에 표시</a:t>
            </a:r>
            <a:r>
              <a:rPr lang="en-US" altLang="ko-KR" sz="2800" dirty="0" smtClean="0"/>
              <a:t>-Python 2.x</a:t>
            </a:r>
          </a:p>
          <a:p>
            <a:pPr marL="457200" lvl="1" indent="0" fontAlgn="base">
              <a:buNone/>
            </a:pPr>
            <a:r>
              <a:rPr lang="ko-KR" altLang="en-US" sz="2800" dirty="0" smtClean="0"/>
              <a:t>함수 </a:t>
            </a:r>
            <a:r>
              <a:rPr lang="en-US" altLang="ko-KR" sz="2800" dirty="0" err="1" smtClean="0"/>
              <a:t>classmethod</a:t>
            </a:r>
            <a:r>
              <a:rPr lang="en-US" altLang="ko-KR" sz="2800" dirty="0" smtClean="0"/>
              <a:t>() : </a:t>
            </a:r>
            <a:r>
              <a:rPr lang="ko-KR" altLang="en-US" sz="2800" dirty="0" smtClean="0"/>
              <a:t>별도 문장으로 표시 </a:t>
            </a:r>
            <a:r>
              <a:rPr lang="en-US" altLang="ko-KR" sz="2800" dirty="0" smtClean="0"/>
              <a:t>– Python 3.x</a:t>
            </a:r>
          </a:p>
          <a:p>
            <a:pPr marL="457200" lvl="1" indent="0" fontAlgn="base">
              <a:buNone/>
            </a:pP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class object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행위를 처리하기 위한 </a:t>
            </a:r>
            <a:r>
              <a:rPr lang="en-US" altLang="ko-KR" sz="2800" dirty="0" smtClean="0"/>
              <a:t>method</a:t>
            </a:r>
            <a:r>
              <a:rPr lang="ko-KR" altLang="en-US" sz="2800" dirty="0" smtClean="0"/>
              <a:t>를 지정하는 객</a:t>
            </a:r>
            <a:r>
              <a:rPr lang="ko-KR" altLang="en-US" sz="2800" dirty="0"/>
              <a:t>체</a:t>
            </a:r>
            <a:endParaRPr lang="en-US" altLang="ko-KR" sz="2800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76" y="3501008"/>
            <a:ext cx="53054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cls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객체의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접근을 위해 </a:t>
            </a:r>
            <a:r>
              <a:rPr lang="en-US" altLang="ko-KR" sz="2800" dirty="0" err="1" smtClean="0"/>
              <a:t>cls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키워드 사용하고 변수는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명으로 접근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829175" cy="342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Class</a:t>
            </a:r>
            <a:r>
              <a:rPr lang="en-US" altLang="ko-KR" dirty="0" err="1" smtClean="0"/>
              <a:t>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주의사항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method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주의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 method</a:t>
            </a:r>
            <a:r>
              <a:rPr lang="ko-KR" altLang="en-US" sz="2800" dirty="0" smtClean="0"/>
              <a:t>로 동일한 이름으로 </a:t>
            </a:r>
            <a:r>
              <a:rPr lang="ko-KR" altLang="en-US" sz="2800" dirty="0" err="1" smtClean="0"/>
              <a:t>두번</a:t>
            </a:r>
            <a:r>
              <a:rPr lang="ko-KR" altLang="en-US" sz="2800" dirty="0" smtClean="0"/>
              <a:t> 지정할 때 </a:t>
            </a:r>
            <a:r>
              <a:rPr lang="ko-KR" altLang="en-US" sz="2800" dirty="0" err="1" smtClean="0"/>
              <a:t>두번</a:t>
            </a:r>
            <a:r>
              <a:rPr lang="ko-KR" altLang="en-US" sz="2800" dirty="0" err="1" smtClean="0"/>
              <a:t>째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호출시</a:t>
            </a:r>
            <a:r>
              <a:rPr lang="ko-KR" altLang="en-US" sz="2800" dirty="0" smtClean="0"/>
              <a:t> 에러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2924944"/>
            <a:ext cx="3600399" cy="353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24943"/>
            <a:ext cx="3528392" cy="353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15616" y="3429000"/>
            <a:ext cx="151216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87824" y="3212976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add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처리되어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3"/>
          </p:cNvCxnSpPr>
          <p:nvPr/>
        </p:nvCxnSpPr>
        <p:spPr>
          <a:xfrm flipH="1" flipV="1">
            <a:off x="2627784" y="3609020"/>
            <a:ext cx="360040" cy="204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636912"/>
            <a:ext cx="8299648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6.15 method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chain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619972"/>
      </p:ext>
    </p:extLst>
  </p:cSld>
  <p:clrMapOvr>
    <a:masterClrMapping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Method Chain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*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7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Self Method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 내의 </a:t>
            </a:r>
            <a:r>
              <a:rPr lang="ko-KR" altLang="en-US" sz="2800" dirty="0" err="1" smtClean="0">
                <a:latin typeface="+mn-ea"/>
              </a:rPr>
              <a:t>메소드의</a:t>
            </a:r>
            <a:r>
              <a:rPr lang="ko-KR" altLang="en-US" sz="2800" dirty="0" smtClean="0">
                <a:latin typeface="+mn-ea"/>
              </a:rPr>
              <a:t> 결과를 자기자신으로 </a:t>
            </a:r>
            <a:r>
              <a:rPr lang="ko-KR" altLang="en-US" sz="2800" dirty="0" err="1" smtClean="0">
                <a:latin typeface="+mn-ea"/>
              </a:rPr>
              <a:t>리턴하여</a:t>
            </a:r>
            <a:r>
              <a:rPr lang="ko-KR" altLang="en-US" sz="2800" dirty="0" smtClean="0">
                <a:latin typeface="+mn-ea"/>
              </a:rPr>
              <a:t>  </a:t>
            </a:r>
            <a:r>
              <a:rPr lang="ko-KR" altLang="en-US" sz="2800" dirty="0" err="1" smtClean="0">
                <a:latin typeface="+mn-ea"/>
              </a:rPr>
              <a:t>메소드를</a:t>
            </a:r>
            <a:r>
              <a:rPr lang="ko-KR" altLang="en-US" sz="2800" dirty="0" smtClean="0">
                <a:latin typeface="+mn-ea"/>
              </a:rPr>
              <a:t>  연속해 호출하여 처리 </a:t>
            </a:r>
            <a:endParaRPr lang="ko-KR" altLang="en-US" sz="28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356992"/>
            <a:ext cx="66484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36501"/>
      </p:ext>
    </p:extLst>
  </p:cSld>
  <p:clrMapOvr>
    <a:masterClrMapping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Method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Method</a:t>
            </a:r>
            <a:r>
              <a:rPr lang="ko-KR" altLang="en-US" dirty="0" smtClean="0"/>
              <a:t>을 연속으로 호출하여 처리할 수 있도록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연속해서 처리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3212976"/>
            <a:ext cx="64198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86758"/>
      </p:ext>
    </p:extLst>
  </p:cSld>
  <p:clrMapOvr>
    <a:masterClrMapping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 객체 </a:t>
            </a:r>
            <a:r>
              <a:rPr lang="en-US" altLang="ko-KR" dirty="0" smtClean="0"/>
              <a:t> Method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 lnSpcReduction="10000"/>
          </a:bodyPr>
          <a:lstStyle/>
          <a:p>
            <a:pPr marL="365760" lvl="1" indent="0" fontAlgn="base">
              <a:buNone/>
            </a:pPr>
            <a:r>
              <a:rPr lang="ko-KR" altLang="en-US" sz="2800" dirty="0" smtClean="0"/>
              <a:t>클래스 </a:t>
            </a:r>
            <a:r>
              <a:rPr lang="ko-KR" altLang="en-US" sz="2800" dirty="0" err="1" smtClean="0"/>
              <a:t>정의시</a:t>
            </a:r>
            <a:r>
              <a:rPr lang="ko-KR" altLang="en-US" sz="2800" dirty="0" smtClean="0"/>
              <a:t> 내부에서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가진 경우 </a:t>
            </a:r>
            <a:r>
              <a:rPr lang="en-US" altLang="ko-KR" sz="2800" dirty="0" smtClean="0"/>
              <a:t>chain </a:t>
            </a:r>
            <a:r>
              <a:rPr lang="ko-KR" altLang="en-US" sz="2800" dirty="0" smtClean="0"/>
              <a:t>처리를 위해 </a:t>
            </a:r>
            <a:r>
              <a:rPr lang="en-US" altLang="ko-KR" sz="2800" dirty="0" smtClean="0"/>
              <a:t>return</a:t>
            </a:r>
            <a:r>
              <a:rPr lang="ko-KR" altLang="en-US" sz="2800" dirty="0" smtClean="0"/>
              <a:t>으로 다음 실행할  객체를 전달</a:t>
            </a:r>
            <a:endParaRPr lang="ko-KR" altLang="en-US" sz="28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2924944"/>
            <a:ext cx="454548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039287"/>
      </p:ext>
    </p:extLst>
  </p:cSld>
  <p:clrMapOvr>
    <a:masterClrMapping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2636912"/>
            <a:ext cx="8443664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6.16 class method</a:t>
            </a:r>
            <a:br>
              <a:rPr lang="en-US" altLang="ko-KR" sz="6000" dirty="0" smtClean="0"/>
            </a:br>
            <a:r>
              <a:rPr lang="en-US" altLang="ko-KR" sz="6000" dirty="0" smtClean="0"/>
              <a:t>decorator </a:t>
            </a:r>
            <a:br>
              <a:rPr lang="en-US" altLang="ko-KR" sz="6000" dirty="0" smtClean="0"/>
            </a:br>
            <a:r>
              <a:rPr lang="ko-KR" altLang="en-US" sz="6000" dirty="0" smtClean="0"/>
              <a:t>사용하기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755506"/>
      </p:ext>
    </p:extLst>
  </p:cSld>
  <p:clrMapOvr>
    <a:masterClrMapping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Method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24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에러 발생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정의를 빼면 바인딩 에러 발생</a:t>
            </a:r>
            <a:endParaRPr lang="en-US" altLang="ko-KR" sz="2800" dirty="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6715125" cy="353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</a:t>
            </a:r>
            <a:r>
              <a:rPr lang="en-US" altLang="ko-KR" dirty="0" err="1"/>
              <a:t>classmethod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데코레이터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정의하면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인자에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객체가 </a:t>
            </a:r>
            <a:r>
              <a:rPr lang="ko-KR" altLang="en-US" sz="2800" dirty="0" err="1" smtClean="0"/>
              <a:t>세팅됨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 </a:t>
            </a:r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89040"/>
            <a:ext cx="40386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6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로만 접근하려면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생성을 하지 못하도록 처리하면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객체만 처리됨</a:t>
            </a:r>
            <a:endParaRPr lang="en-US" altLang="ko-KR" sz="2800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56" y="3284984"/>
            <a:ext cx="41529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1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</a:t>
            </a:r>
            <a:r>
              <a:rPr lang="ko-KR" altLang="en-US" dirty="0"/>
              <a:t>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클래스와 </a:t>
            </a:r>
            <a:r>
              <a:rPr lang="ko-KR" altLang="en-US" sz="2800" dirty="0" err="1" smtClean="0"/>
              <a:t>인스턴스에서</a:t>
            </a:r>
            <a:r>
              <a:rPr lang="ko-KR" altLang="en-US" sz="2800" dirty="0" smtClean="0"/>
              <a:t> 접근이 가능하지만 </a:t>
            </a:r>
            <a:r>
              <a:rPr lang="en-US" altLang="ko-KR" sz="2800" dirty="0" smtClean="0"/>
              <a:t>is </a:t>
            </a:r>
            <a:r>
              <a:rPr lang="ko-KR" altLang="en-US" sz="2800" dirty="0" smtClean="0"/>
              <a:t>로 비교할 경우 </a:t>
            </a:r>
            <a:r>
              <a:rPr lang="ko-KR" altLang="en-US" sz="2800" dirty="0" err="1" smtClean="0"/>
              <a:t>두개</a:t>
            </a:r>
            <a:r>
              <a:rPr lang="ko-KR" altLang="en-US" sz="2800" dirty="0" smtClean="0"/>
              <a:t> 실행환경이 차이가 발생함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96952"/>
            <a:ext cx="3876675" cy="346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39752" y="4581128"/>
            <a:ext cx="381642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8264" y="4293096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실행되는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환경이 동일한 객체가 아님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6156176" y="4833156"/>
            <a:ext cx="792088" cy="601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표기법이지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아님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</a:t>
            </a:r>
            <a:r>
              <a:rPr lang="ko-KR" altLang="en-US" dirty="0" smtClean="0"/>
              <a:t>값</a:t>
            </a:r>
            <a:r>
              <a:rPr lang="en-US" altLang="ko-KR" dirty="0"/>
              <a:t>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인식하므로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처리가 아님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2736304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82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외부정의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클래스와 </a:t>
            </a:r>
            <a:r>
              <a:rPr lang="ko-KR" altLang="en-US" sz="2800" dirty="0" err="1" smtClean="0"/>
              <a:t>인스턴스에서</a:t>
            </a:r>
            <a:r>
              <a:rPr lang="ko-KR" altLang="en-US" sz="2800" dirty="0" smtClean="0"/>
              <a:t> 호출 및 처리가 가능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4005064"/>
            <a:ext cx="32670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636912"/>
            <a:ext cx="6477000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6.17 </a:t>
            </a:r>
            <a:r>
              <a:rPr lang="ko-KR" altLang="en-US" sz="6000" dirty="0" smtClean="0"/>
              <a:t>멤버 </a:t>
            </a:r>
            <a:r>
              <a:rPr lang="ko-KR" altLang="en-US" sz="6000" dirty="0" err="1" smtClean="0"/>
              <a:t>메소드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(static)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20004"/>
      </p:ext>
    </p:extLst>
  </p:cSld>
  <p:clrMapOvr>
    <a:masterClrMapping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접근자</a:t>
            </a:r>
            <a:r>
              <a:rPr lang="en-US" altLang="ko-KR" dirty="0" smtClean="0"/>
              <a:t>: static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Method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84502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객체로 생성된 모든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객체가 공유하여 사용할 수 있다</a:t>
            </a:r>
            <a:r>
              <a:rPr lang="en-US" altLang="ko-KR" sz="2800" dirty="0" smtClean="0"/>
              <a:t>.</a:t>
            </a:r>
          </a:p>
          <a:p>
            <a:pPr marL="457200" lvl="1" indent="0" fontAlgn="base">
              <a:buNone/>
            </a:pP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장식</a:t>
            </a:r>
            <a:r>
              <a:rPr lang="ko-KR" altLang="en-US" sz="2800" dirty="0" err="1"/>
              <a:t>자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@</a:t>
            </a:r>
            <a:r>
              <a:rPr lang="en-US" altLang="ko-KR" sz="2800" dirty="0" err="1" smtClean="0"/>
              <a:t>staticmethod</a:t>
            </a:r>
            <a:r>
              <a:rPr lang="en-US" altLang="ko-KR" sz="2800" dirty="0" smtClean="0"/>
              <a:t> : </a:t>
            </a:r>
            <a:r>
              <a:rPr lang="ko-KR" altLang="en-US" sz="2800" dirty="0" err="1" smtClean="0"/>
              <a:t>정적함수</a:t>
            </a:r>
            <a:r>
              <a:rPr lang="ko-KR" altLang="en-US" sz="2800" dirty="0" smtClean="0"/>
              <a:t> 위에 표시 </a:t>
            </a:r>
            <a:r>
              <a:rPr lang="en-US" altLang="ko-KR" sz="2800" dirty="0" smtClean="0"/>
              <a:t>– Python 2.x</a:t>
            </a:r>
          </a:p>
          <a:p>
            <a:pPr marL="457200" lvl="1" indent="0" fontAlgn="base">
              <a:buNone/>
            </a:pPr>
            <a:r>
              <a:rPr lang="ko-KR" altLang="en-US" sz="2800" dirty="0" smtClean="0"/>
              <a:t>함수 </a:t>
            </a:r>
            <a:r>
              <a:rPr lang="en-US" altLang="ko-KR" sz="2800" dirty="0" err="1" smtClean="0"/>
              <a:t>staticmethod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는 별도의 문장으로 표시 </a:t>
            </a:r>
            <a:r>
              <a:rPr lang="en-US" altLang="ko-KR" sz="2800" dirty="0" smtClean="0"/>
              <a:t>–Python 3.x</a:t>
            </a:r>
          </a:p>
          <a:p>
            <a:pPr marL="457200" lvl="1" indent="0" fontAlgn="base">
              <a:buNone/>
            </a:pP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정적메소드는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파라미터에</a:t>
            </a:r>
            <a:r>
              <a:rPr lang="ko-KR" altLang="en-US" sz="2800" dirty="0" smtClean="0"/>
              <a:t> 별도의 </a:t>
            </a:r>
            <a:r>
              <a:rPr lang="en-US" altLang="ko-KR" sz="2800" dirty="0" smtClean="0"/>
              <a:t>self, </a:t>
            </a:r>
            <a:r>
              <a:rPr lang="en-US" altLang="ko-KR" sz="2800" dirty="0" err="1" smtClean="0"/>
              <a:t>cls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등 객체에 대한 </a:t>
            </a:r>
            <a:r>
              <a:rPr lang="ko-KR" altLang="en-US" sz="2800" dirty="0" err="1" smtClean="0"/>
              <a:t>참조값을</a:t>
            </a:r>
            <a:r>
              <a:rPr lang="ko-KR" altLang="en-US" sz="2800" dirty="0" smtClean="0"/>
              <a:t> 전달하지 않아도 됨</a:t>
            </a:r>
            <a:r>
              <a:rPr lang="en-US" altLang="ko-KR" sz="280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Staticmehtod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03671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class </a:t>
            </a:r>
            <a:r>
              <a:rPr lang="ko-KR" altLang="en-US" sz="2800" dirty="0" smtClean="0"/>
              <a:t>객체에 함수를 정의하고 이를 </a:t>
            </a:r>
            <a:r>
              <a:rPr lang="en-US" altLang="ko-KR" sz="2800" dirty="0" smtClean="0"/>
              <a:t>instance</a:t>
            </a:r>
            <a:r>
              <a:rPr lang="ko-KR" altLang="en-US" sz="2800" dirty="0" smtClean="0"/>
              <a:t>나 </a:t>
            </a:r>
            <a:r>
              <a:rPr lang="en-US" altLang="ko-KR" sz="2800" dirty="0" smtClean="0"/>
              <a:t>class object</a:t>
            </a:r>
            <a:r>
              <a:rPr lang="ko-KR" altLang="en-US" sz="2800" dirty="0" smtClean="0"/>
              <a:t>에서 항상 사용할 수 있도록 정의하는 </a:t>
            </a:r>
            <a:r>
              <a:rPr lang="ko-KR" altLang="en-US" sz="2800" dirty="0" err="1" smtClean="0"/>
              <a:t>방업</a:t>
            </a:r>
            <a:endParaRPr lang="en-US" altLang="ko-KR" sz="2800" dirty="0" smtClean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5340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static method bound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 </a:t>
            </a:r>
            <a:r>
              <a:rPr lang="en-US" altLang="ko-KR" sz="2800" dirty="0" smtClean="0"/>
              <a:t>__self__</a:t>
            </a:r>
            <a:r>
              <a:rPr lang="ko-KR" altLang="en-US" sz="2800" dirty="0" smtClean="0"/>
              <a:t>속성이 존재하지 않으므로 실제 함수를 클래스에서 사용하도록 처리</a:t>
            </a:r>
            <a:endParaRPr lang="en-US" altLang="ko-KR" sz="28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712879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4106689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__self__ </a:t>
            </a:r>
            <a:r>
              <a:rPr lang="ko-KR" altLang="en-US" dirty="0" smtClean="0"/>
              <a:t>속성이 존재하지 않아서 </a:t>
            </a:r>
            <a:r>
              <a:rPr lang="en-US" altLang="ko-KR" dirty="0" smtClean="0"/>
              <a:t>bound </a:t>
            </a:r>
            <a:r>
              <a:rPr lang="ko-KR" altLang="en-US" dirty="0" smtClean="0"/>
              <a:t>없이 처리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self/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내부에서 함수를 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로 정의할 경우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객체에서 접근이 되어 사용이 가능</a:t>
            </a:r>
            <a:endParaRPr lang="en-US" altLang="ko-KR" sz="18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707499"/>
            <a:ext cx="32670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4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staticmethod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내부에서 함수를 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로 정의해서 객체를 생성하도록 수정이 가능함 </a:t>
            </a:r>
            <a:endParaRPr lang="en-US" altLang="ko-KR" sz="1800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83" y="2996952"/>
            <a:ext cx="3352800" cy="366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6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2.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참조변수쪽을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하면 오류 발생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57435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외부 함수를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내에서 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내에 외부 함수를 호출하면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에 찾아 처리가 됨 </a:t>
            </a:r>
            <a:r>
              <a:rPr lang="en-US" altLang="ko-KR" dirty="0" smtClean="0"/>
              <a:t> </a:t>
            </a:r>
            <a:endParaRPr lang="en-US" altLang="ko-KR" sz="18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68960"/>
            <a:ext cx="4848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7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클래스에서 함수정의 및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64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내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정의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버전 오류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내에 함수를 정의하면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객체에서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오류 발생함</a:t>
            </a:r>
            <a:endParaRPr lang="en-US" altLang="ko-KR" sz="18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3912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6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Class</a:t>
            </a:r>
            <a:r>
              <a:rPr lang="ko-KR" altLang="en-US" sz="3600" dirty="0" smtClean="0"/>
              <a:t>내 변수에 함수 할당</a:t>
            </a:r>
            <a:r>
              <a:rPr lang="en-US" altLang="ko-KR" sz="3600" dirty="0" smtClean="0"/>
              <a:t>: 2</a:t>
            </a:r>
            <a:r>
              <a:rPr lang="ko-KR" altLang="en-US" sz="3600" dirty="0" smtClean="0"/>
              <a:t>버전오류</a:t>
            </a:r>
            <a:endParaRPr lang="ko-KR" altLang="en-US" sz="36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내에 함수를 정의하면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객체에서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오류 발생함</a:t>
            </a:r>
            <a:endParaRPr lang="en-US" altLang="ko-KR" sz="18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81724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0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내 함수 처리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 정상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버전에서는 클래스 내에 함수 정의해서 처리가 됨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정의가 </a:t>
            </a:r>
            <a:r>
              <a:rPr lang="ko-KR" altLang="en-US" dirty="0" err="1" smtClean="0"/>
              <a:t>필요없음</a:t>
            </a:r>
            <a:r>
              <a:rPr lang="en-US" altLang="ko-KR" dirty="0" smtClean="0"/>
              <a:t>)</a:t>
            </a:r>
            <a:endParaRPr lang="en-US" altLang="ko-KR" sz="1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0968"/>
            <a:ext cx="331236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310" y="5445224"/>
            <a:ext cx="26574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40968"/>
            <a:ext cx="295232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5797649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결과는 동일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8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636912"/>
            <a:ext cx="8371656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6.18 static method</a:t>
            </a:r>
            <a:br>
              <a:rPr lang="en-US" altLang="ko-KR" sz="6000" dirty="0" smtClean="0"/>
            </a:br>
            <a:r>
              <a:rPr lang="en-US" altLang="ko-KR" sz="6000" dirty="0" smtClean="0"/>
              <a:t>decorator </a:t>
            </a:r>
            <a:br>
              <a:rPr lang="en-US" altLang="ko-KR" sz="6000" dirty="0" smtClean="0"/>
            </a:br>
            <a:r>
              <a:rPr lang="ko-KR" altLang="en-US" sz="6000" dirty="0" smtClean="0"/>
              <a:t>사용하기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28456"/>
      </p:ext>
    </p:extLst>
  </p:cSld>
  <p:clrMapOvr>
    <a:masterClrMapping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0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Staticmethod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정의한다</a:t>
            </a:r>
            <a:r>
              <a:rPr lang="en-US" altLang="ko-KR" sz="2800" dirty="0" smtClean="0"/>
              <a:t>. 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2276872"/>
            <a:ext cx="4972050" cy="424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static method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인스턴스나</a:t>
            </a:r>
            <a:r>
              <a:rPr lang="ko-KR" altLang="en-US" sz="2800" dirty="0" smtClean="0"/>
              <a:t> 클래스에서 호출해도 항상 같은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</a:t>
            </a:r>
            <a:endParaRPr lang="en-US" altLang="ko-KR" sz="2800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2976"/>
            <a:ext cx="51625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</a:t>
            </a:r>
            <a:r>
              <a:rPr lang="en-US" altLang="ko-KR" dirty="0"/>
              <a:t>unpack </a:t>
            </a:r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smtClean="0"/>
              <a:t>3.</a:t>
            </a:r>
            <a:r>
              <a:rPr lang="ko-KR" altLang="en-US" dirty="0"/>
              <a:t>버전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3</a:t>
            </a:r>
            <a:r>
              <a:rPr lang="ko-KR" altLang="en-US" dirty="0" smtClean="0"/>
              <a:t>버전부터는 할당되는 변수 앞에 </a:t>
            </a:r>
            <a:r>
              <a:rPr lang="en-US" altLang="ko-KR" dirty="0" smtClean="0"/>
              <a:t>*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붙이면 다양한 개수를 받는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타입으로 처리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32" y="3212976"/>
            <a:ext cx="28575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149080"/>
            <a:ext cx="19716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65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외부정의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static method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인스턴스나</a:t>
            </a:r>
            <a:r>
              <a:rPr lang="ko-KR" altLang="en-US" sz="2800" dirty="0" smtClean="0"/>
              <a:t> 클래스에서 호출해도 항상 같은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</a:t>
            </a:r>
            <a:endParaRPr lang="en-US" altLang="ko-KR" sz="28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73016"/>
            <a:ext cx="316835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2636912"/>
            <a:ext cx="8011616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6.19 </a:t>
            </a:r>
            <a:r>
              <a:rPr lang="ko-KR" altLang="en-US" sz="6000" dirty="0" smtClean="0"/>
              <a:t>함수를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메소드로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전환하기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1180"/>
      </p:ext>
    </p:extLst>
  </p:cSld>
  <p:clrMapOvr>
    <a:masterClrMapping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함수를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인자는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인자는 </a:t>
            </a:r>
            <a:r>
              <a:rPr lang="ko-KR" altLang="en-US" sz="2800" dirty="0" err="1" smtClean="0"/>
              <a:t>첫번째가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인스턴스로</a:t>
            </a:r>
            <a:r>
              <a:rPr lang="ko-KR" altLang="en-US" sz="2800" dirty="0" smtClean="0"/>
              <a:t> 무조건 </a:t>
            </a:r>
            <a:r>
              <a:rPr lang="ko-KR" altLang="en-US" sz="2800" dirty="0" err="1" smtClean="0"/>
              <a:t>세팅되므로</a:t>
            </a:r>
            <a:r>
              <a:rPr lang="ko-KR" altLang="en-US" sz="2800" dirty="0" smtClean="0"/>
              <a:t> 함수의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인자를 </a:t>
            </a:r>
            <a:r>
              <a:rPr lang="ko-KR" altLang="en-US" sz="2800" dirty="0" err="1" smtClean="0"/>
              <a:t>인스턴스로</a:t>
            </a:r>
            <a:r>
              <a:rPr lang="ko-KR" altLang="en-US" sz="2800" dirty="0" smtClean="0"/>
              <a:t> 표기</a:t>
            </a:r>
            <a:endParaRPr lang="en-US" altLang="ko-KR" sz="28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443" y="3140968"/>
            <a:ext cx="5924550" cy="326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3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함수를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내부에 할당해서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사용</a:t>
            </a:r>
            <a:endParaRPr lang="en-US" altLang="ko-KR" sz="28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2348880"/>
            <a:ext cx="5076825" cy="39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4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2852936"/>
            <a:ext cx="8659688" cy="301446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6.20 </a:t>
            </a:r>
            <a:r>
              <a:rPr lang="ko-KR" altLang="en-US" sz="6000" dirty="0" smtClean="0"/>
              <a:t>클래스를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상속하기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77661"/>
      </p:ext>
    </p:extLst>
  </p:cSld>
  <p:clrMapOvr>
    <a:masterClrMapping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Class Inheritance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9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상속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클래스는 슈퍼클래스를 상속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2267744" y="2955235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004048" y="2945904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04048" y="248425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2267744" y="251312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3707904" y="3439673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23928" y="370838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123728" y="4509120"/>
            <a:ext cx="48965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A(object):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__(self) 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self.instanceS</a:t>
            </a:r>
            <a:r>
              <a:rPr lang="en-US" altLang="ko-KR" sz="1200" dirty="0"/>
              <a:t> = " static instance member"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whoami</a:t>
            </a:r>
            <a:r>
              <a:rPr lang="en-US" altLang="ko-KR" sz="1200" dirty="0"/>
              <a:t>(self):</a:t>
            </a:r>
          </a:p>
          <a:p>
            <a:r>
              <a:rPr lang="en-US" altLang="ko-KR" sz="1200" dirty="0"/>
              <a:t>        return </a:t>
            </a:r>
            <a:r>
              <a:rPr lang="en-US" altLang="ko-KR" sz="1200" dirty="0" err="1"/>
              <a:t>self.__class__.__name</a:t>
            </a:r>
            <a:r>
              <a:rPr lang="en-US" altLang="ko-KR" sz="1200" dirty="0"/>
              <a:t>__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2771800" y="4725144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42" idx="2"/>
          </p:cNvCxnSpPr>
          <p:nvPr/>
        </p:nvCxnSpPr>
        <p:spPr>
          <a:xfrm flipV="1">
            <a:off x="3563888" y="4098032"/>
            <a:ext cx="2160240" cy="8071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195736" y="4797152"/>
            <a:ext cx="3672408" cy="1368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7" idx="1"/>
            <a:endCxn id="30" idx="1"/>
          </p:cNvCxnSpPr>
          <p:nvPr/>
        </p:nvCxnSpPr>
        <p:spPr>
          <a:xfrm rot="10800000" flipH="1">
            <a:off x="2195736" y="3449004"/>
            <a:ext cx="72008" cy="2032224"/>
          </a:xfrm>
          <a:prstGeom prst="bentConnector3">
            <a:avLst>
              <a:gd name="adj1" fmla="val -70619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3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Inheritance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4930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상속은 상위 클래스를 하나 또는 여러 개를 사용하는 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          class 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pass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class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 pass 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ko-KR" altLang="en-US" dirty="0"/>
              <a:t>상속 </a:t>
            </a:r>
            <a:r>
              <a:rPr lang="ko-KR" altLang="en-US" dirty="0" err="1"/>
              <a:t>정의시</a:t>
            </a:r>
            <a:r>
              <a:rPr lang="ko-KR" altLang="en-US" dirty="0"/>
              <a:t> </a:t>
            </a:r>
            <a:r>
              <a:rPr lang="ko-KR" altLang="en-US" dirty="0" err="1"/>
              <a:t>파라미터로</a:t>
            </a:r>
            <a:r>
              <a:rPr lang="ko-KR" altLang="en-US" dirty="0"/>
              <a:t> 상위 </a:t>
            </a:r>
            <a:r>
              <a:rPr lang="ko-KR" altLang="en-US" dirty="0" err="1"/>
              <a:t>클래스명을</a:t>
            </a:r>
            <a:r>
              <a:rPr lang="ko-KR" altLang="en-US" dirty="0"/>
              <a:t> 여러 개 작성시 멀티 상속이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500" dirty="0" smtClean="0"/>
              <a:t>            class </a:t>
            </a:r>
            <a:r>
              <a:rPr lang="ko-KR" altLang="en-US" sz="1500" dirty="0" err="1"/>
              <a:t>클래스명</a:t>
            </a:r>
            <a:r>
              <a:rPr lang="en-US" altLang="ko-KR" sz="1500" dirty="0"/>
              <a:t>(</a:t>
            </a:r>
            <a:r>
              <a:rPr lang="ko-KR" altLang="en-US" sz="1500" dirty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) </a:t>
            </a:r>
            <a:r>
              <a:rPr lang="en-US" altLang="ko-KR" sz="1500" dirty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500" dirty="0"/>
              <a:t>              </a:t>
            </a:r>
            <a:r>
              <a:rPr lang="en-US" altLang="ko-KR" sz="1500" dirty="0" smtClean="0"/>
              <a:t>          </a:t>
            </a:r>
            <a:r>
              <a:rPr lang="en-US" altLang="ko-KR" sz="1500" dirty="0"/>
              <a:t>pass 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상속시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scope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4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1.15 </a:t>
            </a:r>
            <a:r>
              <a:rPr lang="ko-KR" altLang="en-US" sz="6000" dirty="0" smtClean="0"/>
              <a:t>함수 정의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Inheritance- scope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384502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ko-KR" altLang="en-US" dirty="0" smtClean="0"/>
              <a:t>상속된 클래스도 검색하는 순서가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정리한 순서대로 변수나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검색하여 처리됨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상속된 클래스에 동일한 이름이 변수나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존재시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검색된 것으로 처리함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 smtClean="0"/>
              <a:t>class </a:t>
            </a:r>
            <a:r>
              <a:rPr lang="ko-KR" altLang="en-US" sz="1500" dirty="0" err="1"/>
              <a:t>클래스명</a:t>
            </a:r>
            <a:r>
              <a:rPr lang="en-US" altLang="ko-KR" sz="1500" dirty="0"/>
              <a:t>(</a:t>
            </a:r>
            <a:r>
              <a:rPr lang="ko-KR" altLang="en-US" sz="1500" dirty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) </a:t>
            </a:r>
            <a:r>
              <a:rPr lang="en-US" altLang="ko-KR" sz="1500" dirty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500" dirty="0"/>
              <a:t>              </a:t>
            </a:r>
            <a:r>
              <a:rPr lang="en-US" altLang="ko-KR" sz="1500" dirty="0" smtClean="0"/>
              <a:t>          </a:t>
            </a:r>
            <a:r>
              <a:rPr lang="en-US" altLang="ko-KR" sz="1500" dirty="0"/>
              <a:t>pass 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Inheritance -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00199"/>
            <a:ext cx="52101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691680" y="2276872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Parent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691680" y="3733357"/>
            <a:ext cx="1440160" cy="1152128"/>
            <a:chOff x="5724128" y="3356992"/>
            <a:chExt cx="1800200" cy="1512168"/>
          </a:xfrm>
        </p:grpSpPr>
        <p:sp>
          <p:nvSpPr>
            <p:cNvPr id="15" name="직사각형 14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Child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화살표 연결선 4"/>
          <p:cNvCxnSpPr>
            <a:stCxn id="15" idx="0"/>
            <a:endCxn id="13" idx="2"/>
          </p:cNvCxnSpPr>
          <p:nvPr/>
        </p:nvCxnSpPr>
        <p:spPr>
          <a:xfrm flipV="1">
            <a:off x="2411760" y="3429000"/>
            <a:ext cx="0" cy="30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691680" y="5288213"/>
            <a:ext cx="1440160" cy="1152128"/>
            <a:chOff x="5724128" y="3356992"/>
            <a:chExt cx="1800200" cy="1512168"/>
          </a:xfrm>
        </p:grpSpPr>
        <p:sp>
          <p:nvSpPr>
            <p:cNvPr id="19" name="직사각형 18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c: Child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화살표 연결선 21"/>
          <p:cNvCxnSpPr>
            <a:stCxn id="17" idx="2"/>
            <a:endCxn id="19" idx="0"/>
          </p:cNvCxnSpPr>
          <p:nvPr/>
        </p:nvCxnSpPr>
        <p:spPr>
          <a:xfrm>
            <a:off x="2411760" y="4885485"/>
            <a:ext cx="0" cy="40272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 22"/>
          <p:cNvSpPr/>
          <p:nvPr/>
        </p:nvSpPr>
        <p:spPr>
          <a:xfrm rot="10800000">
            <a:off x="1115615" y="2990091"/>
            <a:ext cx="397989" cy="3335551"/>
          </a:xfrm>
          <a:prstGeom prst="downArrow">
            <a:avLst>
              <a:gd name="adj1" fmla="val 30747"/>
              <a:gd name="adj2" fmla="val 88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32653" y="3808267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멤</a:t>
            </a:r>
            <a:endParaRPr lang="en-US" altLang="ko-KR" sz="1600" dirty="0" smtClean="0"/>
          </a:p>
          <a:p>
            <a:r>
              <a:rPr lang="ko-KR" altLang="en-US" sz="1600" dirty="0" err="1" smtClean="0"/>
              <a:t>버</a:t>
            </a:r>
            <a:endParaRPr lang="en-US" altLang="ko-KR" sz="1600" dirty="0" smtClean="0"/>
          </a:p>
          <a:p>
            <a:r>
              <a:rPr lang="ko-KR" altLang="en-US" sz="1600" dirty="0" smtClean="0"/>
              <a:t>검색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5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 처리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8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Isinstance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issubclass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2924944"/>
            <a:ext cx="3114675" cy="360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상속을 사용해서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만들면 부모와 자식클래스 모두의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확인됨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자식 클래스에서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처리해서 사용하면 부모 클래스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사용하지 않음</a:t>
            </a:r>
            <a:endParaRPr lang="en-US" altLang="ko-KR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82043"/>
            <a:ext cx="3816424" cy="254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02037"/>
      </p:ext>
    </p:extLst>
  </p:cSld>
  <p:clrMapOvr>
    <a:masterClrMapping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자식 클래스에서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오버라이딩하면</a:t>
            </a:r>
            <a:r>
              <a:rPr lang="ko-KR" altLang="en-US" dirty="0" smtClean="0"/>
              <a:t> 부모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사용하지 않음</a:t>
            </a:r>
            <a:endParaRPr lang="en-US" altLang="ko-KR" dirty="0"/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81642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985547"/>
      </p:ext>
    </p:extLst>
  </p:cSld>
  <p:clrMapOvr>
    <a:masterClrMapping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상속구조 확인하기</a:t>
            </a:r>
            <a:r>
              <a:rPr lang="en-US" altLang="ko-KR" dirty="0" smtClean="0"/>
              <a:t>(MRO)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Method resolution order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err="1" smtClean="0"/>
              <a:t>Mro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클래스에 있으므로 직접 </a:t>
            </a:r>
            <a:r>
              <a:rPr lang="en-US" altLang="ko-KR" dirty="0" err="1" smtClean="0"/>
              <a:t>type.mro</a:t>
            </a:r>
            <a:r>
              <a:rPr lang="en-US" altLang="ko-KR" dirty="0" smtClean="0"/>
              <a:t>(class) </a:t>
            </a:r>
            <a:r>
              <a:rPr lang="ko-KR" altLang="en-US" dirty="0" smtClean="0"/>
              <a:t>로 호출 가능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140968"/>
            <a:ext cx="504825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7928"/>
      </p:ext>
    </p:extLst>
  </p:cSld>
  <p:clrMapOvr>
    <a:masterClrMapping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상속 순</a:t>
            </a:r>
            <a:r>
              <a:rPr lang="ko-KR" altLang="en-US" dirty="0"/>
              <a:t>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mro</a:t>
            </a:r>
            <a:r>
              <a:rPr lang="en-US" altLang="ko-KR" dirty="0" smtClean="0"/>
              <a:t>__, </a:t>
            </a:r>
            <a:r>
              <a:rPr lang="en-US" altLang="ko-KR" dirty="0" err="1" smtClean="0"/>
              <a:t>mro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상속인 경우 클래스 객체들이 우선순서를 확인하는 속성과 </a:t>
            </a:r>
            <a:r>
              <a:rPr lang="ko-KR" altLang="en-US" dirty="0" err="1" smtClean="0"/>
              <a:t>메소드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80928"/>
            <a:ext cx="531495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59832" y="5445224"/>
            <a:ext cx="1944216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515719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r>
              <a:rPr lang="ko-KR" altLang="en-US" dirty="0" smtClean="0"/>
              <a:t>가 아닌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들에 대한 순서를 정함 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6" idx="3"/>
          </p:cNvCxnSpPr>
          <p:nvPr/>
        </p:nvCxnSpPr>
        <p:spPr>
          <a:xfrm>
            <a:off x="2339752" y="5618857"/>
            <a:ext cx="720080" cy="150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05584"/>
      </p:ext>
    </p:extLst>
  </p:cSld>
  <p:clrMapOvr>
    <a:masterClrMapping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MRO </a:t>
            </a:r>
            <a:r>
              <a:rPr lang="ko-KR" altLang="en-US" dirty="0" smtClean="0"/>
              <a:t>처리 시 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 순위를 명확히 알아야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추적 가능하므로 항상 상속을 명기해야 함</a:t>
            </a:r>
            <a:endParaRPr lang="en-US" altLang="ko-K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029200" cy="331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216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함수를 사용하는 이유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정보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상속된 클래스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상속인 경우 클래스 객체들이 우선순서를 확인하고 속성을 접근하는 예시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3933825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04190"/>
      </p:ext>
    </p:extLst>
  </p:cSld>
  <p:clrMapOvr>
    <a:masterClrMapping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3140968"/>
            <a:ext cx="8515672" cy="2726432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6.21 </a:t>
            </a:r>
            <a:r>
              <a:rPr lang="ko-KR" altLang="en-US" sz="6000" dirty="0" smtClean="0"/>
              <a:t>부모 </a:t>
            </a:r>
            <a:r>
              <a:rPr lang="en-US" altLang="ko-KR" sz="6000" dirty="0" smtClean="0"/>
              <a:t>class </a:t>
            </a:r>
            <a:r>
              <a:rPr lang="ko-KR" altLang="en-US" sz="6000" dirty="0" smtClean="0"/>
              <a:t>호출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56157"/>
      </p:ext>
    </p:extLst>
  </p:cSld>
  <p:clrMapOvr>
    <a:masterClrMapping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부모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bound/unbound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클래스명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self/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인자에 직접 제공해야 하는 것은 </a:t>
            </a:r>
            <a:r>
              <a:rPr lang="en-US" altLang="ko-KR" dirty="0" smtClean="0"/>
              <a:t>unbound</a:t>
            </a:r>
            <a:r>
              <a:rPr lang="ko-KR" altLang="en-US" dirty="0" smtClean="0"/>
              <a:t>된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객체 실행환경을 제공하는 것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3635896" y="3573016"/>
            <a:ext cx="468052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클래스명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객체</a:t>
            </a:r>
            <a:r>
              <a:rPr lang="en-US" altLang="ko-KR" dirty="0" smtClean="0">
                <a:solidFill>
                  <a:schemeClr val="tx1"/>
                </a:solidFill>
              </a:rPr>
              <a:t>,…)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5896" y="5085184"/>
            <a:ext cx="468052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인스턴</a:t>
            </a:r>
            <a:r>
              <a:rPr lang="ko-KR" altLang="en-US" dirty="0" err="1">
                <a:solidFill>
                  <a:schemeClr val="tx1"/>
                </a:solidFill>
              </a:rPr>
              <a:t>스</a:t>
            </a:r>
            <a:r>
              <a:rPr lang="ko-KR" altLang="en-US" dirty="0" err="1" smtClean="0">
                <a:solidFill>
                  <a:schemeClr val="tx1"/>
                </a:solidFill>
              </a:rPr>
              <a:t>명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386104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unbound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25555" y="544522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bound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63288"/>
      </p:ext>
    </p:extLst>
  </p:cSld>
  <p:clrMapOvr>
    <a:masterClrMapping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부모 </a:t>
            </a:r>
            <a:r>
              <a:rPr lang="en-US" altLang="ko-KR" dirty="0" smtClean="0"/>
              <a:t>class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부모 클래스 내의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직접 호출해서 사용하면 자식 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부모와 자식에 정의된 것을 다 사용하도록 생성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356992"/>
            <a:ext cx="3228975" cy="317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98815"/>
      </p:ext>
    </p:extLst>
  </p:cSld>
  <p:clrMapOvr>
    <a:masterClrMapping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부모 </a:t>
            </a:r>
            <a:r>
              <a:rPr lang="en-US" altLang="ko-KR" dirty="0" smtClean="0"/>
              <a:t>class :unbound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부모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자식클래스에 할당해서 바로 사용 가능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7" y="3140968"/>
            <a:ext cx="3124200" cy="34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859587"/>
      </p:ext>
    </p:extLst>
  </p:cSld>
  <p:clrMapOvr>
    <a:masterClrMapping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부모 </a:t>
            </a:r>
            <a:r>
              <a:rPr lang="en-US" altLang="ko-KR" dirty="0" smtClean="0"/>
              <a:t>class :bound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부모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자식 클래스의 </a:t>
            </a: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호출해도 직접 사용이 가능 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2996952"/>
            <a:ext cx="3019425" cy="349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37110"/>
      </p:ext>
    </p:extLst>
  </p:cSld>
  <p:clrMapOvr>
    <a:masterClrMapping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Super()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97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Super() </a:t>
            </a:r>
            <a:r>
              <a:rPr lang="ko-KR" altLang="en-US" dirty="0" smtClean="0"/>
              <a:t>함수</a:t>
            </a:r>
            <a:r>
              <a:rPr lang="en-US" altLang="ko-KR" dirty="0"/>
              <a:t>(2.x)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Super(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서브클래스 또는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변수를 호출하였지만 </a:t>
            </a:r>
            <a:r>
              <a:rPr lang="en-US" altLang="ko-KR" dirty="0" err="1" smtClean="0"/>
              <a:t>mro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순서 따라 </a:t>
            </a:r>
            <a:r>
              <a:rPr lang="en-US" altLang="ko-KR" dirty="0" err="1" smtClean="0"/>
              <a:t>A.bar</a:t>
            </a:r>
            <a:r>
              <a:rPr lang="ko-KR" altLang="en-US" dirty="0" smtClean="0"/>
              <a:t>가 호출 </a:t>
            </a:r>
            <a:r>
              <a:rPr lang="en-US" altLang="ko-KR" dirty="0" smtClean="0"/>
              <a:t>B,B()</a:t>
            </a:r>
            <a:r>
              <a:rPr lang="ko-KR" altLang="en-US" dirty="0" smtClean="0"/>
              <a:t>로 호출해야 </a:t>
            </a:r>
            <a:r>
              <a:rPr lang="en-US" altLang="ko-KR" dirty="0" err="1" smtClean="0"/>
              <a:t>B.bar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140968"/>
            <a:ext cx="6477000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019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문장을 그룹화해서 함수를 사용하는 이유는 아래의 </a:t>
            </a:r>
            <a:r>
              <a:rPr lang="en-US" altLang="ko-KR" dirty="0"/>
              <a:t>5</a:t>
            </a:r>
            <a:r>
              <a:rPr lang="ko-KR" altLang="en-US" dirty="0" smtClean="0"/>
              <a:t>가지 이유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763686" y="31947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읽고 이해하기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63686" y="386179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사용의 용이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3686" y="45288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 재활용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63686" y="519589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 변경관리 용이성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63686" y="58629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설계와 구현의 동질성 유지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6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Super()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접근</a:t>
            </a:r>
            <a:r>
              <a:rPr lang="en-US" altLang="ko-KR" dirty="0" smtClean="0"/>
              <a:t>(2.x)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Super(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순서에 맞춰 검색해서 멤버를 실행함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716016" y="436510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D().</a:t>
            </a:r>
            <a:r>
              <a:rPr lang="en-US" altLang="ko-KR" dirty="0" err="1" smtClean="0"/>
              <a:t>sup.bar</a:t>
            </a:r>
            <a:r>
              <a:rPr lang="en-US" altLang="ko-KR" dirty="0" smtClean="0"/>
              <a:t> : D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</a:t>
            </a:r>
            <a:r>
              <a:rPr lang="ko-KR" altLang="en-US" dirty="0" smtClean="0"/>
              <a:t>을 보고 </a:t>
            </a:r>
            <a:r>
              <a:rPr lang="en-US" altLang="ko-KR" dirty="0" smtClean="0"/>
              <a:t>super(C,C())</a:t>
            </a:r>
            <a:r>
              <a:rPr lang="ko-KR" altLang="en-US" dirty="0" smtClean="0"/>
              <a:t>에 상위 </a:t>
            </a:r>
            <a:r>
              <a:rPr lang="en-US" altLang="ko-KR" dirty="0" err="1" smtClean="0"/>
              <a:t>A.bar</a:t>
            </a:r>
            <a:r>
              <a:rPr lang="ko-KR" altLang="en-US" dirty="0" smtClean="0"/>
              <a:t>를 호출해서 처리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9101"/>
            <a:ext cx="3143250" cy="3471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16536"/>
      </p:ext>
    </p:extLst>
  </p:cSld>
  <p:clrMapOvr>
    <a:masterClrMapping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 </a:t>
            </a:r>
            <a:r>
              <a:rPr lang="en-US" altLang="ko-KR" sz="6000" dirty="0" smtClean="0"/>
              <a:t>6.22 </a:t>
            </a:r>
            <a:r>
              <a:rPr lang="ko-KR" altLang="en-US" sz="6000" dirty="0" err="1" smtClean="0"/>
              <a:t>다형성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override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50914"/>
      </p:ext>
    </p:extLst>
  </p:cSld>
  <p:clrMapOvr>
    <a:masterClrMapping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Overriding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5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Overriding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38450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메소드를</a:t>
            </a:r>
            <a:r>
              <a:rPr lang="ko-KR" altLang="en-US" dirty="0" smtClean="0"/>
              <a:t> 이름으로 검색하므로 하위 클래스에 동일한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존재하면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하위 클래스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호출하므로 </a:t>
            </a:r>
            <a:r>
              <a:rPr lang="en-US" altLang="ko-KR" dirty="0" smtClean="0"/>
              <a:t>Overriding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          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class 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</a:t>
            </a:r>
            <a:r>
              <a:rPr lang="en-US" altLang="ko-KR" sz="1400" dirty="0" err="1" smtClean="0"/>
              <a:t>def</a:t>
            </a:r>
            <a:r>
              <a:rPr lang="en-US" altLang="ko-KR" sz="1400" dirty="0" smtClean="0"/>
              <a:t> method(self)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pass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class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method(self)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                     pass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 smtClean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784263"/>
      </p:ext>
    </p:extLst>
  </p:cSld>
  <p:clrMapOvr>
    <a:masterClrMapping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Overriding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동일한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instance/Class/Super Class</a:t>
            </a:r>
            <a:r>
              <a:rPr lang="ko-KR" altLang="en-US" dirty="0" smtClean="0"/>
              <a:t>에 다 정의할 경우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부터 호출이 되는 구조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3851920" y="4313447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4314914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4304116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84246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87133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87133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797885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807216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506660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5062923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588224" y="564266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클래스 정의 </a:t>
            </a:r>
            <a:endParaRPr lang="en-US" altLang="ko-KR" sz="1400" dirty="0" smtClean="0"/>
          </a:p>
          <a:p>
            <a:r>
              <a:rPr lang="ko-KR" altLang="en-US" sz="1400" dirty="0" smtClean="0"/>
              <a:t>시 </a:t>
            </a:r>
            <a:r>
              <a:rPr lang="ko-KR" altLang="en-US" sz="1400" dirty="0" err="1" smtClean="0"/>
              <a:t>메소드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707904" y="564266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클래스 정의 </a:t>
            </a:r>
            <a:endParaRPr lang="en-US" altLang="ko-KR" sz="1400" dirty="0" smtClean="0"/>
          </a:p>
          <a:p>
            <a:r>
              <a:rPr lang="ko-KR" altLang="en-US" sz="1400" dirty="0" smtClean="0"/>
              <a:t>시 슈퍼 </a:t>
            </a:r>
            <a:r>
              <a:rPr lang="ko-KR" altLang="en-US" sz="1400" dirty="0" err="1" smtClean="0"/>
              <a:t>클래스메소드</a:t>
            </a:r>
            <a:r>
              <a:rPr lang="ko-KR" altLang="en-US" sz="1400" dirty="0" smtClean="0"/>
              <a:t> 재정의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971600" y="564266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Runtime </a:t>
            </a:r>
            <a:r>
              <a:rPr lang="ko-KR" altLang="en-US" sz="1400" dirty="0" smtClean="0"/>
              <a:t>시 </a:t>
            </a:r>
            <a:endParaRPr lang="en-US" altLang="ko-KR" sz="1400" dirty="0" smtClean="0"/>
          </a:p>
          <a:p>
            <a:r>
              <a:rPr lang="ko-KR" altLang="en-US" sz="1400" dirty="0" smtClean="0"/>
              <a:t>클래스 및 슈퍼클래스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정의</a:t>
            </a:r>
            <a:endParaRPr lang="ko-KR" altLang="en-US" sz="1400" dirty="0"/>
          </a:p>
        </p:txBody>
      </p:sp>
      <p:sp>
        <p:nvSpPr>
          <p:cNvPr id="4" name="왼쪽 중괄호 3"/>
          <p:cNvSpPr/>
          <p:nvPr/>
        </p:nvSpPr>
        <p:spPr>
          <a:xfrm rot="5400000">
            <a:off x="2982680" y="2397161"/>
            <a:ext cx="370327" cy="2520280"/>
          </a:xfrm>
          <a:prstGeom prst="leftBrace">
            <a:avLst>
              <a:gd name="adj1" fmla="val 81220"/>
              <a:gd name="adj2" fmla="val 48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39752" y="321297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Overriding </a:t>
            </a:r>
            <a:r>
              <a:rPr lang="ko-KR" altLang="en-US" sz="1600" dirty="0" smtClean="0"/>
              <a:t>발생</a:t>
            </a:r>
            <a:endParaRPr lang="ko-KR" altLang="en-US" sz="1600" dirty="0"/>
          </a:p>
        </p:txBody>
      </p:sp>
      <p:sp>
        <p:nvSpPr>
          <p:cNvPr id="29" name="왼쪽 중괄호 28"/>
          <p:cNvSpPr/>
          <p:nvPr/>
        </p:nvSpPr>
        <p:spPr>
          <a:xfrm rot="5400000">
            <a:off x="5646976" y="2397161"/>
            <a:ext cx="370327" cy="2520280"/>
          </a:xfrm>
          <a:prstGeom prst="leftBrace">
            <a:avLst>
              <a:gd name="adj1" fmla="val 81220"/>
              <a:gd name="adj2" fmla="val 48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04048" y="321297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Overriding </a:t>
            </a:r>
            <a:r>
              <a:rPr lang="ko-KR" altLang="en-US" sz="1600" dirty="0" smtClean="0"/>
              <a:t>발생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 </a:t>
            </a:r>
            <a:r>
              <a:rPr lang="en-US" altLang="ko-KR" sz="6000" dirty="0" smtClean="0"/>
              <a:t>6.23 </a:t>
            </a:r>
            <a:r>
              <a:rPr lang="ko-KR" altLang="en-US" sz="6000" dirty="0" err="1" smtClean="0"/>
              <a:t>다형성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override</a:t>
            </a:r>
            <a:br>
              <a:rPr lang="en-US" altLang="ko-KR" sz="6000" dirty="0" smtClean="0"/>
            </a:br>
            <a:r>
              <a:rPr lang="en-US" altLang="ko-KR" sz="6000" dirty="0" smtClean="0"/>
              <a:t>(special Method)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101063"/>
      </p:ext>
    </p:extLst>
  </p:cSld>
  <p:clrMapOvr>
    <a:masterClrMapping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Special method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Overriding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759829" y="3027838"/>
            <a:ext cx="1440160" cy="922269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770782" y="5099248"/>
            <a:ext cx="1440160" cy="922269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496133" y="3020369"/>
            <a:ext cx="1440160" cy="922269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496133" y="2650820"/>
            <a:ext cx="1440160" cy="24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4759829" y="2673931"/>
            <a:ext cx="1440160" cy="24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4770782" y="4744166"/>
            <a:ext cx="1440160" cy="24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6199989" y="3415627"/>
            <a:ext cx="1296144" cy="74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2" idx="2"/>
            <a:endCxn id="34" idx="0"/>
          </p:cNvCxnSpPr>
          <p:nvPr/>
        </p:nvCxnSpPr>
        <p:spPr>
          <a:xfrm>
            <a:off x="5479909" y="3950107"/>
            <a:ext cx="10953" cy="114914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16013" y="3630731"/>
            <a:ext cx="864096" cy="2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95933" y="4413809"/>
            <a:ext cx="1008112" cy="2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4" name="왼쪽 중괄호 3"/>
          <p:cNvSpPr/>
          <p:nvPr/>
        </p:nvSpPr>
        <p:spPr>
          <a:xfrm rot="5400000">
            <a:off x="6519819" y="1242459"/>
            <a:ext cx="296444" cy="2520280"/>
          </a:xfrm>
          <a:prstGeom prst="leftBrace">
            <a:avLst>
              <a:gd name="adj1" fmla="val 81220"/>
              <a:gd name="adj2" fmla="val 48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39949" y="2146920"/>
            <a:ext cx="2016224" cy="27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Overriding </a:t>
            </a:r>
            <a:r>
              <a:rPr lang="ko-KR" altLang="en-US" sz="1600" dirty="0" smtClean="0"/>
              <a:t>발생</a:t>
            </a:r>
            <a:endParaRPr lang="ko-KR" altLang="en-US" sz="16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18901"/>
            <a:ext cx="4098574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71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처리</a:t>
            </a:r>
            <a:r>
              <a:rPr lang="en-US" altLang="ko-KR" dirty="0" smtClean="0"/>
              <a:t>, 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스트링내에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처리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149080"/>
            <a:ext cx="24479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1499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9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3.X </a:t>
            </a:r>
            <a:r>
              <a:rPr lang="ko-KR" altLang="en-US" dirty="0" smtClean="0"/>
              <a:t>버전과 </a:t>
            </a:r>
            <a:r>
              <a:rPr lang="ko-KR" altLang="en-US" smtClean="0"/>
              <a:t>동일한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2to3</a:t>
            </a:r>
            <a:r>
              <a:rPr lang="ko-KR" altLang="en-US" dirty="0" smtClean="0"/>
              <a:t>에 대한 일부 확장 지원을 하는 모듈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9589"/>
            <a:ext cx="3024336" cy="35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30956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6096" y="3212976"/>
            <a:ext cx="29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print</a:t>
            </a:r>
            <a:r>
              <a:rPr lang="ko-KR" altLang="en-US" dirty="0" smtClean="0"/>
              <a:t>를 함수로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object class </a:t>
            </a:r>
            <a:r>
              <a:rPr lang="ko-KR" altLang="en-US" dirty="0" smtClean="0"/>
              <a:t>내에 위치한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메소드인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확인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4385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649562"/>
      </p:ext>
    </p:extLst>
  </p:cSld>
  <p:clrMapOvr>
    <a:masterClrMapping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en-US" altLang="ko-KR" dirty="0" smtClean="0"/>
              <a:t>override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A class </a:t>
            </a:r>
            <a:r>
              <a:rPr lang="ko-KR" altLang="en-US" dirty="0" smtClean="0"/>
              <a:t>내에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메소드인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override </a:t>
            </a:r>
            <a:r>
              <a:rPr lang="ko-KR" altLang="en-US" dirty="0" smtClean="0"/>
              <a:t>확인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51" y="2852936"/>
            <a:ext cx="4152900" cy="344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421673"/>
      </p:ext>
    </p:extLst>
  </p:cSld>
  <p:clrMapOvr>
    <a:masterClrMapping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. </a:t>
            </a:r>
            <a:r>
              <a:rPr lang="ko-KR" altLang="en-US" dirty="0" smtClean="0"/>
              <a:t>연사자 </a:t>
            </a:r>
            <a:r>
              <a:rPr lang="en-US" altLang="ko-KR" dirty="0"/>
              <a:t>overriding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7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인스턴스명</a:t>
            </a:r>
            <a:r>
              <a:rPr lang="en-US" altLang="ko-KR" dirty="0" smtClean="0"/>
              <a:t>.key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__(</a:t>
            </a:r>
            <a:r>
              <a:rPr lang="en-US" altLang="ko-KR" dirty="0" err="1" smtClean="0"/>
              <a:t>self,key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처리 </a:t>
            </a:r>
            <a:endParaRPr lang="en-US" altLang="ko-K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34563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78347"/>
      </p:ext>
    </p:extLst>
  </p:cSld>
  <p:clrMapOvr>
    <a:masterClrMapping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:./[] </a:t>
            </a:r>
            <a:r>
              <a:rPr lang="ko-KR" altLang="en-US" dirty="0" smtClean="0"/>
              <a:t>연사자 </a:t>
            </a:r>
            <a:r>
              <a:rPr lang="en-US" altLang="ko-KR" dirty="0" smtClean="0"/>
              <a:t>overriding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다른 클래스를 만들어서 연산자를 다양하게 사용하기 위해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처리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4913428" y="2515576"/>
            <a:ext cx="3567396" cy="1265201"/>
            <a:chOff x="1115616" y="1628800"/>
            <a:chExt cx="6912768" cy="2525832"/>
          </a:xfrm>
        </p:grpSpPr>
        <p:grpSp>
          <p:nvGrpSpPr>
            <p:cNvPr id="7" name="그룹 6"/>
            <p:cNvGrpSpPr/>
            <p:nvPr/>
          </p:nvGrpSpPr>
          <p:grpSpPr>
            <a:xfrm>
              <a:off x="3851920" y="2729271"/>
              <a:ext cx="1440160" cy="1152128"/>
              <a:chOff x="5724128" y="3356992"/>
              <a:chExt cx="1800200" cy="151216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115616" y="2730738"/>
              <a:ext cx="1440160" cy="1152128"/>
              <a:chOff x="5724128" y="3356992"/>
              <a:chExt cx="1800200" cy="151216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588224" y="2719940"/>
              <a:ext cx="1440160" cy="1152128"/>
              <a:chOff x="5724128" y="3356992"/>
              <a:chExt cx="1800200" cy="1512168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588224" y="2258288"/>
              <a:ext cx="1440160" cy="670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u="sng" dirty="0" smtClean="0"/>
                <a:t>Super Class</a:t>
              </a:r>
              <a:endParaRPr lang="ko-KR" altLang="en-US" sz="800" u="sng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51920" y="2287160"/>
              <a:ext cx="1440160" cy="44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u="sng" dirty="0" smtClean="0"/>
                <a:t>Class</a:t>
              </a:r>
              <a:endParaRPr lang="ko-KR" altLang="en-US" sz="800" u="sng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15616" y="2287160"/>
              <a:ext cx="1440160" cy="44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u="sng" dirty="0" smtClean="0"/>
                <a:t>instance</a:t>
              </a:r>
              <a:endParaRPr lang="ko-KR" altLang="en-US" sz="800" u="sng" dirty="0"/>
            </a:p>
          </p:txBody>
        </p:sp>
        <p:cxnSp>
          <p:nvCxnSpPr>
            <p:cNvPr id="13" name="꺾인 연결선 12"/>
            <p:cNvCxnSpPr>
              <a:stCxn id="26" idx="3"/>
              <a:endCxn id="20" idx="1"/>
            </p:cNvCxnSpPr>
            <p:nvPr/>
          </p:nvCxnSpPr>
          <p:spPr>
            <a:xfrm flipV="1">
              <a:off x="5292080" y="3213709"/>
              <a:ext cx="1296144" cy="93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26" idx="1"/>
              <a:endCxn id="23" idx="3"/>
            </p:cNvCxnSpPr>
            <p:nvPr/>
          </p:nvCxnSpPr>
          <p:spPr>
            <a:xfrm flipH="1">
              <a:off x="2555776" y="3223040"/>
              <a:ext cx="1296144" cy="1467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508104" y="3482422"/>
              <a:ext cx="864095" cy="43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/>
                <a:t>상</a:t>
              </a:r>
              <a:r>
                <a:rPr lang="ko-KR" altLang="en-US" sz="800" dirty="0"/>
                <a:t>속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3478747"/>
              <a:ext cx="1008112" cy="675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 smtClean="0"/>
                <a:t>인스턴스</a:t>
              </a:r>
              <a:r>
                <a:rPr lang="ko-KR" altLang="en-US" sz="800" dirty="0" err="1"/>
                <a:t>화</a:t>
              </a:r>
              <a:endParaRPr lang="ko-KR" altLang="en-US" sz="800" dirty="0"/>
            </a:p>
          </p:txBody>
        </p:sp>
        <p:sp>
          <p:nvSpPr>
            <p:cNvPr id="17" name="왼쪽 중괄호 16"/>
            <p:cNvSpPr/>
            <p:nvPr/>
          </p:nvSpPr>
          <p:spPr>
            <a:xfrm rot="5400000">
              <a:off x="5574968" y="812985"/>
              <a:ext cx="370327" cy="2520280"/>
            </a:xfrm>
            <a:prstGeom prst="leftBrace">
              <a:avLst>
                <a:gd name="adj1" fmla="val 81220"/>
                <a:gd name="adj2" fmla="val 4888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2040" y="1628800"/>
              <a:ext cx="2016224" cy="44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Overriding </a:t>
              </a:r>
              <a:r>
                <a:rPr lang="ko-KR" altLang="en-US" sz="800" dirty="0" smtClean="0"/>
                <a:t>발생</a:t>
              </a:r>
              <a:endParaRPr lang="ko-KR" altLang="en-US" sz="800" dirty="0"/>
            </a:p>
          </p:txBody>
        </p:sp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9327"/>
            <a:ext cx="38957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866399" y="4303441"/>
            <a:ext cx="4033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__, __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타입이라서 실제 </a:t>
            </a:r>
            <a:r>
              <a:rPr lang="en-US" altLang="ko-KR" dirty="0" smtClean="0"/>
              <a:t>self </a:t>
            </a:r>
            <a:r>
              <a:rPr lang="ko-KR" altLang="en-US" dirty="0" smtClean="0"/>
              <a:t>내부 데이터 타입에 저장됨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801450"/>
      </p:ext>
    </p:extLst>
  </p:cSld>
  <p:clrMapOvr>
    <a:masterClrMapping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처리 순서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호출과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</a:t>
            </a:r>
            <a:r>
              <a:rPr lang="ko-KR" altLang="en-US" dirty="0" smtClean="0"/>
              <a:t> 호출 </a:t>
            </a:r>
            <a:r>
              <a:rPr lang="ko-KR" altLang="en-US" dirty="0" err="1" smtClean="0"/>
              <a:t>시에</a:t>
            </a:r>
            <a:r>
              <a:rPr lang="ko-KR" altLang="en-US" dirty="0" err="1"/>
              <a:t>는</a:t>
            </a:r>
            <a:r>
              <a:rPr lang="ko-KR" altLang="en-US" dirty="0" err="1" smtClean="0"/>
              <a:t>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호출한 후에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찾음</a:t>
            </a:r>
            <a:endParaRPr lang="en-US" altLang="ko-KR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52" y="2636912"/>
            <a:ext cx="417195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95736" y="4622874"/>
            <a:ext cx="2592288" cy="4623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0152" y="4530863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C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__(c)</a:t>
            </a:r>
            <a:r>
              <a:rPr lang="ko-KR" altLang="en-US" dirty="0" smtClean="0"/>
              <a:t>를 직접 호출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4788024" y="4854028"/>
            <a:ext cx="115212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023846"/>
      </p:ext>
    </p:extLst>
  </p:cSld>
  <p:clrMapOvr>
    <a:masterClrMapping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추상 클래스 </a:t>
            </a:r>
            <a:r>
              <a:rPr lang="ko-KR" altLang="en-US" dirty="0" err="1" smtClean="0"/>
              <a:t>존재시</a:t>
            </a:r>
            <a:r>
              <a:rPr lang="ko-KR" altLang="en-US" dirty="0" smtClean="0"/>
              <a:t> 처리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class C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호출 시 추상클래스에 있는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를 호출해서 처리 됨 </a:t>
            </a:r>
            <a:endParaRPr lang="en-US" altLang="ko-KR" dirty="0"/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154" y="2780928"/>
            <a:ext cx="5076825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98594"/>
      </p:ext>
    </p:extLst>
  </p:cSld>
  <p:clrMapOvr>
    <a:masterClrMapping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[] </a:t>
            </a:r>
            <a:r>
              <a:rPr lang="ko-KR" altLang="en-US" dirty="0" smtClean="0"/>
              <a:t>연산자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 class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__, 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정의해서 </a:t>
            </a:r>
            <a:r>
              <a:rPr lang="en-US" altLang="ko-KR" dirty="0" smtClean="0"/>
              <a:t>sequence class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8006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805264"/>
            <a:ext cx="63690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함수를 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키워드를 이용해서 정의하면 </a:t>
            </a:r>
            <a:r>
              <a:rPr lang="ko-KR" altLang="en-US" dirty="0" err="1" smtClean="0"/>
              <a:t>함수명으로</a:t>
            </a:r>
            <a:r>
              <a:rPr lang="ko-KR" altLang="en-US" dirty="0" smtClean="0"/>
              <a:t> 호출해서 처리함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dirty="0" smtClean="0">
                <a:solidFill>
                  <a:schemeClr val="tx1"/>
                </a:solidFill>
              </a:rPr>
              <a:t>) :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로</a:t>
            </a:r>
            <a:r>
              <a:rPr lang="ko-KR" altLang="en-US" dirty="0" err="1">
                <a:solidFill>
                  <a:schemeClr val="tx1"/>
                </a:solidFill>
              </a:rPr>
              <a:t>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92080" y="3947864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067944" y="47567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63688" y="339764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2160" y="339764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호출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Specail</a:t>
            </a:r>
            <a:r>
              <a:rPr lang="en-US" altLang="ko-KR" dirty="0" smtClean="0"/>
              <a:t> method override 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</a:t>
            </a:r>
            <a:r>
              <a:rPr lang="ko-KR" altLang="en-US" dirty="0" smtClean="0"/>
              <a:t>는 항상 클래스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해야 함</a:t>
            </a:r>
            <a:endParaRPr lang="en-US" altLang="ko-KR" dirty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780928"/>
            <a:ext cx="5800725" cy="377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47665" y="4077072"/>
            <a:ext cx="2376264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12160" y="4077072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내에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오류 발생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3923929" y="4400238"/>
            <a:ext cx="2088231" cy="2528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598134"/>
      </p:ext>
    </p:extLst>
  </p:cSld>
  <p:clrMapOvr>
    <a:masterClrMapping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연사자 </a:t>
            </a:r>
            <a:r>
              <a:rPr lang="en-US" altLang="ko-KR" dirty="0" smtClean="0"/>
              <a:t>missing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연산자 처리시 에러가 발생시 </a:t>
            </a:r>
            <a:r>
              <a:rPr lang="en-US" altLang="ko-KR" dirty="0" smtClean="0"/>
              <a:t>__missing__ </a:t>
            </a:r>
            <a:r>
              <a:rPr lang="ko-KR" altLang="en-US" dirty="0" err="1" smtClean="0"/>
              <a:t>오버라이딩하면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가 없어도 에러처리는 하지 않음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3501008"/>
            <a:ext cx="59245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40502"/>
      </p:ext>
    </p:extLst>
  </p:cSld>
  <p:clrMapOvr>
    <a:masterClrMapping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6.24 </a:t>
            </a:r>
            <a:r>
              <a:rPr lang="ko-KR" altLang="en-US" sz="6000" dirty="0" smtClean="0"/>
              <a:t>객체 관계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9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Association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Association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64704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객체간에 관계를 구성하여 처리</a:t>
            </a:r>
            <a:endParaRPr lang="en-US" altLang="ko-KR" sz="22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객체내부에 관계 객체를 생성하여 해당 객체의 기능을 처리</a:t>
            </a:r>
            <a:endParaRPr lang="en-US" altLang="ko-KR" sz="2200" dirty="0" smtClean="0">
              <a:latin typeface="+mn-ea"/>
            </a:endParaRPr>
          </a:p>
          <a:p>
            <a:pPr marL="365760" lvl="1" indent="0" fontAlgn="base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51720" y="3610155"/>
            <a:ext cx="1440160" cy="1547037"/>
            <a:chOff x="5724128" y="3356992"/>
            <a:chExt cx="1800200" cy="1512168"/>
          </a:xfrm>
        </p:grpSpPr>
        <p:sp>
          <p:nvSpPr>
            <p:cNvPr id="7" name="직사각형 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A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76056" y="3782350"/>
            <a:ext cx="1440160" cy="1152128"/>
            <a:chOff x="5724128" y="3356992"/>
            <a:chExt cx="1800200" cy="1512168"/>
          </a:xfrm>
        </p:grpSpPr>
        <p:sp>
          <p:nvSpPr>
            <p:cNvPr id="11" name="직사각형 10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B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직선 연결선 13"/>
          <p:cNvCxnSpPr>
            <a:stCxn id="8" idx="3"/>
            <a:endCxn id="12" idx="1"/>
          </p:cNvCxnSpPr>
          <p:nvPr/>
        </p:nvCxnSpPr>
        <p:spPr>
          <a:xfrm>
            <a:off x="3491880" y="4273171"/>
            <a:ext cx="1584176" cy="29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7270"/>
      </p:ext>
    </p:extLst>
  </p:cSld>
  <p:clrMapOvr>
    <a:masterClrMapping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Association Notation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64704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객체간에 관계를 구성하여 처리</a:t>
            </a:r>
            <a:endParaRPr lang="en-US" altLang="ko-KR" sz="22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객체내부에 관계 객체를 생성하여 해당 객체의 기능을 처리</a:t>
            </a:r>
            <a:endParaRPr lang="en-US" altLang="ko-KR" sz="2200" dirty="0" smtClean="0">
              <a:latin typeface="+mn-ea"/>
            </a:endParaRPr>
          </a:p>
          <a:p>
            <a:pPr marL="365760" lvl="1" indent="0" fontAlgn="base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6" name="Picture 2" descr="http://i.stack.imgur.com/smuC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01008"/>
            <a:ext cx="489654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15303"/>
      </p:ext>
    </p:extLst>
  </p:cSld>
  <p:clrMapOvr>
    <a:masterClrMapping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Association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객체간에 관계를 구성하여 처리하기 위해 객체내부에 관계를 생성</a:t>
            </a:r>
            <a:endParaRPr lang="en-US" altLang="ko-KR" sz="2800" dirty="0" smtClean="0">
              <a:latin typeface="+mn-ea"/>
            </a:endParaRPr>
          </a:p>
          <a:p>
            <a:pPr marL="365760" lvl="1" indent="0" fontAlgn="base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3068960"/>
            <a:ext cx="79928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Composition is an Association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Aggregation is an Association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Composition is a strong Association (If the life of contained object totally depends on the container object, it is called strong association)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Aggregation is a weak Association (If the life of contained object doesn't depends on the container object, it is called weak association)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943635"/>
      </p:ext>
    </p:extLst>
  </p:cSld>
  <p:clrMapOvr>
    <a:masterClrMapping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Association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0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40967"/>
            <a:ext cx="3667125" cy="353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Association:Object</a:t>
            </a:r>
            <a:r>
              <a:rPr lang="en-US" altLang="ko-KR" dirty="0" smtClean="0"/>
              <a:t>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84784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객체들간의 연결고리</a:t>
            </a:r>
            <a:r>
              <a:rPr lang="en-US" altLang="ko-KR" sz="2800" dirty="0" smtClean="0">
                <a:latin typeface="+mn-ea"/>
              </a:rPr>
              <a:t>(Association, Composite </a:t>
            </a:r>
            <a:r>
              <a:rPr lang="ko-KR" altLang="en-US" sz="2800" dirty="0" smtClean="0">
                <a:latin typeface="+mn-ea"/>
              </a:rPr>
              <a:t>관계</a:t>
            </a:r>
            <a:r>
              <a:rPr lang="en-US" altLang="ko-KR" sz="2800" dirty="0" smtClean="0">
                <a:latin typeface="+mn-ea"/>
              </a:rPr>
              <a:t>)</a:t>
            </a:r>
            <a:r>
              <a:rPr lang="ko-KR" altLang="en-US" sz="2800" dirty="0" smtClean="0">
                <a:latin typeface="+mn-ea"/>
              </a:rPr>
              <a:t>가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있을 경우 </a:t>
            </a:r>
            <a:r>
              <a:rPr lang="ko-KR" altLang="en-US" sz="2800" dirty="0" err="1" smtClean="0">
                <a:latin typeface="+mn-ea"/>
              </a:rPr>
              <a:t>메소드</a:t>
            </a:r>
            <a:r>
              <a:rPr lang="ko-KR" altLang="en-US" sz="2800" dirty="0" smtClean="0">
                <a:latin typeface="+mn-ea"/>
              </a:rPr>
              <a:t> 결과값을 객체로 받아 연속적으로 실행하도록 처리</a:t>
            </a:r>
            <a:endParaRPr lang="ko-KR" altLang="en-US" sz="2800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09165"/>
      </p:ext>
    </p:extLst>
  </p:cSld>
  <p:clrMapOvr>
    <a:masterClrMapping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Association: </a:t>
            </a:r>
            <a:r>
              <a:rPr lang="ko-KR" altLang="en-US" dirty="0"/>
              <a:t> </a:t>
            </a:r>
            <a:r>
              <a:rPr lang="ko-KR" altLang="en-US" dirty="0" smtClean="0"/>
              <a:t>작성 예시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객체간의 관계가 상속이 아닌 사용관계</a:t>
            </a:r>
            <a:r>
              <a:rPr lang="en-US" altLang="ko-KR" dirty="0" smtClean="0"/>
              <a:t>(use)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851920" y="4401108"/>
            <a:ext cx="1368152" cy="360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7" y="3461860"/>
            <a:ext cx="3095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96145"/>
            <a:ext cx="36861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64088" y="3645024"/>
            <a:ext cx="201622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" idx="1"/>
          </p:cNvCxnSpPr>
          <p:nvPr/>
        </p:nvCxnSpPr>
        <p:spPr>
          <a:xfrm flipH="1" flipV="1">
            <a:off x="2279969" y="3789040"/>
            <a:ext cx="3084119" cy="1080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404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함수를 정의하고 이 함수를 호출해서 처리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17032"/>
            <a:ext cx="331236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73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Dependency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26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Dependency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84784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3600" dirty="0" smtClean="0">
                <a:latin typeface="+mn-ea"/>
              </a:rPr>
              <a:t>객체내부에 관계 객체로써 </a:t>
            </a:r>
            <a:r>
              <a:rPr lang="ko-KR" altLang="en-US" sz="3600" dirty="0" err="1" smtClean="0">
                <a:latin typeface="+mn-ea"/>
              </a:rPr>
              <a:t>메소드</a:t>
            </a:r>
            <a:r>
              <a:rPr lang="ko-KR" altLang="en-US" sz="3600" dirty="0" smtClean="0">
                <a:latin typeface="+mn-ea"/>
              </a:rPr>
              <a:t> 등에서 일회성 등 필요 할 경우 해당 객체를 생성해 기능을 처리 </a:t>
            </a:r>
            <a:endParaRPr lang="en-US" altLang="ko-KR" sz="3600" dirty="0" smtClean="0">
              <a:latin typeface="+mn-ea"/>
            </a:endParaRPr>
          </a:p>
          <a:p>
            <a:pPr marL="365760" lvl="1" indent="0" fontAlgn="base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51720" y="3466139"/>
            <a:ext cx="1440160" cy="1547037"/>
            <a:chOff x="5724128" y="3356992"/>
            <a:chExt cx="1800200" cy="1512168"/>
          </a:xfrm>
        </p:grpSpPr>
        <p:sp>
          <p:nvSpPr>
            <p:cNvPr id="7" name="직사각형 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A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76056" y="3638334"/>
            <a:ext cx="1440160" cy="1152128"/>
            <a:chOff x="5724128" y="3356992"/>
            <a:chExt cx="1800200" cy="1512168"/>
          </a:xfrm>
        </p:grpSpPr>
        <p:sp>
          <p:nvSpPr>
            <p:cNvPr id="11" name="직사각형 10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B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직선 연결선 13"/>
          <p:cNvCxnSpPr>
            <a:stCxn id="8" idx="3"/>
            <a:endCxn id="12" idx="1"/>
          </p:cNvCxnSpPr>
          <p:nvPr/>
        </p:nvCxnSpPr>
        <p:spPr>
          <a:xfrm>
            <a:off x="3491880" y="4129155"/>
            <a:ext cx="1584176" cy="294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90705"/>
      </p:ext>
    </p:extLst>
  </p:cSld>
  <p:clrMapOvr>
    <a:masterClrMapping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Dependency: Method </a:t>
            </a:r>
            <a:r>
              <a:rPr lang="ko-KR" altLang="en-US" dirty="0" err="1" smtClean="0"/>
              <a:t>호출시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64704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sz="2800" dirty="0" smtClean="0"/>
              <a:t>객체의 관계가 특정 시점 즉 필요한 시점에 </a:t>
            </a:r>
            <a:r>
              <a:rPr lang="ko-KR" altLang="en-US" sz="2800" dirty="0" err="1" smtClean="0"/>
              <a:t>서치적으로</a:t>
            </a:r>
            <a:r>
              <a:rPr lang="ko-KR" altLang="en-US" sz="2800" dirty="0" smtClean="0"/>
              <a:t> 처리가 되는 관계</a:t>
            </a:r>
            <a:endParaRPr lang="ko-KR" altLang="en-US" sz="28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636912"/>
            <a:ext cx="35147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06651"/>
      </p:ext>
    </p:extLst>
  </p:cSld>
  <p:clrMapOvr>
    <a:masterClrMapping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Object Chain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3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Object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객체들간의 연결고리</a:t>
            </a:r>
            <a:r>
              <a:rPr lang="en-US" altLang="ko-KR" sz="2800" dirty="0" smtClean="0">
                <a:latin typeface="+mn-ea"/>
              </a:rPr>
              <a:t>(Association, Composite </a:t>
            </a:r>
            <a:r>
              <a:rPr lang="ko-KR" altLang="en-US" sz="2800" dirty="0" smtClean="0">
                <a:latin typeface="+mn-ea"/>
              </a:rPr>
              <a:t>관계</a:t>
            </a:r>
            <a:r>
              <a:rPr lang="en-US" altLang="ko-KR" sz="2800" dirty="0" smtClean="0">
                <a:latin typeface="+mn-ea"/>
              </a:rPr>
              <a:t>)</a:t>
            </a:r>
            <a:r>
              <a:rPr lang="ko-KR" altLang="en-US" sz="2800" dirty="0" smtClean="0">
                <a:latin typeface="+mn-ea"/>
              </a:rPr>
              <a:t>가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있을 경우 </a:t>
            </a:r>
            <a:r>
              <a:rPr lang="ko-KR" altLang="en-US" sz="2800" dirty="0" err="1" smtClean="0">
                <a:latin typeface="+mn-ea"/>
              </a:rPr>
              <a:t>메소드</a:t>
            </a:r>
            <a:r>
              <a:rPr lang="ko-KR" altLang="en-US" sz="2800" dirty="0" smtClean="0">
                <a:latin typeface="+mn-ea"/>
              </a:rPr>
              <a:t> 결과값을 객체로 받아 연속적으로 실행하도록 처리</a:t>
            </a:r>
            <a:endParaRPr lang="ko-KR" altLang="en-US" sz="28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29000"/>
            <a:ext cx="3552825" cy="321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45302"/>
      </p:ext>
    </p:extLst>
  </p:cSld>
  <p:clrMapOvr>
    <a:masterClrMapping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692696"/>
            <a:ext cx="8352928" cy="4670648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6.25 Information Hiding</a:t>
            </a:r>
            <a:br>
              <a:rPr lang="en-US" altLang="ko-KR" sz="6000" dirty="0" smtClean="0"/>
            </a:br>
            <a:r>
              <a:rPr lang="en-US" altLang="ko-KR" sz="6000" dirty="0" smtClean="0"/>
              <a:t>(_</a:t>
            </a:r>
            <a:r>
              <a:rPr lang="ko-KR" altLang="en-US" sz="6000" dirty="0" smtClean="0"/>
              <a:t>변수 이용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단순 이름 변경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</a:t>
            </a:r>
            <a:r>
              <a:rPr lang="ko-KR" altLang="en-US" dirty="0" smtClean="0"/>
              <a:t>명칭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_</a:t>
            </a:r>
            <a:r>
              <a:rPr lang="ko-KR" altLang="en-US" dirty="0" smtClean="0"/>
              <a:t>명칭   </a:t>
            </a:r>
            <a:r>
              <a:rPr lang="en-US" altLang="ko-KR" dirty="0"/>
              <a:t>: protected</a:t>
            </a:r>
          </a:p>
          <a:p>
            <a:pPr marL="457200" lvl="1" indent="0" fontAlgn="base">
              <a:buNone/>
            </a:pPr>
            <a:r>
              <a:rPr lang="en-US" altLang="ko-KR" dirty="0"/>
              <a:t>                 (</a:t>
            </a:r>
            <a:r>
              <a:rPr lang="ko-KR" altLang="en-US" dirty="0"/>
              <a:t>클래스 및 하위 클래스에서만 사용권고</a:t>
            </a:r>
            <a:r>
              <a:rPr lang="en-US" altLang="ko-KR" dirty="0"/>
              <a:t>)</a:t>
            </a:r>
          </a:p>
          <a:p>
            <a:pPr marL="457200" lvl="1" indent="0" fontAlgn="base">
              <a:buNone/>
            </a:pPr>
            <a:r>
              <a:rPr lang="en-US" altLang="ko-KR" dirty="0"/>
              <a:t>            </a:t>
            </a:r>
            <a:r>
              <a:rPr lang="en-US" altLang="ko-KR" dirty="0" smtClean="0"/>
              <a:t>“</a:t>
            </a:r>
            <a:r>
              <a:rPr lang="en-US" altLang="ko-KR" dirty="0"/>
              <a:t>don’t touch this, unless you’re a subclass”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643255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16615"/>
      </p:ext>
    </p:extLst>
  </p:cSld>
  <p:clrMapOvr>
    <a:masterClrMapping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20888"/>
            <a:ext cx="8208912" cy="294245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6.26 Information Hiding</a:t>
            </a:r>
            <a:br>
              <a:rPr lang="en-US" altLang="ko-KR" sz="6000" dirty="0" smtClean="0"/>
            </a:br>
            <a:r>
              <a:rPr lang="en-US" altLang="ko-KR" sz="6000" dirty="0" smtClean="0"/>
              <a:t>(__</a:t>
            </a:r>
            <a:r>
              <a:rPr lang="ko-KR" altLang="en-US" sz="6000" dirty="0" smtClean="0"/>
              <a:t>변수 이용</a:t>
            </a:r>
            <a:r>
              <a:rPr lang="en-US" altLang="ko-KR" sz="6000" dirty="0" smtClean="0"/>
              <a:t>)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Mangling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6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함수명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Binding variable : mangling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__</a:t>
            </a:r>
            <a:r>
              <a:rPr lang="ko-KR" altLang="en-US" dirty="0" err="1" smtClean="0"/>
              <a:t>변수명은</a:t>
            </a:r>
            <a:r>
              <a:rPr lang="ko-KR" altLang="en-US" dirty="0" smtClean="0"/>
              <a:t> 클래스에서 접근 시는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변수명을</a:t>
            </a:r>
            <a:r>
              <a:rPr lang="ko-KR" altLang="en-US" dirty="0" smtClean="0"/>
              <a:t> 사용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Instance</a:t>
            </a:r>
            <a:r>
              <a:rPr lang="ko-KR" altLang="en-US" dirty="0" smtClean="0"/>
              <a:t>에서 접근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mangling</a:t>
            </a:r>
            <a:r>
              <a:rPr lang="ko-KR" altLang="en-US" dirty="0" smtClean="0"/>
              <a:t>이 만들어 지므로 </a:t>
            </a:r>
            <a:r>
              <a:rPr lang="ko-KR" altLang="en-US" dirty="0" err="1" smtClean="0"/>
              <a:t>인스턴스명</a:t>
            </a:r>
            <a:r>
              <a:rPr lang="en-US" altLang="ko-KR" dirty="0" smtClean="0"/>
              <a:t>._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__</a:t>
            </a:r>
            <a:r>
              <a:rPr lang="ko-KR" altLang="en-US" dirty="0" err="1" smtClean="0"/>
              <a:t>변수명으로</a:t>
            </a:r>
            <a:r>
              <a:rPr lang="ko-KR" altLang="en-US" dirty="0" smtClean="0"/>
              <a:t> 접근해야 함</a:t>
            </a:r>
            <a:endParaRPr lang="en-US" altLang="ko-KR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819876" y="3140968"/>
            <a:ext cx="5552324" cy="2878989"/>
            <a:chOff x="819876" y="3140968"/>
            <a:chExt cx="6848468" cy="2878989"/>
          </a:xfrm>
        </p:grpSpPr>
        <p:sp>
          <p:nvSpPr>
            <p:cNvPr id="3" name="직사각형 2"/>
            <p:cNvSpPr/>
            <p:nvPr/>
          </p:nvSpPr>
          <p:spPr>
            <a:xfrm>
              <a:off x="819876" y="3140968"/>
              <a:ext cx="3312368" cy="14041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class C() :</a:t>
              </a:r>
            </a:p>
            <a:p>
              <a:r>
                <a:rPr lang="en-US" altLang="ko-KR" sz="1000" b="1" dirty="0"/>
                <a:t>    __name = "class variable "</a:t>
              </a:r>
            </a:p>
            <a:p>
              <a:r>
                <a:rPr lang="en-US" altLang="ko-KR" sz="1000" b="1" dirty="0"/>
                <a:t>    </a:t>
              </a:r>
              <a:r>
                <a:rPr lang="en-US" altLang="ko-KR" sz="1000" b="1" dirty="0" err="1"/>
                <a:t>def</a:t>
              </a:r>
              <a:r>
                <a:rPr lang="en-US" altLang="ko-KR" sz="1000" b="1" dirty="0"/>
                <a:t> __</a:t>
              </a:r>
              <a:r>
                <a:rPr lang="en-US" altLang="ko-KR" sz="1000" b="1" dirty="0" err="1"/>
                <a:t>init</a:t>
              </a:r>
              <a:r>
                <a:rPr lang="en-US" altLang="ko-KR" sz="1000" b="1" dirty="0"/>
                <a:t>__(self) :</a:t>
              </a:r>
            </a:p>
            <a:p>
              <a:r>
                <a:rPr lang="en-US" altLang="ko-KR" sz="1000" b="1" dirty="0"/>
                <a:t>        self.name = </a:t>
              </a:r>
              <a:r>
                <a:rPr lang="en-US" altLang="ko-KR" sz="1000" b="1" dirty="0" err="1"/>
                <a:t>C.__</a:t>
              </a:r>
              <a:r>
                <a:rPr lang="en-US" altLang="ko-KR" sz="1000" b="1" dirty="0" err="1" smtClean="0"/>
                <a:t>name</a:t>
              </a:r>
              <a:endParaRPr lang="en-US" altLang="ko-KR" sz="10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508104" y="3140968"/>
              <a:ext cx="2160240" cy="14041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c = C()</a:t>
              </a:r>
            </a:p>
            <a:p>
              <a:endParaRPr lang="en-US" altLang="ko-KR" sz="1000" b="1" dirty="0"/>
            </a:p>
            <a:p>
              <a:r>
                <a:rPr lang="en-US" altLang="ko-KR" sz="1000" b="1" dirty="0"/>
                <a:t>print c.name </a:t>
              </a:r>
            </a:p>
            <a:p>
              <a:r>
                <a:rPr lang="en-US" altLang="ko-KR" sz="1000" b="1" dirty="0"/>
                <a:t>print </a:t>
              </a:r>
              <a:r>
                <a:rPr lang="en-US" altLang="ko-KR" sz="1000" b="1" dirty="0" err="1"/>
                <a:t>c.__name</a:t>
              </a:r>
              <a:endParaRPr lang="ko-KR" altLang="en-US" sz="1000" b="1" dirty="0"/>
            </a:p>
          </p:txBody>
        </p:sp>
        <p:cxnSp>
          <p:nvCxnSpPr>
            <p:cNvPr id="11" name="직선 화살표 연결선 10"/>
            <p:cNvCxnSpPr>
              <a:stCxn id="6" idx="1"/>
              <a:endCxn id="3" idx="3"/>
            </p:cNvCxnSpPr>
            <p:nvPr/>
          </p:nvCxnSpPr>
          <p:spPr>
            <a:xfrm flipH="1">
              <a:off x="4132244" y="3843046"/>
              <a:ext cx="13758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5508104" y="5057681"/>
              <a:ext cx="2160240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{'name': 'class variable '}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36096" y="4761148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c.__</a:t>
              </a:r>
              <a:r>
                <a:rPr lang="en-US" altLang="ko-KR" sz="1200" dirty="0" err="1" smtClean="0"/>
                <a:t>dict</a:t>
              </a:r>
              <a:r>
                <a:rPr lang="en-US" altLang="ko-KR" sz="1200" dirty="0" smtClean="0"/>
                <a:t>__</a:t>
              </a:r>
              <a:endParaRPr lang="ko-KR" altLang="en-US" sz="1200" dirty="0"/>
            </a:p>
          </p:txBody>
        </p:sp>
        <p:cxnSp>
          <p:nvCxnSpPr>
            <p:cNvPr id="20" name="직선 화살표 연결선 19"/>
            <p:cNvCxnSpPr>
              <a:stCxn id="6" idx="2"/>
              <a:endCxn id="18" idx="0"/>
            </p:cNvCxnSpPr>
            <p:nvPr/>
          </p:nvCxnSpPr>
          <p:spPr>
            <a:xfrm>
              <a:off x="6588224" y="4545124"/>
              <a:ext cx="0" cy="5125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819876" y="5057681"/>
              <a:ext cx="3312368" cy="9622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{'_</a:t>
              </a:r>
              <a:r>
                <a:rPr lang="en-US" altLang="ko-KR" sz="1000" b="1" dirty="0" err="1"/>
                <a:t>C__name</a:t>
              </a:r>
              <a:r>
                <a:rPr lang="en-US" altLang="ko-KR" sz="1000" b="1" dirty="0"/>
                <a:t>': 'class variable ', '__module__': '__main__', '__doc__': None, '__</a:t>
              </a:r>
              <a:r>
                <a:rPr lang="en-US" altLang="ko-KR" sz="1000" b="1" dirty="0" err="1"/>
                <a:t>init</a:t>
              </a:r>
              <a:r>
                <a:rPr lang="en-US" altLang="ko-KR" sz="1000" b="1" dirty="0"/>
                <a:t>__': &lt;function __</a:t>
              </a:r>
              <a:r>
                <a:rPr lang="en-US" altLang="ko-KR" sz="1000" b="1" dirty="0" err="1"/>
                <a:t>init</a:t>
              </a:r>
              <a:r>
                <a:rPr lang="en-US" altLang="ko-KR" sz="1000" b="1" dirty="0"/>
                <a:t>__ at 0x10577B30&gt;}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0078" y="4780682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</a:t>
              </a:r>
              <a:r>
                <a:rPr lang="en-US" altLang="ko-KR" sz="1200" dirty="0" smtClean="0"/>
                <a:t>.__</a:t>
              </a:r>
              <a:r>
                <a:rPr lang="en-US" altLang="ko-KR" sz="1200" dirty="0" err="1" smtClean="0"/>
                <a:t>dict</a:t>
              </a:r>
              <a:r>
                <a:rPr lang="en-US" altLang="ko-KR" sz="1200" dirty="0" smtClean="0"/>
                <a:t>__</a:t>
              </a:r>
              <a:endParaRPr lang="ko-KR" altLang="en-US" sz="1200" dirty="0"/>
            </a:p>
          </p:txBody>
        </p:sp>
        <p:cxnSp>
          <p:nvCxnSpPr>
            <p:cNvPr id="26" name="직선 화살표 연결선 25"/>
            <p:cNvCxnSpPr>
              <a:stCxn id="3" idx="2"/>
              <a:endCxn id="15" idx="0"/>
            </p:cNvCxnSpPr>
            <p:nvPr/>
          </p:nvCxnSpPr>
          <p:spPr>
            <a:xfrm>
              <a:off x="2476060" y="4545124"/>
              <a:ext cx="0" cy="5125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660232" y="3566047"/>
            <a:ext cx="2267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처리결과 </a:t>
            </a:r>
            <a:endParaRPr lang="en-US" altLang="ko-KR" sz="1000" dirty="0" smtClean="0"/>
          </a:p>
          <a:p>
            <a:r>
              <a:rPr lang="en-US" altLang="ko-KR" sz="1000" dirty="0" smtClean="0"/>
              <a:t>C </a:t>
            </a:r>
            <a:r>
              <a:rPr lang="en-US" altLang="ko-KR" sz="1000" dirty="0"/>
              <a:t>instance has no attribute '__</a:t>
            </a:r>
            <a:r>
              <a:rPr lang="en-US" altLang="ko-KR" sz="1000" dirty="0" smtClean="0"/>
              <a:t>name‘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#</a:t>
            </a:r>
            <a:r>
              <a:rPr lang="ko-KR" altLang="en-US" sz="1000" dirty="0" err="1" smtClean="0"/>
              <a:t>인스턴스에서</a:t>
            </a:r>
            <a:r>
              <a:rPr lang="ko-KR" altLang="en-US" sz="1000" dirty="0" smtClean="0"/>
              <a:t> 호출할 경우 </a:t>
            </a:r>
            <a:r>
              <a:rPr lang="en-US" altLang="ko-KR" sz="1000" dirty="0" smtClean="0"/>
              <a:t>mangling </a:t>
            </a:r>
            <a:r>
              <a:rPr lang="ko-KR" altLang="en-US" sz="1000" dirty="0" smtClean="0"/>
              <a:t>기준에 따라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인스턴스명</a:t>
            </a:r>
            <a:r>
              <a:rPr lang="en-US" altLang="ko-KR" sz="1000" dirty="0" smtClean="0"/>
              <a:t>._</a:t>
            </a:r>
            <a:r>
              <a:rPr lang="ko-KR" altLang="en-US" sz="1000" dirty="0" err="1" smtClean="0"/>
              <a:t>클래스명</a:t>
            </a:r>
            <a:r>
              <a:rPr lang="en-US" altLang="ko-KR" sz="1000" dirty="0" smtClean="0"/>
              <a:t>__</a:t>
            </a:r>
            <a:r>
              <a:rPr lang="ko-KR" altLang="en-US" sz="1000" dirty="0" smtClean="0"/>
              <a:t>클래스변수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로</a:t>
            </a:r>
            <a:r>
              <a:rPr lang="ko-KR" altLang="en-US" sz="1000" dirty="0" smtClean="0"/>
              <a:t> 접근해야 함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b="1" dirty="0"/>
              <a:t>print </a:t>
            </a:r>
            <a:r>
              <a:rPr lang="en-US" altLang="ko-KR" sz="1000" b="1" dirty="0" err="1"/>
              <a:t>c.__</a:t>
            </a:r>
            <a:r>
              <a:rPr lang="en-US" altLang="ko-KR" sz="1000" b="1" dirty="0" err="1" smtClean="0"/>
              <a:t>name</a:t>
            </a:r>
            <a:r>
              <a:rPr lang="en-US" altLang="ko-KR" sz="1000" b="1" dirty="0" smtClean="0"/>
              <a:t>  </a:t>
            </a:r>
            <a:r>
              <a:rPr lang="en-US" altLang="ko-KR" sz="1000" b="1" dirty="0" smtClean="0">
                <a:sym typeface="Wingdings" panose="05000000000000000000" pitchFamily="2" charset="2"/>
              </a:rPr>
              <a:t> </a:t>
            </a:r>
            <a:endParaRPr lang="ko-KR" altLang="en-US" sz="1000" b="1" dirty="0"/>
          </a:p>
          <a:p>
            <a:r>
              <a:rPr lang="en-US" altLang="ko-KR" sz="1000" dirty="0" smtClean="0"/>
              <a:t>print </a:t>
            </a:r>
            <a:r>
              <a:rPr lang="en-US" altLang="ko-KR" sz="1000" dirty="0" err="1"/>
              <a:t>c._C__</a:t>
            </a:r>
            <a:r>
              <a:rPr lang="en-US" altLang="ko-KR" sz="1000" dirty="0" err="1" smtClean="0"/>
              <a:t>name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로 수정하면 정상 처리됨</a:t>
            </a:r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9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__</a:t>
            </a:r>
            <a:r>
              <a:rPr lang="ko-KR" altLang="en-US" dirty="0"/>
              <a:t>명칭 </a:t>
            </a:r>
            <a:r>
              <a:rPr lang="en-US" altLang="ko-KR" dirty="0"/>
              <a:t>:mangling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명칭을 사용하면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나 </a:t>
            </a:r>
            <a:r>
              <a:rPr lang="en-US" altLang="ko-KR" sz="2800" dirty="0" smtClean="0"/>
              <a:t>instance</a:t>
            </a:r>
            <a:r>
              <a:rPr lang="ko-KR" altLang="en-US" sz="2800" dirty="0" smtClean="0"/>
              <a:t>이 이름이 전부  </a:t>
            </a:r>
            <a:r>
              <a:rPr lang="en-US" altLang="ko-KR" sz="2800" dirty="0" smtClean="0"/>
              <a:t>_class</a:t>
            </a:r>
            <a:r>
              <a:rPr lang="ko-KR" altLang="en-US" sz="2800" dirty="0" smtClean="0"/>
              <a:t>명</a:t>
            </a:r>
            <a:r>
              <a:rPr lang="en-US" altLang="ko-KR" sz="2800" dirty="0" smtClean="0"/>
              <a:t>__</a:t>
            </a:r>
            <a:r>
              <a:rPr lang="ko-KR" altLang="en-US" sz="2800" dirty="0" err="1" smtClean="0"/>
              <a:t>속성명으로</a:t>
            </a:r>
            <a:r>
              <a:rPr lang="ko-KR" altLang="en-US" sz="2800" dirty="0" smtClean="0"/>
              <a:t> 내부 관리 </a:t>
            </a:r>
            <a:endParaRPr lang="en-US" altLang="ko-KR" sz="28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61048"/>
            <a:ext cx="32956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519365"/>
      </p:ext>
    </p:extLst>
  </p:cSld>
  <p:clrMapOvr>
    <a:masterClrMapping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Mangling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ko-KR" altLang="en-US" dirty="0" smtClean="0"/>
              <a:t>명칭 </a:t>
            </a:r>
            <a:r>
              <a:rPr lang="en-US" altLang="ko-KR" dirty="0" smtClean="0"/>
              <a:t>:mangling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명칭을 사용할 경우 실제 이름이 변경되어 정의된 명칭과 다르게 저장되는 규칙</a:t>
            </a:r>
            <a:endParaRPr lang="en-US" altLang="ko-KR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633670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84296"/>
      </p:ext>
    </p:extLst>
  </p:cSld>
  <p:clrMapOvr>
    <a:masterClrMapping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오버라이드</a:t>
            </a:r>
            <a:r>
              <a:rPr lang="ko-KR" altLang="en-US" dirty="0" smtClean="0"/>
              <a:t> 안됨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967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명칭을 사용할 경우 </a:t>
            </a:r>
            <a:r>
              <a:rPr lang="en-US" altLang="ko-KR" sz="2800" dirty="0" smtClean="0"/>
              <a:t>_class</a:t>
            </a:r>
            <a:r>
              <a:rPr lang="ko-KR" altLang="en-US" sz="2800" dirty="0" smtClean="0"/>
              <a:t>명</a:t>
            </a: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명칭으로 변경되므로 실제 </a:t>
            </a:r>
            <a:r>
              <a:rPr lang="ko-KR" altLang="en-US" sz="2800" dirty="0" err="1" smtClean="0"/>
              <a:t>호출시에도</a:t>
            </a:r>
            <a:r>
              <a:rPr lang="ko-KR" altLang="en-US" sz="2800" dirty="0" smtClean="0"/>
              <a:t> 이 명칭을 사용해야 호출 됨 </a:t>
            </a:r>
            <a:endParaRPr lang="en-US" altLang="ko-KR" sz="28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72" y="3068960"/>
            <a:ext cx="4057650" cy="364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909321"/>
      </p:ext>
    </p:extLst>
  </p:cSld>
  <p:clrMapOvr>
    <a:masterClrMapping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8227640" cy="4310608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6.27 Information Hiding</a:t>
            </a:r>
            <a:br>
              <a:rPr lang="en-US" altLang="ko-KR" sz="6000" dirty="0" smtClean="0"/>
            </a:br>
            <a:r>
              <a:rPr lang="en-US" altLang="ko-KR" sz="6000" dirty="0" smtClean="0"/>
              <a:t>-descriptor</a:t>
            </a:r>
            <a:br>
              <a:rPr lang="en-US" altLang="ko-KR" sz="6000" dirty="0" smtClean="0"/>
            </a:br>
            <a:r>
              <a:rPr lang="ko-KR" altLang="en-US" sz="6000" dirty="0" smtClean="0"/>
              <a:t>클래스 이용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protocol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9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</a:t>
            </a:r>
            <a:r>
              <a:rPr lang="ko-KR" altLang="en-US" dirty="0" smtClean="0"/>
              <a:t>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__get__, __set__, __delete__ 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descriptor protocol</a:t>
            </a:r>
            <a:r>
              <a:rPr lang="ko-KR" altLang="en-US" dirty="0" smtClean="0"/>
              <a:t>를 정의해서 객체를 접근하게 처리하는 방식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475656" y="3291880"/>
            <a:ext cx="2880320" cy="2232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Class A()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name = </a:t>
            </a:r>
            <a:r>
              <a:rPr lang="en-US" altLang="ko-KR" dirty="0" err="1" smtClean="0">
                <a:solidFill>
                  <a:schemeClr val="tx1"/>
                </a:solidFill>
              </a:rPr>
              <a:t>desciptor</a:t>
            </a:r>
            <a:r>
              <a:rPr lang="en-US" altLang="ko-KR" dirty="0" smtClean="0">
                <a:solidFill>
                  <a:schemeClr val="tx1"/>
                </a:solidFill>
              </a:rPr>
              <a:t>(…)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92080" y="3284984"/>
            <a:ext cx="2880320" cy="2232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Class </a:t>
            </a:r>
            <a:r>
              <a:rPr lang="en-US" altLang="ko-KR" dirty="0" err="1" smtClean="0">
                <a:solidFill>
                  <a:schemeClr val="tx1"/>
                </a:solidFill>
              </a:rPr>
              <a:t>desciptor</a:t>
            </a:r>
            <a:r>
              <a:rPr lang="en-US" altLang="ko-KR" dirty="0" smtClean="0">
                <a:solidFill>
                  <a:schemeClr val="tx1"/>
                </a:solidFill>
              </a:rPr>
              <a:t>()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</a:t>
            </a:r>
            <a:r>
              <a:rPr lang="en-US" altLang="ko-KR" dirty="0" err="1" smtClean="0">
                <a:solidFill>
                  <a:schemeClr val="tx1"/>
                </a:solidFill>
              </a:rPr>
              <a:t>init</a:t>
            </a:r>
            <a:r>
              <a:rPr lang="en-US" altLang="ko-KR" dirty="0" smtClean="0">
                <a:solidFill>
                  <a:schemeClr val="tx1"/>
                </a:solidFill>
              </a:rPr>
              <a:t>__(…)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__get__(…)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__set__(…)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__delete__(…)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99792" y="4401108"/>
            <a:ext cx="1800200" cy="4029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9" idx="1"/>
          </p:cNvCxnSpPr>
          <p:nvPr/>
        </p:nvCxnSpPr>
        <p:spPr>
          <a:xfrm flipH="1">
            <a:off x="4499992" y="4401108"/>
            <a:ext cx="792088" cy="201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3728" y="5653534"/>
            <a:ext cx="4032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name </a:t>
            </a:r>
            <a:r>
              <a:rPr lang="ko-KR" altLang="en-US" sz="1400" dirty="0" smtClean="0"/>
              <a:t>속성 </a:t>
            </a:r>
            <a:r>
              <a:rPr lang="ko-KR" altLang="en-US" sz="1400" dirty="0" err="1" smtClean="0"/>
              <a:t>접근시</a:t>
            </a:r>
            <a:r>
              <a:rPr lang="ko-KR" altLang="en-US" sz="1400" dirty="0" smtClean="0"/>
              <a:t> 실제 </a:t>
            </a:r>
            <a:r>
              <a:rPr lang="en-US" altLang="ko-KR" sz="1400" dirty="0" err="1" smtClean="0"/>
              <a:t>desciptor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내의 </a:t>
            </a:r>
            <a:r>
              <a:rPr lang="en-US" altLang="ko-KR" sz="1400" dirty="0" smtClean="0"/>
              <a:t>__get__/__set__/__delete__ </a:t>
            </a:r>
            <a:r>
              <a:rPr lang="ko-KR" altLang="en-US" sz="1400" dirty="0" smtClean="0"/>
              <a:t>이 실행되어 처리됨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348124"/>
      </p:ext>
    </p:extLst>
  </p:cSld>
  <p:clrMapOvr>
    <a:masterClrMapping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종</a:t>
            </a:r>
            <a:r>
              <a:rPr lang="ko-KR" altLang="en-US" dirty="0"/>
              <a:t>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4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Method descriptor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Data </a:t>
            </a:r>
            <a:r>
              <a:rPr lang="en-US" altLang="ko-KR" dirty="0" err="1" smtClean="0"/>
              <a:t>descripter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구분</a:t>
            </a:r>
            <a:endParaRPr lang="en-US" altLang="ko-KR" dirty="0" smtClean="0"/>
          </a:p>
          <a:p>
            <a:pPr marL="777240" lvl="1" indent="-457200">
              <a:buFont typeface="Wingdings" panose="05000000000000000000" pitchFamily="2" charset="2"/>
              <a:buChar char="§"/>
            </a:pPr>
            <a:r>
              <a:rPr lang="en-US" altLang="ko-KR" dirty="0" smtClean="0"/>
              <a:t>Method descriptor: </a:t>
            </a:r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__get__(self, instance, owner) </a:t>
            </a:r>
          </a:p>
          <a:p>
            <a:pPr marL="777240" lvl="1" indent="-457200">
              <a:buFont typeface="Wingdings" panose="05000000000000000000" pitchFamily="2" charset="2"/>
              <a:buChar char="§"/>
            </a:pPr>
            <a:r>
              <a:rPr lang="en-US" altLang="ko-KR" dirty="0" smtClean="0"/>
              <a:t>Data descriptor: </a:t>
            </a:r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__</a:t>
            </a:r>
            <a:r>
              <a:rPr lang="en-US" altLang="ko-KR" dirty="0"/>
              <a:t>get__(self, instance, owner) </a:t>
            </a:r>
            <a:r>
              <a:rPr lang="en-US" altLang="ko-KR" dirty="0" smtClean="0"/>
              <a:t> </a:t>
            </a:r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__set__(</a:t>
            </a:r>
            <a:r>
              <a:rPr lang="en-US" altLang="ko-KR" dirty="0" err="1" smtClean="0"/>
              <a:t>self,instance</a:t>
            </a:r>
            <a:r>
              <a:rPr lang="en-US" altLang="ko-KR" dirty="0" smtClean="0"/>
              <a:t>, value),</a:t>
            </a:r>
          </a:p>
          <a:p>
            <a:pPr marL="320040" lvl="1" indent="0">
              <a:buNone/>
            </a:pPr>
            <a:r>
              <a:rPr lang="en-US" altLang="ko-KR" dirty="0" smtClean="0"/>
              <a:t>     __delete__(self, instance)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765559"/>
      </p:ext>
    </p:extLst>
  </p:cSld>
  <p:clrMapOvr>
    <a:masterClrMapping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함수명</a:t>
            </a:r>
            <a:r>
              <a:rPr lang="ko-KR" altLang="en-US" dirty="0" smtClean="0"/>
              <a:t> 관리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함수를 정의하면 </a:t>
            </a:r>
            <a:r>
              <a:rPr lang="en-US" altLang="ko-KR" dirty="0" smtClean="0"/>
              <a:t>function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함수가 만들어지고 </a:t>
            </a:r>
            <a:r>
              <a:rPr lang="ko-KR" altLang="en-US" dirty="0" err="1" smtClean="0"/>
              <a:t>함수명은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func</a:t>
            </a:r>
            <a:r>
              <a:rPr lang="ko-KR" altLang="en-US" dirty="0" smtClean="0"/>
              <a:t>임</a:t>
            </a:r>
            <a:endParaRPr lang="en-US" altLang="ko-KR" dirty="0" smtClean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1432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8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Descriptor </a:t>
            </a:r>
            <a:r>
              <a:rPr lang="ko-KR" altLang="en-US" dirty="0" smtClean="0"/>
              <a:t>클래스를 이용해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 명으로 처리할 수 있도록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349642" y="3356992"/>
            <a:ext cx="6174686" cy="3044998"/>
            <a:chOff x="1349642" y="2564904"/>
            <a:chExt cx="6174686" cy="4042892"/>
          </a:xfrm>
        </p:grpSpPr>
        <p:sp>
          <p:nvSpPr>
            <p:cNvPr id="21" name="직사각형 20"/>
            <p:cNvSpPr/>
            <p:nvPr/>
          </p:nvSpPr>
          <p:spPr>
            <a:xfrm>
              <a:off x="1349642" y="3898258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Class P</a:t>
              </a:r>
              <a:endParaRPr lang="ko-KR" altLang="en-US" sz="14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382090" y="3898258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Instance p1</a:t>
              </a:r>
            </a:p>
            <a:p>
              <a:pPr algn="ctr"/>
              <a:r>
                <a:rPr lang="en-US" altLang="ko-KR" sz="1400" dirty="0" smtClean="0"/>
                <a:t>{‘_x’: }</a:t>
              </a:r>
              <a:endParaRPr lang="ko-KR" altLang="en-US" sz="14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49642" y="5285307"/>
              <a:ext cx="2088232" cy="9570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Descriptor </a:t>
              </a:r>
            </a:p>
            <a:p>
              <a:pPr algn="ctr"/>
              <a:r>
                <a:rPr lang="ko-KR" altLang="en-US" sz="1400" dirty="0" err="1" smtClean="0"/>
                <a:t>인스턴스</a:t>
              </a:r>
              <a:r>
                <a:rPr lang="ko-KR" altLang="en-US" sz="1400" dirty="0" smtClean="0"/>
                <a:t> 생성</a:t>
              </a:r>
              <a:endParaRPr lang="en-US" altLang="ko-KR" sz="1400" dirty="0" smtClean="0"/>
            </a:p>
            <a:p>
              <a:pPr algn="ctr"/>
              <a:r>
                <a:rPr lang="en-US" altLang="ko-KR" sz="1400" dirty="0" smtClean="0"/>
                <a:t>x </a:t>
              </a:r>
              <a:endParaRPr lang="ko-KR" altLang="en-US" sz="1400" dirty="0"/>
            </a:p>
          </p:txBody>
        </p:sp>
        <p:cxnSp>
          <p:nvCxnSpPr>
            <p:cNvPr id="28" name="직선 화살표 연결선 27"/>
            <p:cNvCxnSpPr>
              <a:stCxn id="21" idx="2"/>
              <a:endCxn id="27" idx="0"/>
            </p:cNvCxnSpPr>
            <p:nvPr/>
          </p:nvCxnSpPr>
          <p:spPr>
            <a:xfrm>
              <a:off x="2393758" y="4752173"/>
              <a:ext cx="0" cy="5331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501770" y="4850412"/>
              <a:ext cx="720080" cy="36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생성</a:t>
              </a:r>
              <a:endParaRPr lang="ko-KR" altLang="en-US" sz="1400" dirty="0"/>
            </a:p>
          </p:txBody>
        </p:sp>
        <p:cxnSp>
          <p:nvCxnSpPr>
            <p:cNvPr id="30" name="직선 화살표 연결선 29"/>
            <p:cNvCxnSpPr>
              <a:stCxn id="21" idx="3"/>
              <a:endCxn id="25" idx="1"/>
            </p:cNvCxnSpPr>
            <p:nvPr/>
          </p:nvCxnSpPr>
          <p:spPr>
            <a:xfrm>
              <a:off x="3437874" y="4325216"/>
              <a:ext cx="19442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581890" y="3955468"/>
              <a:ext cx="1656184" cy="36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인스턴</a:t>
              </a:r>
              <a:r>
                <a:rPr lang="ko-KR" altLang="en-US" sz="1400" dirty="0" err="1"/>
                <a:t>스</a:t>
              </a:r>
              <a:r>
                <a:rPr lang="ko-KR" altLang="en-US" sz="1400" dirty="0" err="1" smtClean="0"/>
                <a:t>생성</a:t>
              </a:r>
              <a:endParaRPr lang="ko-KR" altLang="en-US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958154" y="4291077"/>
              <a:ext cx="936104" cy="39541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33" name="꺾인 연결선 32"/>
            <p:cNvCxnSpPr>
              <a:stCxn id="32" idx="2"/>
              <a:endCxn id="27" idx="3"/>
            </p:cNvCxnSpPr>
            <p:nvPr/>
          </p:nvCxnSpPr>
          <p:spPr>
            <a:xfrm rot="5400000">
              <a:off x="4393379" y="3730982"/>
              <a:ext cx="1077322" cy="2988332"/>
            </a:xfrm>
            <a:prstGeom prst="bentConnector2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663788" y="6242311"/>
              <a:ext cx="4806534" cy="36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class </a:t>
              </a:r>
              <a:r>
                <a:rPr lang="ko-KR" altLang="en-US" sz="1400" dirty="0" smtClean="0"/>
                <a:t>내 </a:t>
              </a:r>
              <a:r>
                <a:rPr lang="en-US" altLang="ko-KR" sz="1400" dirty="0" err="1" smtClean="0"/>
                <a:t>descripter</a:t>
              </a:r>
              <a:r>
                <a:rPr lang="en-US" altLang="ko-KR" sz="1400" dirty="0" smtClean="0"/>
                <a:t> </a:t>
              </a:r>
              <a:r>
                <a:rPr lang="ko-KR" altLang="en-US" sz="1400" dirty="0" err="1" smtClean="0"/>
                <a:t>인스턴스의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메소드</a:t>
              </a:r>
              <a:r>
                <a:rPr lang="ko-KR" altLang="en-US" sz="1400" dirty="0" smtClean="0"/>
                <a:t> 호출하여 처리</a:t>
              </a:r>
              <a:endParaRPr lang="ko-KR" altLang="en-US" sz="14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436096" y="5234199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Instance p1</a:t>
              </a:r>
            </a:p>
            <a:p>
              <a:r>
                <a:rPr lang="en-US" altLang="ko-KR" sz="1400" dirty="0"/>
                <a:t>p1</a:t>
              </a:r>
              <a:r>
                <a:rPr lang="en-US" altLang="ko-KR" sz="1400" dirty="0" smtClean="0"/>
                <a:t>._x </a:t>
              </a:r>
              <a:r>
                <a:rPr lang="ko-KR" altLang="en-US" sz="1400" dirty="0"/>
                <a:t>접근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349642" y="2564904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Descriptor</a:t>
              </a:r>
              <a:endParaRPr lang="ko-KR" altLang="en-US" sz="1400" dirty="0"/>
            </a:p>
          </p:txBody>
        </p:sp>
        <p:cxnSp>
          <p:nvCxnSpPr>
            <p:cNvPr id="37" name="직선 화살표 연결선 36"/>
            <p:cNvCxnSpPr>
              <a:stCxn id="21" idx="0"/>
              <a:endCxn id="36" idx="2"/>
            </p:cNvCxnSpPr>
            <p:nvPr/>
          </p:nvCxnSpPr>
          <p:spPr>
            <a:xfrm flipV="1">
              <a:off x="2393758" y="3418819"/>
              <a:ext cx="0" cy="4794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50947"/>
      </p:ext>
    </p:extLst>
  </p:cSld>
  <p:clrMapOvr>
    <a:masterClrMapping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처리 방식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6127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Descriptor class</a:t>
            </a:r>
            <a:r>
              <a:rPr lang="ko-KR" altLang="en-US" dirty="0" smtClean="0"/>
              <a:t>를 생성하여 실제 구현 클래스 내부의 속성에 대한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(no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)/getter/setter/</a:t>
            </a:r>
            <a:r>
              <a:rPr lang="en-US" altLang="ko-KR" dirty="0" err="1" smtClean="0"/>
              <a:t>deleter</a:t>
            </a:r>
            <a:r>
              <a:rPr lang="ko-KR" altLang="en-US" dirty="0" smtClean="0"/>
              <a:t>를 통제할 수 있도록 구조화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899592" y="4005064"/>
            <a:ext cx="2160240" cy="1177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Class </a:t>
            </a:r>
            <a:r>
              <a:rPr lang="en-US" altLang="ko-KR" sz="1200" dirty="0" err="1" smtClean="0"/>
              <a:t>Decriptor</a:t>
            </a:r>
            <a:r>
              <a:rPr lang="en-US" altLang="ko-KR" sz="1200" dirty="0" smtClean="0"/>
              <a:t>  :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__</a:t>
            </a:r>
            <a:r>
              <a:rPr lang="en-US" altLang="ko-KR" sz="1200" dirty="0" err="1" smtClean="0"/>
              <a:t>init</a:t>
            </a:r>
            <a:r>
              <a:rPr lang="en-US" altLang="ko-KR" sz="1200" dirty="0" smtClean="0"/>
              <a:t>__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__get__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__set__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__del__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419872" y="4801600"/>
            <a:ext cx="2232248" cy="792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</a:t>
            </a:r>
            <a:r>
              <a:rPr lang="en-US" altLang="ko-KR" sz="1200" dirty="0" smtClean="0"/>
              <a:t>lass Person()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name= Descriptor()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6012160" y="5578704"/>
            <a:ext cx="2232248" cy="792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u</a:t>
            </a:r>
            <a:r>
              <a:rPr lang="en-US" altLang="ko-KR" sz="1200" dirty="0" smtClean="0"/>
              <a:t>ser = Person()</a:t>
            </a:r>
          </a:p>
          <a:p>
            <a:r>
              <a:rPr lang="en-US" altLang="ko-KR" sz="1200" dirty="0" smtClean="0"/>
              <a:t>User.name = ‘Dahl’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355327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Descriptor class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347865" y="4166485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구현</a:t>
            </a:r>
            <a:r>
              <a:rPr lang="en-US" altLang="ko-KR" sz="1400" dirty="0" smtClean="0"/>
              <a:t> class </a:t>
            </a:r>
            <a:r>
              <a:rPr lang="ko-KR" altLang="en-US" sz="1400" dirty="0" err="1" smtClean="0"/>
              <a:t>정의시</a:t>
            </a:r>
            <a:r>
              <a:rPr lang="ko-KR" altLang="en-US" sz="1400" dirty="0" smtClean="0"/>
              <a:t> 속성에 </a:t>
            </a:r>
            <a:r>
              <a:rPr lang="ko-KR" altLang="en-US" sz="1400" dirty="0" err="1" smtClean="0"/>
              <a:t>대한인스턴스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940153" y="4812816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구현</a:t>
            </a:r>
            <a:r>
              <a:rPr lang="en-US" altLang="ko-KR" sz="1400" dirty="0" smtClean="0"/>
              <a:t>class</a:t>
            </a:r>
            <a:r>
              <a:rPr lang="ko-KR" altLang="en-US" sz="1400" dirty="0" smtClean="0"/>
              <a:t>에 대한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생성 및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속성에 값 </a:t>
            </a:r>
            <a:r>
              <a:rPr lang="ko-KR" altLang="en-US" sz="1400" dirty="0" err="1" smtClean="0"/>
              <a:t>세팅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55464"/>
      </p:ext>
    </p:extLst>
  </p:cSld>
  <p:clrMapOvr>
    <a:masterClrMapping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3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Descriptor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</a:t>
            </a:r>
            <a:r>
              <a:rPr lang="ko-KR" altLang="en-US" dirty="0"/>
              <a:t>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Descriptor </a:t>
            </a:r>
            <a:r>
              <a:rPr lang="ko-KR" altLang="en-US" sz="2800" dirty="0" smtClean="0"/>
              <a:t>처리를 위해 별도의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를 정의 시에 추가해야 할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55776" y="2827890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.__</a:t>
            </a:r>
            <a:r>
              <a:rPr lang="en-US" altLang="ko-KR" dirty="0">
                <a:solidFill>
                  <a:schemeClr val="tx1"/>
                </a:solidFill>
              </a:rPr>
              <a:t>get__(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instance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owner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55776" y="4052026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.__</a:t>
            </a:r>
            <a:r>
              <a:rPr lang="en-US" altLang="ko-KR" dirty="0">
                <a:solidFill>
                  <a:schemeClr val="tx1"/>
                </a:solidFill>
              </a:rPr>
              <a:t>set__(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instance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 smtClean="0">
                <a:solidFill>
                  <a:schemeClr val="tx1"/>
                </a:solidFill>
              </a:rPr>
              <a:t>value)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55776" y="5276162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.__</a:t>
            </a:r>
            <a:r>
              <a:rPr lang="en-US" altLang="ko-KR" dirty="0">
                <a:solidFill>
                  <a:schemeClr val="tx1"/>
                </a:solidFill>
              </a:rPr>
              <a:t>delete__(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instance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3040" y="30877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7624" y="431193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3040" y="55360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소멸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4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별도의 </a:t>
            </a:r>
            <a:r>
              <a:rPr lang="en-US" altLang="ko-KR" dirty="0" smtClean="0"/>
              <a:t>descriptor </a:t>
            </a:r>
            <a:r>
              <a:rPr lang="ko-KR" altLang="en-US" dirty="0" smtClean="0"/>
              <a:t>와 실체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간의 실행환경을 연계하여 처리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3573016"/>
            <a:ext cx="38164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Self: </a:t>
            </a:r>
            <a:r>
              <a:rPr lang="en-US" altLang="ko-KR" sz="1600" dirty="0" err="1"/>
              <a:t>decriptor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인스턴스</a:t>
            </a:r>
            <a:endParaRPr lang="en-US" altLang="ko-KR" sz="1600" dirty="0"/>
          </a:p>
          <a:p>
            <a:r>
              <a:rPr lang="en-US" altLang="ko-KR" sz="1600" dirty="0"/>
              <a:t>Instance:  </a:t>
            </a:r>
            <a:r>
              <a:rPr lang="ko-KR" altLang="en-US" sz="1600" dirty="0"/>
              <a:t>실체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인스턴스</a:t>
            </a:r>
            <a:endParaRPr lang="en-US" altLang="ko-KR" sz="1600" dirty="0"/>
          </a:p>
          <a:p>
            <a:r>
              <a:rPr lang="en-US" altLang="ko-KR" sz="1600" dirty="0"/>
              <a:t>Owner: </a:t>
            </a:r>
            <a:r>
              <a:rPr lang="ko-KR" altLang="en-US" sz="1600" dirty="0"/>
              <a:t>실체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타입</a:t>
            </a:r>
            <a:endParaRPr lang="en-US" altLang="ko-KR" sz="1600" dirty="0"/>
          </a:p>
          <a:p>
            <a:r>
              <a:rPr lang="en-US" altLang="ko-KR" sz="1600" dirty="0"/>
              <a:t>Value : </a:t>
            </a:r>
            <a:r>
              <a:rPr lang="ko-KR" altLang="en-US" sz="1600" dirty="0"/>
              <a:t>실체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인스턴스의</a:t>
            </a:r>
            <a:r>
              <a:rPr lang="ko-KR" altLang="en-US" sz="1600" dirty="0"/>
              <a:t> 변수에 할당되는 값</a:t>
            </a:r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06290"/>
            <a:ext cx="3000375" cy="20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22270"/>
      </p:ext>
    </p:extLst>
  </p:cSld>
  <p:clrMapOvr>
    <a:masterClrMapping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타입의 </a:t>
            </a:r>
            <a:r>
              <a:rPr lang="ko-KR" altLang="en-US" dirty="0" err="1" smtClean="0"/>
              <a:t>디스크립터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.__add__ : descriptor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내의 </a:t>
            </a:r>
            <a:r>
              <a:rPr lang="en-US" altLang="ko-KR" dirty="0" smtClean="0"/>
              <a:t>__add__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descriptor</a:t>
            </a:r>
            <a:r>
              <a:rPr lang="ko-KR" altLang="en-US" dirty="0" smtClean="0"/>
              <a:t>로 정의 되어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140968"/>
            <a:ext cx="2247900" cy="337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881875"/>
      </p:ext>
    </p:extLst>
  </p:cSld>
  <p:clrMapOvr>
    <a:masterClrMapping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add__.__get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Method descriptor</a:t>
            </a:r>
            <a:r>
              <a:rPr lang="ko-KR" altLang="en-US" dirty="0" smtClean="0"/>
              <a:t>는   </a:t>
            </a:r>
            <a:r>
              <a:rPr lang="en-US" altLang="ko-KR" dirty="0" smtClean="0"/>
              <a:t>__get__(self, instance, owner) </a:t>
            </a:r>
            <a:r>
              <a:rPr lang="ko-KR" altLang="en-US" dirty="0" smtClean="0"/>
              <a:t>가지고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있어 처리됨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224" y="3971354"/>
            <a:ext cx="3629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72740"/>
      </p:ext>
    </p:extLst>
  </p:cSld>
  <p:clrMapOvr>
    <a:masterClrMapping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add__.__get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get</a:t>
            </a:r>
            <a:r>
              <a:rPr lang="ko-KR" altLang="en-US" dirty="0" smtClean="0"/>
              <a:t>을 통해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가져와서 </a:t>
            </a:r>
            <a:r>
              <a:rPr lang="en-US" altLang="ko-KR" dirty="0" smtClean="0"/>
              <a:t>__add__</a:t>
            </a:r>
            <a:r>
              <a:rPr lang="ko-KR" altLang="en-US" dirty="0" smtClean="0"/>
              <a:t>를 처리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34071"/>
            <a:ext cx="3672408" cy="214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21088"/>
            <a:ext cx="2876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84207"/>
      </p:ext>
    </p:extLst>
  </p:cSld>
  <p:clrMapOvr>
    <a:masterClrMapping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</a:t>
            </a:r>
            <a:r>
              <a:rPr lang="ko-KR" altLang="en-US" dirty="0" err="1" smtClean="0"/>
              <a:t>디스크립터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0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함수정의 명과 </a:t>
            </a:r>
            <a:r>
              <a:rPr lang="ko-KR" altLang="en-US" dirty="0" err="1" smtClean="0"/>
              <a:t>변수명</a:t>
            </a:r>
            <a:r>
              <a:rPr lang="ko-KR" altLang="en-US" dirty="0" smtClean="0"/>
              <a:t> 충돌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namespace </a:t>
            </a:r>
            <a:r>
              <a:rPr lang="ko-KR" altLang="en-US" dirty="0" smtClean="0"/>
              <a:t>영역은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타입으로 관리하므로 동일한 영역에서 함수 정의나 변수 정의를 동일한 이름으로 처리시 충돌이 발생해서 마지막에 할당된 결과로 처리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3789040"/>
            <a:ext cx="27336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1. Descriptor </a:t>
            </a:r>
            <a:r>
              <a:rPr lang="ko-KR" altLang="en-US" dirty="0" smtClean="0"/>
              <a:t>클래스 정의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Descriptor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변수명을</a:t>
            </a:r>
            <a:r>
              <a:rPr lang="ko-KR" altLang="en-US" dirty="0" smtClean="0"/>
              <a:t> 관리하는 것으로 만들고 </a:t>
            </a:r>
            <a:r>
              <a:rPr lang="en-US" altLang="ko-KR" dirty="0" smtClean="0"/>
              <a:t>__get__/__set__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변수명을</a:t>
            </a:r>
            <a:r>
              <a:rPr lang="ko-KR" altLang="en-US" dirty="0" smtClean="0"/>
              <a:t> 접근과 갱신 처리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05064"/>
            <a:ext cx="39909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23998"/>
      </p:ext>
    </p:extLst>
  </p:cSld>
  <p:clrMapOvr>
    <a:masterClrMapping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 클래스 정의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사용되는 클래스의 변수에 </a:t>
            </a:r>
            <a:r>
              <a:rPr lang="en-US" altLang="ko-KR" dirty="0" smtClean="0"/>
              <a:t>descriptor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객체를 생성</a:t>
            </a:r>
            <a:endParaRPr lang="en-US" altLang="ko-KR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30575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590991"/>
      </p:ext>
    </p:extLst>
  </p:cSld>
  <p:clrMapOvr>
    <a:masterClrMapping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3. </a:t>
            </a:r>
            <a:r>
              <a:rPr lang="ko-KR" altLang="en-US" dirty="0" smtClean="0"/>
              <a:t>사용 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만들고 클래스 변수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사용하면 </a:t>
            </a:r>
            <a:r>
              <a:rPr lang="en-US" altLang="ko-KR" dirty="0" smtClean="0"/>
              <a:t>descriptor</a:t>
            </a:r>
            <a:r>
              <a:rPr lang="ko-KR" altLang="en-US" dirty="0" smtClean="0"/>
              <a:t>가 작동됨</a:t>
            </a:r>
            <a:endParaRPr lang="en-US" altLang="ko-KR" dirty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37242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5552"/>
      </p:ext>
    </p:extLst>
  </p:cSld>
  <p:clrMapOvr>
    <a:masterClrMapping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: </a:t>
            </a:r>
            <a:r>
              <a:rPr lang="ko-KR" altLang="en-US" dirty="0" smtClean="0"/>
              <a:t>직접 멤버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36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Descriptor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상속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decriptor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상속해서 처리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33945"/>
            <a:ext cx="4048125" cy="412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19672" y="3284984"/>
            <a:ext cx="309634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72200" y="306896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__set__</a:t>
            </a:r>
            <a:r>
              <a:rPr lang="ko-KR" altLang="en-US" dirty="0" smtClean="0"/>
              <a:t>을 구현으로 </a:t>
            </a:r>
            <a:r>
              <a:rPr lang="en-US" altLang="ko-KR" dirty="0" err="1" smtClean="0"/>
              <a:t>d.x</a:t>
            </a:r>
            <a:r>
              <a:rPr lang="ko-KR" altLang="en-US" dirty="0" smtClean="0"/>
              <a:t>에 갱신이 가능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4" idx="3"/>
            <a:endCxn id="10" idx="1"/>
          </p:cNvCxnSpPr>
          <p:nvPr/>
        </p:nvCxnSpPr>
        <p:spPr>
          <a:xfrm>
            <a:off x="4716016" y="3501008"/>
            <a:ext cx="1656184" cy="296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92222"/>
      </p:ext>
    </p:extLst>
  </p:cSld>
  <p:clrMapOvr>
    <a:masterClrMapping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Descriptor : </a:t>
            </a:r>
            <a:r>
              <a:rPr lang="ko-KR" altLang="en-US" dirty="0" smtClean="0"/>
              <a:t>한번 사용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Descriptor </a:t>
            </a:r>
            <a:r>
              <a:rPr lang="ko-KR" altLang="en-US" dirty="0" smtClean="0"/>
              <a:t>클래스를 생성해서 한 개의 변수 처리만 처리하는 방법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3562350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761947"/>
      </p:ext>
    </p:extLst>
  </p:cSld>
  <p:clrMapOvr>
    <a:masterClrMapping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Descriptor: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2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내장함수 </a:t>
            </a:r>
            <a:r>
              <a:rPr lang="en-US" altLang="ko-KR" sz="2800" dirty="0" smtClean="0"/>
              <a:t>(getter, setter )</a:t>
            </a:r>
            <a:r>
              <a:rPr lang="ko-KR" altLang="en-US" sz="2800" dirty="0" smtClean="0"/>
              <a:t>을 이용해서 처리하는 방법 </a:t>
            </a:r>
            <a:endParaRPr lang="en-US" altLang="ko-KR" sz="28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952531"/>
            <a:ext cx="4536503" cy="119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3" y="4257093"/>
            <a:ext cx="4419161" cy="108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36907" y="3299647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X.a</a:t>
            </a:r>
            <a:r>
              <a:rPr lang="ko-KR" altLang="en-US" sz="1400" dirty="0" smtClean="0"/>
              <a:t>로 조회하는 것과 같음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870984" y="458112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X.a</a:t>
            </a:r>
            <a:r>
              <a:rPr lang="en-US" altLang="ko-KR" sz="1400" dirty="0" smtClean="0"/>
              <a:t> = 1</a:t>
            </a:r>
            <a:r>
              <a:rPr lang="ko-KR" altLang="en-US" sz="1400" dirty="0" smtClean="0"/>
              <a:t>로 갱</a:t>
            </a:r>
            <a:r>
              <a:rPr lang="ko-KR" altLang="en-US" sz="1400" dirty="0"/>
              <a:t>신</a:t>
            </a:r>
            <a:r>
              <a:rPr lang="ko-KR" altLang="en-US" sz="1400" dirty="0" smtClean="0"/>
              <a:t>하는 것과 같음</a:t>
            </a:r>
            <a:endParaRPr lang="ko-KR" altLang="en-US" sz="1400" dirty="0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12" y="5445224"/>
            <a:ext cx="4339952" cy="102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910031" y="5696153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del </a:t>
            </a:r>
            <a:r>
              <a:rPr lang="en-US" altLang="ko-KR" sz="1400" dirty="0" err="1" smtClean="0"/>
              <a:t>X.a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으로 삭</a:t>
            </a:r>
            <a:r>
              <a:rPr lang="ko-KR" altLang="en-US" sz="1400" dirty="0"/>
              <a:t>제</a:t>
            </a:r>
            <a:r>
              <a:rPr lang="ko-KR" altLang="en-US" sz="1400" dirty="0" smtClean="0"/>
              <a:t>하는 것과 같음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내장함수 </a:t>
            </a:r>
            <a:r>
              <a:rPr lang="en-US" altLang="ko-KR" sz="2800" dirty="0" smtClean="0"/>
              <a:t>(getter, setter )</a:t>
            </a:r>
            <a:r>
              <a:rPr lang="ko-KR" altLang="en-US" sz="2800" dirty="0" smtClean="0"/>
              <a:t>을 이용해서 처리하는 방법 </a:t>
            </a:r>
            <a:endParaRPr lang="en-US" altLang="ko-KR" sz="2800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01008"/>
            <a:ext cx="26955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6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Descriptor : </a:t>
            </a:r>
            <a:r>
              <a:rPr lang="ko-KR" altLang="en-US" dirty="0" err="1" smtClean="0"/>
              <a:t>여러</a:t>
            </a:r>
            <a:r>
              <a:rPr lang="ko-KR" altLang="en-US" dirty="0" err="1"/>
              <a:t>번</a:t>
            </a:r>
            <a:r>
              <a:rPr lang="ko-KR" altLang="en-US" dirty="0" smtClean="0"/>
              <a:t> 사용 </a:t>
            </a:r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Descriptor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변수를 실제 생성되는 </a:t>
            </a:r>
            <a:r>
              <a:rPr lang="ko-KR" altLang="en-US" dirty="0" err="1" smtClean="0"/>
              <a:t>변수명</a:t>
            </a:r>
            <a:r>
              <a:rPr lang="ko-KR" altLang="en-US" dirty="0" smtClean="0"/>
              <a:t> 관리로 변경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04863"/>
            <a:ext cx="3240360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02832" y="4005064"/>
            <a:ext cx="513184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04863"/>
            <a:ext cx="3888432" cy="362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580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로컬변수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7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Descriptor : </a:t>
            </a:r>
            <a:r>
              <a:rPr lang="ko-KR" altLang="en-US" dirty="0" err="1"/>
              <a:t>여러번</a:t>
            </a:r>
            <a:r>
              <a:rPr lang="ko-KR" altLang="en-US" dirty="0"/>
              <a:t> 사용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별도의 </a:t>
            </a:r>
            <a:r>
              <a:rPr lang="en-US" altLang="ko-KR" sz="2800" dirty="0" smtClean="0"/>
              <a:t>descriptor </a:t>
            </a:r>
            <a:r>
              <a:rPr lang="ko-KR" altLang="en-US" sz="2800" dirty="0" smtClean="0"/>
              <a:t>클래스를 사용해서 구현</a:t>
            </a:r>
            <a:endParaRPr lang="en-US" altLang="ko-KR" sz="28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4000500" cy="412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64088" y="5949280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setattr</a:t>
            </a:r>
            <a:r>
              <a:rPr lang="ko-KR" altLang="en-US" dirty="0" smtClean="0"/>
              <a:t>는 실제 </a:t>
            </a:r>
            <a:r>
              <a:rPr lang="en-US" altLang="ko-KR" dirty="0" smtClean="0"/>
              <a:t>D1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에서 관리 됨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55576" y="5877272"/>
            <a:ext cx="1368152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6" idx="1"/>
          </p:cNvCxnSpPr>
          <p:nvPr/>
        </p:nvCxnSpPr>
        <p:spPr>
          <a:xfrm>
            <a:off x="2123728" y="6129300"/>
            <a:ext cx="3240360" cy="143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7976" y="2780928"/>
            <a:ext cx="3448000" cy="10081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64088" y="285293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descriptor class</a:t>
            </a:r>
            <a:r>
              <a:rPr lang="ko-KR" altLang="en-US" dirty="0" smtClean="0"/>
              <a:t>를 구현함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8" idx="3"/>
            <a:endCxn id="9" idx="1"/>
          </p:cNvCxnSpPr>
          <p:nvPr/>
        </p:nvCxnSpPr>
        <p:spPr>
          <a:xfrm flipV="1">
            <a:off x="4355976" y="3176102"/>
            <a:ext cx="1008112" cy="1088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5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Descriptor : </a:t>
            </a:r>
            <a:r>
              <a:rPr lang="ko-KR" altLang="en-US" dirty="0" err="1"/>
              <a:t>여러번</a:t>
            </a:r>
            <a:r>
              <a:rPr lang="ko-KR" altLang="en-US" dirty="0"/>
              <a:t> 사용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사용자 정의 내의 변수로 </a:t>
            </a:r>
            <a:r>
              <a:rPr lang="en-US" altLang="ko-KR" sz="2800" dirty="0" smtClean="0"/>
              <a:t>getter, setter </a:t>
            </a:r>
            <a:r>
              <a:rPr lang="ko-KR" altLang="en-US" sz="2800" dirty="0" smtClean="0"/>
              <a:t>처리를 </a:t>
            </a:r>
            <a:r>
              <a:rPr lang="ko-KR" altLang="en-US" sz="2800" dirty="0" err="1" smtClean="0"/>
              <a:t>변수명으로</a:t>
            </a:r>
            <a:r>
              <a:rPr lang="ko-KR" altLang="en-US" sz="2800" dirty="0" smtClean="0"/>
              <a:t> 처리하도록 하는 방법</a:t>
            </a:r>
            <a:endParaRPr lang="en-US" altLang="ko-KR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37926"/>
            <a:ext cx="5153025" cy="347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59632" y="3037926"/>
            <a:ext cx="3960440" cy="154320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56176" y="3212976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Descriptor</a:t>
            </a:r>
            <a:r>
              <a:rPr lang="ko-KR" altLang="en-US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47259" y="5949280"/>
            <a:ext cx="396044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65507" y="577013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Descriptor</a:t>
            </a:r>
            <a:r>
              <a:rPr lang="ko-KR" altLang="en-US" dirty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_name </a:t>
            </a:r>
            <a:r>
              <a:rPr lang="ko-KR" altLang="en-US" dirty="0" smtClean="0"/>
              <a:t>변수가 생김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4" idx="3"/>
            <a:endCxn id="5" idx="1"/>
          </p:cNvCxnSpPr>
          <p:nvPr/>
        </p:nvCxnSpPr>
        <p:spPr>
          <a:xfrm flipV="1">
            <a:off x="5220072" y="3536142"/>
            <a:ext cx="936104" cy="273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" idx="3"/>
            <a:endCxn id="10" idx="1"/>
          </p:cNvCxnSpPr>
          <p:nvPr/>
        </p:nvCxnSpPr>
        <p:spPr>
          <a:xfrm>
            <a:off x="5207699" y="6093296"/>
            <a:ext cx="957808" cy="1384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Binding descriptor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처리절차</a:t>
            </a:r>
            <a:r>
              <a:rPr lang="en-US" altLang="ko-KR" dirty="0" smtClean="0"/>
              <a:t>: 1.Descriptor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2860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별도의 클래스에 </a:t>
            </a:r>
            <a:r>
              <a:rPr lang="en-US" altLang="ko-KR" dirty="0" smtClean="0"/>
              <a:t>__get__/__set__/__delete__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정의하고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내에 실제 </a:t>
            </a:r>
            <a:r>
              <a:rPr lang="en-US" altLang="ko-KR" dirty="0" smtClean="0"/>
              <a:t>descriptor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생성함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4762500" cy="3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734497"/>
            <a:ext cx="331236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9592" y="3734496"/>
            <a:ext cx="4032448" cy="7026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932040" y="4041068"/>
            <a:ext cx="792088" cy="160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24128" y="4005065"/>
            <a:ext cx="280831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73912"/>
      </p:ext>
    </p:extLst>
  </p:cSld>
  <p:clrMapOvr>
    <a:masterClrMapping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처리절차 </a:t>
            </a:r>
            <a:r>
              <a:rPr lang="en-US" altLang="ko-KR" dirty="0" smtClean="0"/>
              <a:t>: 2. </a:t>
            </a:r>
            <a:r>
              <a:rPr lang="ko-KR" altLang="en-US" dirty="0" smtClean="0"/>
              <a:t>세부 정의 및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가 관리하는 영역에 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age </a:t>
            </a:r>
            <a:r>
              <a:rPr lang="ko-KR" altLang="en-US" dirty="0" smtClean="0"/>
              <a:t>객체가 생성 되어 있음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7297"/>
            <a:ext cx="579268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528101"/>
      </p:ext>
    </p:extLst>
  </p:cSld>
  <p:clrMapOvr>
    <a:masterClrMapping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세부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89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75" y="2872859"/>
            <a:ext cx="2790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475" y="3916731"/>
            <a:ext cx="28289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79" y="5628659"/>
            <a:ext cx="298416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357018"/>
            <a:ext cx="2664296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96938"/>
            <a:ext cx="2520280" cy="103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Descriptor </a:t>
            </a:r>
            <a:r>
              <a:rPr lang="ko-KR" altLang="en-US" dirty="0" smtClean="0"/>
              <a:t>생성시  </a:t>
            </a:r>
            <a:r>
              <a:rPr lang="en-US" altLang="ko-KR" dirty="0" smtClean="0"/>
              <a:t>instance </a:t>
            </a:r>
            <a:r>
              <a:rPr lang="ko-KR" altLang="en-US" dirty="0" smtClean="0"/>
              <a:t>변수가 클래스 내부에 객체로 만들어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객체의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실행됨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364088" y="3916731"/>
            <a:ext cx="2520280" cy="7143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17" idx="1"/>
            <a:endCxn id="34" idx="3"/>
          </p:cNvCxnSpPr>
          <p:nvPr/>
        </p:nvCxnSpPr>
        <p:spPr>
          <a:xfrm flipH="1">
            <a:off x="2051720" y="4273919"/>
            <a:ext cx="3312368" cy="1494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4644008" y="4273919"/>
            <a:ext cx="720080" cy="16753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899592" y="5445224"/>
            <a:ext cx="1152128" cy="64563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91880" y="5628659"/>
            <a:ext cx="1512168" cy="5366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444480" y="2852936"/>
            <a:ext cx="1503784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11560" y="3095146"/>
            <a:ext cx="999728" cy="4778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1" idx="1"/>
            <a:endCxn id="44" idx="3"/>
          </p:cNvCxnSpPr>
          <p:nvPr/>
        </p:nvCxnSpPr>
        <p:spPr>
          <a:xfrm flipH="1">
            <a:off x="1611288" y="3140968"/>
            <a:ext cx="3833192" cy="1931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36" idx="0"/>
          </p:cNvCxnSpPr>
          <p:nvPr/>
        </p:nvCxnSpPr>
        <p:spPr>
          <a:xfrm>
            <a:off x="1149524" y="3573017"/>
            <a:ext cx="3098440" cy="20556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4" idx="2"/>
            <a:endCxn id="34" idx="0"/>
          </p:cNvCxnSpPr>
          <p:nvPr/>
        </p:nvCxnSpPr>
        <p:spPr>
          <a:xfrm>
            <a:off x="1111424" y="3573017"/>
            <a:ext cx="364232" cy="18722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26356"/>
      </p:ext>
    </p:extLst>
  </p:cSld>
  <p:clrMapOvr>
    <a:masterClrMapping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55576" y="3068960"/>
            <a:ext cx="2952328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class Person(object):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name = 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("name",</a:t>
            </a:r>
            <a:r>
              <a:rPr lang="en-US" altLang="ko-KR" sz="1200" dirty="0" err="1">
                <a:solidFill>
                  <a:schemeClr val="tx1"/>
                </a:solidFill>
              </a:rPr>
              <a:t>str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age = 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("age",int,42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acct = Person()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 </a:t>
            </a:r>
            <a:r>
              <a:rPr lang="en-US" altLang="ko-KR" dirty="0" smtClean="0"/>
              <a:t>:</a:t>
            </a:r>
            <a:r>
              <a:rPr lang="ko-KR" altLang="en-US" dirty="0" smtClean="0"/>
              <a:t>흐름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Descriptor 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Person </a:t>
            </a:r>
            <a:r>
              <a:rPr lang="ko-KR" altLang="en-US" dirty="0" smtClean="0"/>
              <a:t>클래스 내에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age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755576" y="3681028"/>
            <a:ext cx="1296143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11960" y="4847129"/>
            <a:ext cx="4320480" cy="153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Person 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 __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{'__module__': '__main__', 'name': &lt;__main__.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 object at 0x1070D430&gt;, 'age': &lt;__main__.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 object at 0x1056B870&gt;, '__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__' of 'Person' objects&gt;, '__</a:t>
            </a:r>
            <a:r>
              <a:rPr lang="en-US" altLang="ko-KR" sz="1200" dirty="0" err="1">
                <a:solidFill>
                  <a:schemeClr val="tx1"/>
                </a:solidFill>
              </a:rPr>
              <a:t>weakref</a:t>
            </a:r>
            <a:r>
              <a:rPr lang="en-US" altLang="ko-KR" sz="1200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dirty="0" err="1">
                <a:solidFill>
                  <a:schemeClr val="tx1"/>
                </a:solidFill>
              </a:rPr>
              <a:t>weakref</a:t>
            </a:r>
            <a:r>
              <a:rPr lang="en-US" altLang="ko-KR" sz="1200" dirty="0">
                <a:solidFill>
                  <a:schemeClr val="tx1"/>
                </a:solidFill>
              </a:rPr>
              <a:t>__' of 'Person' objects&gt;, '__doc__': None}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12160" y="4963975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11960" y="5252007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41" idx="3"/>
          </p:cNvCxnSpPr>
          <p:nvPr/>
        </p:nvCxnSpPr>
        <p:spPr>
          <a:xfrm>
            <a:off x="2051719" y="3969060"/>
            <a:ext cx="3942996" cy="15013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1" idx="3"/>
            <a:endCxn id="22" idx="1"/>
          </p:cNvCxnSpPr>
          <p:nvPr/>
        </p:nvCxnSpPr>
        <p:spPr>
          <a:xfrm>
            <a:off x="2051719" y="3969060"/>
            <a:ext cx="2160241" cy="16451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765509" y="3056181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acct 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 {}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92357"/>
      </p:ext>
    </p:extLst>
  </p:cSld>
  <p:clrMapOvr>
    <a:masterClrMapping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55576" y="2852936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acct = Person()</a:t>
            </a: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acct.name </a:t>
            </a:r>
            <a:r>
              <a:rPr lang="en-US" altLang="ko-KR" sz="1200" b="1" dirty="0">
                <a:solidFill>
                  <a:schemeClr val="tx1"/>
                </a:solidFill>
              </a:rPr>
              <a:t>= "obi"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</a:rPr>
              <a:t>acct.age</a:t>
            </a:r>
            <a:r>
              <a:rPr lang="en-US" altLang="ko-KR" sz="1200" b="1" dirty="0">
                <a:solidFill>
                  <a:schemeClr val="tx1"/>
                </a:solidFill>
              </a:rPr>
              <a:t> = 1234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 </a:t>
            </a:r>
            <a:r>
              <a:rPr lang="en-US" altLang="ko-KR" dirty="0" smtClean="0"/>
              <a:t>:</a:t>
            </a:r>
            <a:r>
              <a:rPr lang="ko-KR" altLang="en-US" dirty="0" smtClean="0"/>
              <a:t>흐름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Person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내부 변수에 값을 할당하면 </a:t>
            </a:r>
            <a:r>
              <a:rPr lang="en-US" altLang="ko-KR" dirty="0" smtClean="0"/>
              <a:t>__set__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값 생성</a:t>
            </a:r>
            <a:endParaRPr lang="en-US" altLang="ko-KR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755576" y="3140968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11960" y="4631105"/>
            <a:ext cx="4320480" cy="153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Person 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 __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 {'__module__': '__main__', 'name': &lt;__main__.</a:t>
            </a:r>
            <a:r>
              <a:rPr lang="en-US" altLang="ko-KR" sz="1200" b="1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b="1" dirty="0">
                <a:solidFill>
                  <a:schemeClr val="tx1"/>
                </a:solidFill>
              </a:rPr>
              <a:t> object at 0x1070D430&gt;, 'age': &lt;__main__.</a:t>
            </a:r>
            <a:r>
              <a:rPr lang="en-US" altLang="ko-KR" sz="1200" b="1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b="1" dirty="0">
                <a:solidFill>
                  <a:schemeClr val="tx1"/>
                </a:solidFill>
              </a:rPr>
              <a:t> object at 0x1056B870&gt;, '__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__' of 'Person' objects&gt;, '__</a:t>
            </a:r>
            <a:r>
              <a:rPr lang="en-US" altLang="ko-KR" sz="1200" b="1" dirty="0" err="1">
                <a:solidFill>
                  <a:schemeClr val="tx1"/>
                </a:solidFill>
              </a:rPr>
              <a:t>weakref</a:t>
            </a:r>
            <a:r>
              <a:rPr lang="en-US" altLang="ko-KR" sz="1200" b="1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b="1" dirty="0" err="1">
                <a:solidFill>
                  <a:schemeClr val="tx1"/>
                </a:solidFill>
              </a:rPr>
              <a:t>weakref</a:t>
            </a:r>
            <a:r>
              <a:rPr lang="en-US" altLang="ko-KR" sz="1200" b="1" dirty="0">
                <a:solidFill>
                  <a:schemeClr val="tx1"/>
                </a:solidFill>
              </a:rPr>
              <a:t>__' of 'Person' objects&gt;, '__doc__': None}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12160" y="4747951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11960" y="5035983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41" idx="3"/>
          </p:cNvCxnSpPr>
          <p:nvPr/>
        </p:nvCxnSpPr>
        <p:spPr>
          <a:xfrm>
            <a:off x="1755304" y="3429000"/>
            <a:ext cx="4112840" cy="15013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1" idx="3"/>
            <a:endCxn id="22" idx="1"/>
          </p:cNvCxnSpPr>
          <p:nvPr/>
        </p:nvCxnSpPr>
        <p:spPr>
          <a:xfrm>
            <a:off x="1755304" y="3429000"/>
            <a:ext cx="2456656" cy="19692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765509" y="3140967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acct 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__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{'_age': 1234, '_name': 'obi'}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01884" y="3429000"/>
            <a:ext cx="2390395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24" idx="0"/>
            <a:endCxn id="13" idx="2"/>
          </p:cNvCxnSpPr>
          <p:nvPr/>
        </p:nvCxnSpPr>
        <p:spPr>
          <a:xfrm flipV="1">
            <a:off x="4711824" y="3861048"/>
            <a:ext cx="1185258" cy="1174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3" idx="0"/>
          </p:cNvCxnSpPr>
          <p:nvPr/>
        </p:nvCxnSpPr>
        <p:spPr>
          <a:xfrm flipH="1" flipV="1">
            <a:off x="5897081" y="3861048"/>
            <a:ext cx="614943" cy="8869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22876"/>
      </p:ext>
    </p:extLst>
  </p:cSld>
  <p:clrMapOvr>
    <a:masterClrMapping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23528" y="2852936"/>
            <a:ext cx="3888432" cy="14515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print </a:t>
            </a:r>
            <a:r>
              <a:rPr lang="en-US" altLang="ko-KR" sz="1200" dirty="0" smtClean="0">
                <a:solidFill>
                  <a:schemeClr val="tx1"/>
                </a:solidFill>
              </a:rPr>
              <a:t>Person</a:t>
            </a:r>
            <a:r>
              <a:rPr lang="en-US" altLang="ko-KR" sz="1200" dirty="0">
                <a:solidFill>
                  <a:schemeClr val="tx1"/>
                </a:solidFill>
              </a:rPr>
              <a:t>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__["age"].__get__(</a:t>
            </a:r>
            <a:r>
              <a:rPr lang="en-US" altLang="ko-KR" sz="1200" dirty="0" err="1">
                <a:solidFill>
                  <a:schemeClr val="tx1"/>
                </a:solidFill>
              </a:rPr>
              <a:t>acct,Person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Print Person</a:t>
            </a:r>
            <a:r>
              <a:rPr lang="en-US" altLang="ko-KR" sz="1200" dirty="0">
                <a:solidFill>
                  <a:schemeClr val="tx1"/>
                </a:solidFill>
              </a:rPr>
              <a:t>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__["name"].__get__(</a:t>
            </a:r>
            <a:r>
              <a:rPr lang="en-US" altLang="ko-KR" sz="1200" dirty="0" err="1">
                <a:solidFill>
                  <a:schemeClr val="tx1"/>
                </a:solidFill>
              </a:rPr>
              <a:t>acct,Person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 </a:t>
            </a:r>
            <a:r>
              <a:rPr lang="en-US" altLang="ko-KR" dirty="0" smtClean="0"/>
              <a:t>:</a:t>
            </a:r>
            <a:r>
              <a:rPr lang="ko-KR" altLang="en-US" dirty="0" smtClean="0"/>
              <a:t>흐름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acct.age/acct.name  </a:t>
            </a:r>
            <a:r>
              <a:rPr lang="ko-KR" altLang="en-US" dirty="0" smtClean="0"/>
              <a:t>호출하면 </a:t>
            </a:r>
            <a:r>
              <a:rPr lang="en-US" altLang="ko-KR" dirty="0" smtClean="0"/>
              <a:t>Person.__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__[“</a:t>
            </a:r>
            <a:r>
              <a:rPr lang="ko-KR" altLang="en-US" dirty="0" err="1" smtClean="0"/>
              <a:t>인스턴스변수명</a:t>
            </a:r>
            <a:r>
              <a:rPr lang="en-US" altLang="ko-KR" dirty="0" smtClean="0"/>
              <a:t>”].__get__() </a:t>
            </a:r>
            <a:r>
              <a:rPr lang="ko-KR" altLang="en-US" dirty="0" smtClean="0"/>
              <a:t>가 실행되어 결과값을 조회</a:t>
            </a:r>
            <a:endParaRPr lang="en-US" altLang="ko-KR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827584" y="3284984"/>
            <a:ext cx="3312368" cy="5760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65509" y="3140967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acct 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{'_age': 1234, '_name': 'obi'}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01884" y="3429000"/>
            <a:ext cx="2390395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3528" y="4977172"/>
            <a:ext cx="262829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Person.__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__["age"].__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__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{'default': 42, 'type': &lt;type '</a:t>
            </a:r>
            <a:r>
              <a:rPr lang="en-US" altLang="ko-KR" sz="1200" dirty="0" err="1">
                <a:solidFill>
                  <a:schemeClr val="tx1"/>
                </a:solidFill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</a:rPr>
              <a:t>'&gt;, 'name': '_age'}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04220" y="4977172"/>
            <a:ext cx="262829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Person.__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__["name"].__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__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{'default': '', 'type': &lt;type '</a:t>
            </a:r>
            <a:r>
              <a:rPr lang="en-US" altLang="ko-KR" sz="1200" dirty="0" err="1">
                <a:solidFill>
                  <a:schemeClr val="tx1"/>
                </a:solidFill>
              </a:rPr>
              <a:t>str</a:t>
            </a:r>
            <a:r>
              <a:rPr lang="en-US" altLang="ko-KR" sz="1200" dirty="0">
                <a:solidFill>
                  <a:schemeClr val="tx1"/>
                </a:solidFill>
              </a:rPr>
              <a:t>'&gt;, 'name': '_name'}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3528" y="5555873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03848" y="5627881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899592" y="3861048"/>
            <a:ext cx="1584176" cy="16948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1" idx="2"/>
          </p:cNvCxnSpPr>
          <p:nvPr/>
        </p:nvCxnSpPr>
        <p:spPr>
          <a:xfrm>
            <a:off x="2483768" y="3861047"/>
            <a:ext cx="1296144" cy="18002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084168" y="5112809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1234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obi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0" idx="0"/>
          </p:cNvCxnSpPr>
          <p:nvPr/>
        </p:nvCxnSpPr>
        <p:spPr>
          <a:xfrm flipV="1">
            <a:off x="899592" y="3861048"/>
            <a:ext cx="4997489" cy="16948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13" idx="2"/>
          </p:cNvCxnSpPr>
          <p:nvPr/>
        </p:nvCxnSpPr>
        <p:spPr>
          <a:xfrm flipV="1">
            <a:off x="3923928" y="3861048"/>
            <a:ext cx="1973154" cy="17668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897081" y="5410302"/>
            <a:ext cx="119519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endCxn id="35" idx="0"/>
          </p:cNvCxnSpPr>
          <p:nvPr/>
        </p:nvCxnSpPr>
        <p:spPr>
          <a:xfrm>
            <a:off x="5897082" y="3861048"/>
            <a:ext cx="597598" cy="15492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2380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함수 인자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정의한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함수 내의 로컬변수를 사용되고 함수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대응하는 것을 인자라 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dirty="0" smtClean="0">
                <a:solidFill>
                  <a:schemeClr val="tx1"/>
                </a:solidFill>
              </a:rPr>
              <a:t>) :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로</a:t>
            </a:r>
            <a:r>
              <a:rPr lang="ko-KR" altLang="en-US" dirty="0" err="1">
                <a:solidFill>
                  <a:schemeClr val="tx1"/>
                </a:solidFill>
              </a:rPr>
              <a:t>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92080" y="3947864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067944" y="47567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47664" y="35010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함수의 로컬 변수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80112" y="346874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로컬변의</a:t>
            </a:r>
            <a:r>
              <a:rPr lang="ko-KR" altLang="en-US" dirty="0" smtClean="0"/>
              <a:t> 값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23928" y="551723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파라미터에</a:t>
            </a:r>
            <a:r>
              <a:rPr lang="ko-KR" altLang="en-US" sz="1200" dirty="0" smtClean="0"/>
              <a:t> 인자의 값을 </a:t>
            </a:r>
            <a:r>
              <a:rPr lang="ko-KR" altLang="en-US" sz="1200" dirty="0" err="1" smtClean="0"/>
              <a:t>매핑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764704"/>
            <a:ext cx="7939608" cy="4598640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6.28 Information Hiding</a:t>
            </a:r>
            <a:br>
              <a:rPr lang="en-US" altLang="ko-KR" sz="6000" dirty="0" smtClean="0"/>
            </a:br>
            <a:r>
              <a:rPr lang="en-US" altLang="ko-KR" sz="6000" dirty="0" smtClean="0"/>
              <a:t>-property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테코레이터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1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는 하나의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이고 이를 </a:t>
            </a:r>
            <a:r>
              <a:rPr lang="ko-KR" altLang="en-US" dirty="0" err="1" smtClean="0"/>
              <a:t>데코레이터나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처리해서 사용</a:t>
            </a:r>
            <a:endParaRPr lang="en-US" altLang="ko-KR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5981700" cy="359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23522"/>
      </p:ext>
    </p:extLst>
  </p:cSld>
  <p:clrMapOvr>
    <a:masterClrMapping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 명과 동일하도록 처리 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3059832" y="4082755"/>
            <a:ext cx="2088232" cy="64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 P</a:t>
            </a:r>
          </a:p>
          <a:p>
            <a:pPr algn="ctr"/>
            <a:r>
              <a:rPr lang="en-US" altLang="ko-KR" sz="1400" dirty="0" smtClean="0"/>
              <a:t>-property </a:t>
            </a:r>
            <a:r>
              <a:rPr lang="ko-KR" altLang="en-US" sz="1400" dirty="0" smtClean="0"/>
              <a:t>함수정의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6156176" y="4070381"/>
            <a:ext cx="2088232" cy="64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 p1</a:t>
            </a:r>
          </a:p>
          <a:p>
            <a:pPr algn="ctr"/>
            <a:r>
              <a:rPr lang="en-US" altLang="ko-KR" sz="1400" dirty="0" smtClean="0"/>
              <a:t>{‘_x’: }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3059832" y="5127443"/>
            <a:ext cx="2088232" cy="720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 P </a:t>
            </a:r>
            <a:r>
              <a:rPr lang="ko-KR" altLang="en-US" sz="1400" dirty="0" err="1" smtClean="0"/>
              <a:t>인스턴스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x 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>
            <a:stCxn id="21" idx="2"/>
            <a:endCxn id="27" idx="0"/>
          </p:cNvCxnSpPr>
          <p:nvPr/>
        </p:nvCxnSpPr>
        <p:spPr>
          <a:xfrm>
            <a:off x="4103948" y="4725901"/>
            <a:ext cx="0" cy="401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75856" y="4799891"/>
            <a:ext cx="720080" cy="27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cxnSp>
        <p:nvCxnSpPr>
          <p:cNvPr id="30" name="직선 화살표 연결선 29"/>
          <p:cNvCxnSpPr>
            <a:stCxn id="21" idx="3"/>
            <a:endCxn id="25" idx="1"/>
          </p:cNvCxnSpPr>
          <p:nvPr/>
        </p:nvCxnSpPr>
        <p:spPr>
          <a:xfrm flipV="1">
            <a:off x="5148064" y="4391954"/>
            <a:ext cx="1008112" cy="12374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732240" y="4378615"/>
            <a:ext cx="936104" cy="2978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33" name="꺾인 연결선 32"/>
          <p:cNvCxnSpPr>
            <a:stCxn id="32" idx="2"/>
            <a:endCxn id="27" idx="3"/>
          </p:cNvCxnSpPr>
          <p:nvPr/>
        </p:nvCxnSpPr>
        <p:spPr>
          <a:xfrm rot="5400000">
            <a:off x="5768473" y="4056018"/>
            <a:ext cx="811411" cy="2052228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08104" y="584823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결과 처리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323528" y="4086406"/>
            <a:ext cx="2088232" cy="64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 </a:t>
            </a:r>
            <a:r>
              <a:rPr lang="en-US" altLang="ko-KR" sz="1400" dirty="0"/>
              <a:t>p</a:t>
            </a:r>
            <a:r>
              <a:rPr lang="en-US" altLang="ko-KR" sz="1400" dirty="0" smtClean="0"/>
              <a:t>roperty </a:t>
            </a:r>
            <a:r>
              <a:rPr lang="ko-KR" altLang="en-US" sz="1400" dirty="0" smtClean="0"/>
              <a:t>함수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172405" y="3501008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검색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갱신</a:t>
            </a:r>
            <a:r>
              <a:rPr lang="en-US" altLang="ko-KR" sz="1200" dirty="0" smtClean="0"/>
              <a:t>/</a:t>
            </a:r>
          </a:p>
          <a:p>
            <a:r>
              <a:rPr lang="ko-KR" altLang="en-US" sz="1200" dirty="0" smtClean="0"/>
              <a:t>삭</a:t>
            </a:r>
            <a:r>
              <a:rPr lang="ko-KR" altLang="en-US" sz="1200" dirty="0"/>
              <a:t>제</a:t>
            </a:r>
          </a:p>
        </p:txBody>
      </p:sp>
      <p:cxnSp>
        <p:nvCxnSpPr>
          <p:cNvPr id="7" name="직선 화살표 연결선 6"/>
          <p:cNvCxnSpPr>
            <a:stCxn id="21" idx="1"/>
            <a:endCxn id="36" idx="3"/>
          </p:cNvCxnSpPr>
          <p:nvPr/>
        </p:nvCxnSpPr>
        <p:spPr>
          <a:xfrm flipH="1">
            <a:off x="2411760" y="4404328"/>
            <a:ext cx="648072" cy="3651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38627"/>
      </p:ext>
    </p:extLst>
  </p:cSld>
  <p:clrMapOvr>
    <a:masterClrMapping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property class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94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Property- </a:t>
            </a:r>
            <a:r>
              <a:rPr lang="en-US" altLang="ko-KR" sz="3600" dirty="0" smtClean="0"/>
              <a:t>property </a:t>
            </a:r>
            <a:r>
              <a:rPr lang="ko-KR" altLang="en-US" sz="3600" dirty="0" smtClean="0"/>
              <a:t>함수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 접근을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제약하기 위해서는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객체로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변수를 </a:t>
            </a:r>
            <a:r>
              <a:rPr lang="en-US" altLang="ko-KR" dirty="0" smtClean="0"/>
              <a:t>Wrapping </a:t>
            </a:r>
            <a:r>
              <a:rPr lang="ko-KR" altLang="en-US" dirty="0" smtClean="0"/>
              <a:t>해야 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property(</a:t>
            </a:r>
            <a:r>
              <a:rPr lang="en-US" altLang="ko-KR" dirty="0" err="1"/>
              <a:t>fget</a:t>
            </a:r>
            <a:r>
              <a:rPr lang="en-US" altLang="ko-KR" dirty="0"/>
              <a:t>=None, </a:t>
            </a:r>
            <a:r>
              <a:rPr lang="en-US" altLang="ko-KR" dirty="0" err="1"/>
              <a:t>fset</a:t>
            </a:r>
            <a:r>
              <a:rPr lang="en-US" altLang="ko-KR" dirty="0"/>
              <a:t>=None, </a:t>
            </a:r>
            <a:r>
              <a:rPr lang="en-US" altLang="ko-KR" dirty="0" err="1"/>
              <a:t>fdel</a:t>
            </a:r>
            <a:r>
              <a:rPr lang="en-US" altLang="ko-KR" dirty="0"/>
              <a:t>=None, doc=None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52936"/>
            <a:ext cx="3495675" cy="376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27884"/>
            <a:ext cx="3456384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146"/>
      </p:ext>
    </p:extLst>
  </p:cSld>
  <p:clrMapOvr>
    <a:masterClrMapping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property decorator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6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3486150" cy="33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 : decorator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해당하는 곳에</a:t>
            </a:r>
            <a:r>
              <a:rPr lang="en-US" altLang="ko-KR" dirty="0" smtClean="0"/>
              <a:t>@property,  set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@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.setter, del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@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deleter</a:t>
            </a:r>
            <a:r>
              <a:rPr lang="ko-KR" altLang="en-US" dirty="0" smtClean="0"/>
              <a:t>로 표시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4618147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Getter, setter, </a:t>
            </a:r>
            <a:r>
              <a:rPr lang="en-US" altLang="ko-KR" dirty="0" err="1" smtClean="0"/>
              <a:t>deleter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6224" y="3501008"/>
            <a:ext cx="3500536" cy="18002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6" idx="1"/>
          </p:cNvCxnSpPr>
          <p:nvPr/>
        </p:nvCxnSpPr>
        <p:spPr>
          <a:xfrm>
            <a:off x="4916760" y="4401109"/>
            <a:ext cx="735360" cy="6787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0112" y="3284984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_/__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endCxn id="11" idx="1"/>
          </p:cNvCxnSpPr>
          <p:nvPr/>
        </p:nvCxnSpPr>
        <p:spPr>
          <a:xfrm flipV="1">
            <a:off x="4916760" y="3608150"/>
            <a:ext cx="663352" cy="7929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54800"/>
      </p:ext>
    </p:extLst>
  </p:cSld>
  <p:clrMapOvr>
    <a:masterClrMapping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6.29 </a:t>
            </a:r>
            <a:r>
              <a:rPr lang="ko-KR" altLang="en-US" sz="6000" dirty="0" smtClean="0"/>
              <a:t>인터페이스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/>
              <a:t>(</a:t>
            </a:r>
            <a:r>
              <a:rPr lang="en-US" altLang="ko-KR" sz="6000" dirty="0" smtClean="0"/>
              <a:t>Duck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typing)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17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Duck typing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61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로컬 변수 관리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내부에 정의된 변수와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다 로컬 변수로 관리함</a:t>
            </a:r>
            <a:endParaRPr lang="en-US" altLang="ko-KR" dirty="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3337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다양한 클래스가 동일한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처리할 수 있도록 인터페이스를 갖도록 만드는 법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3212976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403648" y="4869160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3068960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Duck typing</a:t>
            </a:r>
            <a:r>
              <a:rPr lang="ko-KR" altLang="en-US" dirty="0" smtClean="0"/>
              <a:t>에 필요한 함수 정의 후 </a:t>
            </a:r>
            <a:r>
              <a:rPr lang="ko-KR" altLang="en-US" dirty="0" err="1" smtClean="0"/>
              <a:t>인스턴스들의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처리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9952" y="4725144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Duck typing</a:t>
            </a:r>
            <a:r>
              <a:rPr lang="ko-KR" altLang="en-US" dirty="0"/>
              <a:t>에 필요한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</a:t>
            </a:r>
            <a:r>
              <a:rPr lang="ko-KR" altLang="en-US" dirty="0"/>
              <a:t>정의 후 </a:t>
            </a:r>
            <a:r>
              <a:rPr lang="ko-KR" altLang="en-US" dirty="0" err="1"/>
              <a:t>인스턴스들의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50503"/>
      </p:ext>
    </p:extLst>
  </p:cSld>
  <p:clrMapOvr>
    <a:masterClrMapping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여러 개의 클래스들의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동일한 이름으로 처리할 수 있도록 인터페이스를 통합</a:t>
            </a:r>
            <a:endParaRPr lang="en-US" altLang="ko-KR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331640" y="5402965"/>
            <a:ext cx="992110" cy="774389"/>
            <a:chOff x="5724128" y="3356992"/>
            <a:chExt cx="1800200" cy="1512168"/>
          </a:xfrm>
        </p:grpSpPr>
        <p:sp>
          <p:nvSpPr>
            <p:cNvPr id="13" name="직사각형 1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3806818"/>
            <a:ext cx="992110" cy="774389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61860" y="5379519"/>
            <a:ext cx="992110" cy="774389"/>
            <a:chOff x="5724128" y="3356992"/>
            <a:chExt cx="1800200" cy="1512168"/>
          </a:xfrm>
        </p:grpSpPr>
        <p:sp>
          <p:nvSpPr>
            <p:cNvPr id="23" name="직사각형 2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n1: 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347864" y="3799933"/>
            <a:ext cx="992110" cy="774389"/>
            <a:chOff x="5724128" y="3356992"/>
            <a:chExt cx="1800200" cy="1512168"/>
          </a:xfrm>
        </p:grpSpPr>
        <p:sp>
          <p:nvSpPr>
            <p:cNvPr id="28" name="직사각형 2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s1:String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화살표 연결선 30"/>
          <p:cNvCxnSpPr>
            <a:stCxn id="14" idx="3"/>
            <a:endCxn id="24" idx="1"/>
          </p:cNvCxnSpPr>
          <p:nvPr/>
        </p:nvCxnSpPr>
        <p:spPr>
          <a:xfrm flipV="1">
            <a:off x="2323750" y="5711400"/>
            <a:ext cx="1038110" cy="2344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9" idx="1"/>
          </p:cNvCxnSpPr>
          <p:nvPr/>
        </p:nvCxnSpPr>
        <p:spPr>
          <a:xfrm flipV="1">
            <a:off x="2323750" y="4131814"/>
            <a:ext cx="1024114" cy="688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580112" y="4413524"/>
            <a:ext cx="1368152" cy="71962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함수 정의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12160" y="530654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내부 </a:t>
            </a:r>
            <a:r>
              <a:rPr lang="ko-KR" altLang="en-US" dirty="0" err="1" smtClean="0"/>
              <a:t>로직에</a:t>
            </a:r>
            <a:r>
              <a:rPr lang="ko-KR" altLang="en-US" dirty="0" smtClean="0"/>
              <a:t> 객체 호출을 정의</a:t>
            </a:r>
            <a:endParaRPr lang="ko-KR" altLang="en-US" dirty="0"/>
          </a:p>
        </p:txBody>
      </p:sp>
      <p:cxnSp>
        <p:nvCxnSpPr>
          <p:cNvPr id="47" name="직선 화살표 연결선 46"/>
          <p:cNvCxnSpPr>
            <a:stCxn id="29" idx="3"/>
            <a:endCxn id="4" idx="1"/>
          </p:cNvCxnSpPr>
          <p:nvPr/>
        </p:nvCxnSpPr>
        <p:spPr>
          <a:xfrm>
            <a:off x="4339974" y="4131814"/>
            <a:ext cx="1240138" cy="641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4" idx="3"/>
            <a:endCxn id="4" idx="1"/>
          </p:cNvCxnSpPr>
          <p:nvPr/>
        </p:nvCxnSpPr>
        <p:spPr>
          <a:xfrm flipV="1">
            <a:off x="4353970" y="4773339"/>
            <a:ext cx="1226142" cy="9380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55389" y="3608149"/>
            <a:ext cx="137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함수의 인자로 전달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597390"/>
      </p:ext>
    </p:extLst>
  </p:cSld>
  <p:clrMapOvr>
    <a:masterClrMapping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필한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정의한 후에  </a:t>
            </a:r>
            <a:r>
              <a:rPr lang="ko-KR" altLang="en-US" dirty="0" err="1" smtClean="0"/>
              <a:t>클래스별로</a:t>
            </a:r>
            <a:r>
              <a:rPr lang="ko-KR" altLang="en-US" dirty="0" smtClean="0"/>
              <a:t> 함수와 동일한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</a:t>
            </a:r>
            <a:endParaRPr lang="en-US" altLang="ko-KR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576262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12914"/>
      </p:ext>
    </p:extLst>
  </p:cSld>
  <p:clrMapOvr>
    <a:masterClrMapping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Duck typing </a:t>
            </a:r>
            <a:r>
              <a:rPr lang="ko-KR" altLang="en-US" dirty="0" smtClean="0"/>
              <a:t>처리를 위한 함수 구현 및 실행</a:t>
            </a:r>
            <a:endParaRPr lang="en-US" altLang="ko-KR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12976"/>
            <a:ext cx="45720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45615"/>
      </p:ext>
    </p:extLst>
  </p:cSld>
  <p:clrMapOvr>
    <a:masterClrMapping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여러 개의 클래스들의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동일한 이름으로 처리할 수 있도록 인터페이스를 통합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5529492" y="4452576"/>
            <a:ext cx="992110" cy="774389"/>
            <a:chOff x="5724128" y="3356992"/>
            <a:chExt cx="1800200" cy="1512168"/>
          </a:xfrm>
        </p:grpSpPr>
        <p:sp>
          <p:nvSpPr>
            <p:cNvPr id="9" name="직사각형 8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Mixin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331640" y="5402965"/>
            <a:ext cx="992110" cy="774389"/>
            <a:chOff x="5724128" y="3356992"/>
            <a:chExt cx="1800200" cy="1512168"/>
          </a:xfrm>
        </p:grpSpPr>
        <p:sp>
          <p:nvSpPr>
            <p:cNvPr id="13" name="직사각형 1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3806818"/>
            <a:ext cx="992110" cy="774389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61860" y="5379519"/>
            <a:ext cx="992110" cy="774389"/>
            <a:chOff x="5724128" y="3356992"/>
            <a:chExt cx="1800200" cy="1512168"/>
          </a:xfrm>
        </p:grpSpPr>
        <p:sp>
          <p:nvSpPr>
            <p:cNvPr id="23" name="직사각형 2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n1: 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347864" y="3799933"/>
            <a:ext cx="992110" cy="774389"/>
            <a:chOff x="5724128" y="3356992"/>
            <a:chExt cx="1800200" cy="1512168"/>
          </a:xfrm>
        </p:grpSpPr>
        <p:sp>
          <p:nvSpPr>
            <p:cNvPr id="28" name="직사각형 2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s1:String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화살표 연결선 30"/>
          <p:cNvCxnSpPr>
            <a:stCxn id="14" idx="3"/>
            <a:endCxn id="24" idx="1"/>
          </p:cNvCxnSpPr>
          <p:nvPr/>
        </p:nvCxnSpPr>
        <p:spPr>
          <a:xfrm flipV="1">
            <a:off x="2323750" y="5711400"/>
            <a:ext cx="1038110" cy="2344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9" idx="1"/>
          </p:cNvCxnSpPr>
          <p:nvPr/>
        </p:nvCxnSpPr>
        <p:spPr>
          <a:xfrm flipV="1">
            <a:off x="2323750" y="4131814"/>
            <a:ext cx="1024114" cy="688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12160" y="530654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내부 </a:t>
            </a:r>
            <a:r>
              <a:rPr lang="ko-KR" altLang="en-US" dirty="0" err="1" smtClean="0"/>
              <a:t>로직에</a:t>
            </a:r>
            <a:r>
              <a:rPr lang="ko-KR" altLang="en-US" dirty="0" smtClean="0"/>
              <a:t> 객체 호출을 정의</a:t>
            </a:r>
            <a:endParaRPr lang="ko-KR" altLang="en-US" dirty="0"/>
          </a:p>
        </p:txBody>
      </p:sp>
      <p:cxnSp>
        <p:nvCxnSpPr>
          <p:cNvPr id="47" name="직선 화살표 연결선 46"/>
          <p:cNvCxnSpPr>
            <a:stCxn id="29" idx="3"/>
          </p:cNvCxnSpPr>
          <p:nvPr/>
        </p:nvCxnSpPr>
        <p:spPr>
          <a:xfrm>
            <a:off x="4339974" y="4131814"/>
            <a:ext cx="1240138" cy="641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4" idx="3"/>
          </p:cNvCxnSpPr>
          <p:nvPr/>
        </p:nvCxnSpPr>
        <p:spPr>
          <a:xfrm flipV="1">
            <a:off x="4353970" y="4773339"/>
            <a:ext cx="1226142" cy="9380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55389" y="3436625"/>
            <a:ext cx="1370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클래스의 </a:t>
            </a:r>
            <a:r>
              <a:rPr lang="ko-KR" altLang="en-US" dirty="0" err="1" smtClean="0"/>
              <a:t>정적메소드의</a:t>
            </a:r>
            <a:r>
              <a:rPr lang="ko-KR" altLang="en-US" dirty="0" smtClean="0"/>
              <a:t> 인자로 전달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75003"/>
      </p:ext>
    </p:extLst>
  </p:cSld>
  <p:clrMapOvr>
    <a:masterClrMapping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위한 클래스 내의 </a:t>
            </a:r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후에 </a:t>
            </a:r>
            <a:r>
              <a:rPr lang="ko-KR" altLang="en-US" dirty="0" err="1" smtClean="0"/>
              <a:t>클래스별로</a:t>
            </a:r>
            <a:r>
              <a:rPr lang="ko-KR" altLang="en-US" dirty="0" smtClean="0"/>
              <a:t> 동일한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</a:t>
            </a:r>
            <a:endParaRPr lang="en-US" altLang="ko-KR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418" y="2996952"/>
            <a:ext cx="5648325" cy="373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45433"/>
      </p:ext>
    </p:extLst>
  </p:cSld>
  <p:clrMapOvr>
    <a:masterClrMapping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ko-KR" altLang="en-US" dirty="0"/>
              <a:t>처리를 위한 함수 구현 및 실행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70" y="3356992"/>
            <a:ext cx="43434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80722"/>
      </p:ext>
    </p:extLst>
  </p:cSld>
  <p:clrMapOvr>
    <a:masterClrMapping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6.30 </a:t>
            </a:r>
            <a:r>
              <a:rPr lang="ko-KR" altLang="en-US" sz="6000" dirty="0" smtClean="0"/>
              <a:t>인터페이스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/>
              <a:t>(</a:t>
            </a:r>
            <a:r>
              <a:rPr lang="en-US" altLang="ko-KR" sz="6000" dirty="0" err="1" smtClean="0"/>
              <a:t>Mixin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03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Mixin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Mixin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기반으로 상위 클래스를 정의하고 하위 클래스에서는 이를 활용해서 처리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3203848" y="3163272"/>
            <a:ext cx="992110" cy="774389"/>
            <a:chOff x="5724128" y="3356992"/>
            <a:chExt cx="1800200" cy="1512168"/>
          </a:xfrm>
        </p:grpSpPr>
        <p:sp>
          <p:nvSpPr>
            <p:cNvPr id="9" name="직사각형 8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Mixin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558976" y="4270094"/>
            <a:ext cx="992110" cy="774389"/>
            <a:chOff x="5724128" y="3356992"/>
            <a:chExt cx="1800200" cy="1512168"/>
          </a:xfrm>
        </p:grpSpPr>
        <p:sp>
          <p:nvSpPr>
            <p:cNvPr id="13" name="직사각형 1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799114" y="4270094"/>
            <a:ext cx="992110" cy="774389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꺾인 연결선 19"/>
          <p:cNvCxnSpPr>
            <a:stCxn id="13" idx="0"/>
            <a:endCxn id="11" idx="2"/>
          </p:cNvCxnSpPr>
          <p:nvPr/>
        </p:nvCxnSpPr>
        <p:spPr>
          <a:xfrm rot="5400000" flipH="1" flipV="1">
            <a:off x="3211251" y="3781442"/>
            <a:ext cx="332432" cy="644872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7" idx="0"/>
            <a:endCxn id="11" idx="2"/>
          </p:cNvCxnSpPr>
          <p:nvPr/>
        </p:nvCxnSpPr>
        <p:spPr>
          <a:xfrm rot="16200000" flipV="1">
            <a:off x="3831320" y="3806245"/>
            <a:ext cx="332432" cy="595266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2558976" y="5533925"/>
            <a:ext cx="992110" cy="774389"/>
            <a:chOff x="5724128" y="3356992"/>
            <a:chExt cx="1800200" cy="1512168"/>
          </a:xfrm>
        </p:grpSpPr>
        <p:sp>
          <p:nvSpPr>
            <p:cNvPr id="26" name="직사각형 2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n1: 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799114" y="5533925"/>
            <a:ext cx="992110" cy="774389"/>
            <a:chOff x="5724128" y="3356992"/>
            <a:chExt cx="1800200" cy="1512168"/>
          </a:xfrm>
        </p:grpSpPr>
        <p:sp>
          <p:nvSpPr>
            <p:cNvPr id="30" name="직사각형 2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s1:String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화살표 연결선 32"/>
          <p:cNvCxnSpPr>
            <a:stCxn id="15" idx="2"/>
            <a:endCxn id="26" idx="0"/>
          </p:cNvCxnSpPr>
          <p:nvPr/>
        </p:nvCxnSpPr>
        <p:spPr>
          <a:xfrm>
            <a:off x="3055031" y="5044483"/>
            <a:ext cx="0" cy="489442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2"/>
            <a:endCxn id="30" idx="0"/>
          </p:cNvCxnSpPr>
          <p:nvPr/>
        </p:nvCxnSpPr>
        <p:spPr>
          <a:xfrm>
            <a:off x="4295169" y="5044483"/>
            <a:ext cx="0" cy="489442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580112" y="3172797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상위클래스에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1"/>
            <a:endCxn id="10" idx="3"/>
          </p:cNvCxnSpPr>
          <p:nvPr/>
        </p:nvCxnSpPr>
        <p:spPr>
          <a:xfrm flipH="1" flipV="1">
            <a:off x="4195958" y="3495153"/>
            <a:ext cx="1384154" cy="8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18922" y="436228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</a:t>
            </a:r>
            <a:r>
              <a:rPr lang="ko-KR" altLang="en-US" dirty="0" smtClean="0"/>
              <a:t>위클래스에 </a:t>
            </a:r>
            <a:r>
              <a:rPr lang="ko-KR" altLang="en-US" dirty="0" err="1" smtClean="0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정의하지 않음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stCxn id="34" idx="1"/>
            <a:endCxn id="18" idx="3"/>
          </p:cNvCxnSpPr>
          <p:nvPr/>
        </p:nvCxnSpPr>
        <p:spPr>
          <a:xfrm flipH="1" flipV="1">
            <a:off x="4791224" y="4601975"/>
            <a:ext cx="927698" cy="834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18922" y="555125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호출해서 사용</a:t>
            </a:r>
            <a:endParaRPr lang="ko-KR" altLang="en-US" dirty="0"/>
          </a:p>
        </p:txBody>
      </p:sp>
      <p:cxnSp>
        <p:nvCxnSpPr>
          <p:cNvPr id="37" name="직선 화살표 연결선 36"/>
          <p:cNvCxnSpPr>
            <a:stCxn id="36" idx="1"/>
            <a:endCxn id="31" idx="3"/>
          </p:cNvCxnSpPr>
          <p:nvPr/>
        </p:nvCxnSpPr>
        <p:spPr>
          <a:xfrm flipH="1" flipV="1">
            <a:off x="4791224" y="5865806"/>
            <a:ext cx="927698" cy="86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내부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2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Mixin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기반으로 상위 클래스를 정의하고 하위 클래스에서는 이를 활용해서 처리</a:t>
            </a:r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10272"/>
            <a:ext cx="5688632" cy="392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6.31 Abstract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일반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86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추상 클래스 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추상화 클래스란 직접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만들지 못하고 상속을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받아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사용하는 방식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3429001"/>
            <a:ext cx="2520280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Concrete Class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5535588" y="3429001"/>
            <a:ext cx="2420788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  <a:endParaRPr lang="ko-KR" altLang="en-US" sz="1400" dirty="0"/>
          </a:p>
        </p:txBody>
      </p:sp>
      <p:cxnSp>
        <p:nvCxnSpPr>
          <p:cNvPr id="6" name="직선 화살표 연결선 5"/>
          <p:cNvCxnSpPr>
            <a:stCxn id="4" idx="3"/>
            <a:endCxn id="17" idx="1"/>
          </p:cNvCxnSpPr>
          <p:nvPr/>
        </p:nvCxnSpPr>
        <p:spPr>
          <a:xfrm>
            <a:off x="3707904" y="3649138"/>
            <a:ext cx="18276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3779" y="3426547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Obj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ConcreteClass</a:t>
            </a:r>
            <a:r>
              <a:rPr lang="en-US" altLang="ko-KR" sz="1000" dirty="0" smtClean="0"/>
              <a:t>()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2923779" y="3733805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/>
              <a:t>인스턴스</a:t>
            </a:r>
            <a:r>
              <a:rPr lang="ko-KR" altLang="en-US" sz="1000" dirty="0" smtClean="0"/>
              <a:t> 객체 생성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1179104" y="4106345"/>
            <a:ext cx="2520280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Abstract Class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5527068" y="4106345"/>
            <a:ext cx="2420788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>
            <a:stCxn id="25" idx="3"/>
            <a:endCxn id="27" idx="1"/>
          </p:cNvCxnSpPr>
          <p:nvPr/>
        </p:nvCxnSpPr>
        <p:spPr>
          <a:xfrm>
            <a:off x="3699384" y="4326482"/>
            <a:ext cx="18276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15259" y="4103891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Obj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ConcreteClass</a:t>
            </a:r>
            <a:r>
              <a:rPr lang="en-US" altLang="ko-KR" sz="1000" dirty="0" smtClean="0"/>
              <a:t>()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915259" y="4411149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/>
              <a:t>인스턴스</a:t>
            </a:r>
            <a:r>
              <a:rPr lang="ko-KR" altLang="en-US" sz="1000" dirty="0" smtClean="0"/>
              <a:t> 객체 생성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311289" y="4005064"/>
            <a:ext cx="692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FF0000"/>
                </a:solidFill>
              </a:rPr>
              <a:t>X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179104" y="5045102"/>
            <a:ext cx="6849280" cy="1120201"/>
            <a:chOff x="1149286" y="5369869"/>
            <a:chExt cx="6879098" cy="570220"/>
          </a:xfrm>
        </p:grpSpPr>
        <p:sp>
          <p:nvSpPr>
            <p:cNvPr id="33" name="직사각형 32"/>
            <p:cNvSpPr/>
            <p:nvPr/>
          </p:nvSpPr>
          <p:spPr>
            <a:xfrm>
              <a:off x="1149286" y="5376170"/>
              <a:ext cx="1188640" cy="543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Abstract Class</a:t>
              </a:r>
              <a:endParaRPr lang="ko-KR" altLang="en-US" sz="14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94515" y="5376170"/>
              <a:ext cx="1188640" cy="543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Concrete Class</a:t>
              </a:r>
              <a:endParaRPr lang="ko-KR" altLang="en-US" sz="14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839744" y="5376170"/>
              <a:ext cx="1188640" cy="543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instance</a:t>
              </a:r>
              <a:endParaRPr lang="ko-KR" altLang="en-US" sz="1400" dirty="0"/>
            </a:p>
          </p:txBody>
        </p:sp>
        <p:cxnSp>
          <p:nvCxnSpPr>
            <p:cNvPr id="36" name="직선 화살표 연결선 35"/>
            <p:cNvCxnSpPr>
              <a:endCxn id="34" idx="1"/>
            </p:cNvCxnSpPr>
            <p:nvPr/>
          </p:nvCxnSpPr>
          <p:spPr>
            <a:xfrm flipV="1">
              <a:off x="2337926" y="5648002"/>
              <a:ext cx="1656589" cy="29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7744" y="5369869"/>
              <a:ext cx="1872208" cy="264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ConcreteClass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(Abstract Class)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67744" y="5693868"/>
              <a:ext cx="1872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상속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76056" y="5373216"/>
              <a:ext cx="1872208" cy="142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Obj</a:t>
              </a:r>
              <a:r>
                <a:rPr lang="en-US" altLang="ko-KR" sz="1000" dirty="0" smtClean="0"/>
                <a:t> = </a:t>
              </a:r>
              <a:r>
                <a:rPr lang="en-US" altLang="ko-KR" sz="1000" dirty="0" err="1" smtClean="0"/>
                <a:t>ConcreteClass</a:t>
              </a:r>
              <a:r>
                <a:rPr lang="en-US" altLang="ko-KR" sz="1000" dirty="0" smtClean="0"/>
                <a:t>()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76056" y="5671621"/>
              <a:ext cx="1872208" cy="142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인스턴스</a:t>
              </a:r>
              <a:r>
                <a:rPr lang="ko-KR" altLang="en-US" sz="1000" dirty="0" smtClean="0"/>
                <a:t> 객체 생성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V="1">
              <a:off x="5144412" y="5655661"/>
              <a:ext cx="1656589" cy="29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40846"/>
      </p:ext>
    </p:extLst>
  </p:cSld>
  <p:clrMapOvr>
    <a:masterClrMapping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</a:t>
            </a:r>
            <a:r>
              <a:rPr lang="ko-KR" altLang="en-US" dirty="0" smtClean="0"/>
              <a:t>정의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추상화 클래스는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처리 방법으로 만들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3212976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exception </a:t>
            </a:r>
            <a:r>
              <a:rPr lang="ko-KR" altLang="en-US" dirty="0"/>
              <a:t>방식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403648" y="4869160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방식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3068960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에서 정의할 필요가 없다</a:t>
            </a:r>
            <a:endParaRPr lang="en-US" altLang="ko-KR" dirty="0" smtClean="0"/>
          </a:p>
          <a:p>
            <a:r>
              <a:rPr lang="ko-KR" altLang="en-US" dirty="0" smtClean="0"/>
              <a:t>오류처리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NotImplementedError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9952" y="4725144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에서 정의해야 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오류처리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TypeError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37327"/>
      </p:ext>
    </p:extLst>
  </p:cSld>
  <p:clrMapOvr>
    <a:masterClrMapping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ABC: exception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추상클래스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 클래스에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정의하고 </a:t>
            </a:r>
            <a:r>
              <a:rPr lang="en-US" altLang="ko-KR" dirty="0" err="1" smtClean="0"/>
              <a:t>NotImplementedError</a:t>
            </a:r>
            <a:r>
              <a:rPr lang="ko-KR" altLang="en-US" dirty="0" smtClean="0"/>
              <a:t>로 에러 처리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15" y="3789040"/>
            <a:ext cx="30670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423359"/>
      </p:ext>
    </p:extLst>
  </p:cSld>
  <p:clrMapOvr>
    <a:masterClrMapping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구현 클래스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 클래스를 상속받아 하나의 </a:t>
            </a:r>
            <a:r>
              <a:rPr lang="ko-KR" altLang="en-US" dirty="0" err="1" smtClean="0"/>
              <a:t>메소드만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05064"/>
            <a:ext cx="296227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338178"/>
      </p:ext>
    </p:extLst>
  </p:cSld>
  <p:clrMapOvr>
    <a:masterClrMapping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구현 클래스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생성하고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실행하면 구현되지 않은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NotImplementedError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65" y="3284984"/>
            <a:ext cx="590550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02812"/>
      </p:ext>
    </p:extLst>
  </p:cSld>
  <p:clrMapOvr>
    <a:masterClrMapping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방식이 단점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 클래스를 만들었지만 실질적인 일반 구현 클래스로 인지되어 처리되지만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 처리</a:t>
            </a:r>
            <a:endParaRPr lang="en-US" altLang="ko-KR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20" y="3068960"/>
            <a:ext cx="58293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8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9632" y="3212976"/>
            <a:ext cx="7579568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 </a:t>
            </a:r>
            <a:r>
              <a:rPr lang="ko-KR" altLang="en-US" sz="6000" dirty="0" err="1" smtClean="0"/>
              <a:t>리터럴</a:t>
            </a:r>
            <a:r>
              <a:rPr lang="en-US" altLang="ko-KR" sz="6000" dirty="0" smtClean="0"/>
              <a:t>/</a:t>
            </a:r>
            <a:r>
              <a:rPr lang="ko-KR" altLang="en-US" sz="6000" dirty="0" err="1" smtClean="0"/>
              <a:t>표현식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내부를 조회해서 변경된 부분을 확인</a:t>
            </a:r>
            <a:endParaRPr lang="en-US" altLang="ko-KR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2592288" cy="140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6.32 Abstract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(decorator)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72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데코레이터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21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abstractmethod</a:t>
            </a:r>
            <a:r>
              <a:rPr lang="ko-KR" altLang="en-US" dirty="0" smtClean="0"/>
              <a:t>를 함수로 정의해서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처리해서 추상클래스 역할을 하도록 정의</a:t>
            </a:r>
            <a:endParaRPr lang="en-US" altLang="ko-KR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51149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35886"/>
      </p:ext>
    </p:extLst>
  </p:cSld>
  <p:clrMapOvr>
    <a:masterClrMapping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상속을 받은 클래스에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정의가 없으므로 상속된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함수를 먼저 처리하므로 에러 발생</a:t>
            </a:r>
            <a:endParaRPr lang="en-US" altLang="ko-KR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17032"/>
            <a:ext cx="61531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64565"/>
      </p:ext>
    </p:extLst>
  </p:cSld>
  <p:clrMapOvr>
    <a:masterClrMapping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구현클래스에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정의하면 </a:t>
            </a:r>
            <a:r>
              <a:rPr lang="ko-KR" altLang="en-US" dirty="0" err="1" smtClean="0"/>
              <a:t>에러없이</a:t>
            </a:r>
            <a:r>
              <a:rPr lang="ko-KR" altLang="en-US" dirty="0" smtClean="0"/>
              <a:t> 실행 됨</a:t>
            </a:r>
            <a:endParaRPr lang="en-US" altLang="ko-KR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58" y="2348880"/>
            <a:ext cx="5334000" cy="426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82034"/>
      </p:ext>
    </p:extLst>
  </p:cSld>
  <p:clrMapOvr>
    <a:masterClrMapping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6.33 Abstract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abc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모듈</a:t>
            </a:r>
            <a:r>
              <a:rPr lang="en-US" altLang="ko-KR" sz="6000" dirty="0" smtClean="0"/>
              <a:t>)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추상화 모듈 </a:t>
            </a:r>
            <a:r>
              <a:rPr lang="en-US" altLang="ko-KR" dirty="0" smtClean="0"/>
              <a:t>import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 import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MyABC</a:t>
            </a:r>
            <a:r>
              <a:rPr lang="en-US" altLang="ko-KR" dirty="0"/>
              <a:t>._</a:t>
            </a:r>
            <a:r>
              <a:rPr lang="en-US" altLang="ko-KR" dirty="0" err="1" smtClean="0"/>
              <a:t>abc_registry.data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subclass </a:t>
            </a:r>
            <a:r>
              <a:rPr lang="ko-KR" altLang="en-US" dirty="0" smtClean="0"/>
              <a:t>정보를 저장해서 추상화 요건을 갖춤</a:t>
            </a:r>
            <a:endParaRPr lang="en-US" altLang="ko-KR" dirty="0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9719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39752" y="3861048"/>
            <a:ext cx="237626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16216" y="360989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추상화 클래스를 정의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5" idx="1"/>
          </p:cNvCxnSpPr>
          <p:nvPr/>
        </p:nvCxnSpPr>
        <p:spPr>
          <a:xfrm flipV="1">
            <a:off x="4716016" y="3933056"/>
            <a:ext cx="1800200" cy="1800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342389" y="4556111"/>
            <a:ext cx="237626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67400" y="4737001"/>
            <a:ext cx="2009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추상화 클래스 내의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를 등록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14" idx="3"/>
            <a:endCxn id="15" idx="1"/>
          </p:cNvCxnSpPr>
          <p:nvPr/>
        </p:nvCxnSpPr>
        <p:spPr>
          <a:xfrm>
            <a:off x="4718653" y="4808139"/>
            <a:ext cx="1948747" cy="3905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12718"/>
      </p:ext>
    </p:extLst>
  </p:cSld>
  <p:clrMapOvr>
    <a:masterClrMapping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 import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abc</a:t>
            </a:r>
            <a:r>
              <a:rPr lang="ko-KR" altLang="en-US" dirty="0" smtClean="0"/>
              <a:t>모듈을 이용해서 </a:t>
            </a:r>
            <a:r>
              <a:rPr lang="en-US" altLang="ko-KR" dirty="0" err="1" smtClean="0"/>
              <a:t>ABCMeta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새로운 클래스 내의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metaclass</a:t>
            </a:r>
            <a:r>
              <a:rPr lang="en-US" altLang="ko-KR" dirty="0" smtClean="0"/>
              <a:t>__</a:t>
            </a:r>
            <a:r>
              <a:rPr lang="ko-KR" altLang="en-US" dirty="0" smtClean="0"/>
              <a:t>에 지정</a:t>
            </a:r>
            <a:endParaRPr lang="en-US" altLang="ko-KR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7032"/>
            <a:ext cx="583264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237996"/>
      </p:ext>
    </p:extLst>
  </p:cSld>
  <p:clrMapOvr>
    <a:masterClrMapping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</a:t>
            </a:r>
            <a:r>
              <a:rPr lang="ko-KR" altLang="en-US" dirty="0" err="1" smtClean="0"/>
              <a:t>버전별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추상화 클래스 정의 기준이 </a:t>
            </a:r>
            <a:r>
              <a:rPr lang="ko-KR" altLang="en-US" dirty="0" err="1" smtClean="0"/>
              <a:t>버전별로</a:t>
            </a:r>
            <a:r>
              <a:rPr lang="ko-KR" altLang="en-US" dirty="0" smtClean="0"/>
              <a:t> 변경되어 사용됨</a:t>
            </a:r>
            <a:endParaRPr lang="en-US" altLang="ko-KR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996952"/>
            <a:ext cx="36195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354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버전에 따른 변경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주요 변경은 함수 </a:t>
            </a:r>
            <a:r>
              <a:rPr lang="en-US" altLang="ko-KR" dirty="0" smtClean="0"/>
              <a:t>annotations, </a:t>
            </a:r>
            <a:r>
              <a:rPr lang="en-US" altLang="ko-KR" dirty="0" err="1" smtClean="0"/>
              <a:t>kwdefaults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qualname</a:t>
            </a:r>
            <a:r>
              <a:rPr lang="en-US" altLang="ko-KR" dirty="0"/>
              <a:t> </a:t>
            </a:r>
            <a:r>
              <a:rPr lang="ko-KR" altLang="en-US" dirty="0" smtClean="0"/>
              <a:t>등이 추가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68633"/>
              </p:ext>
            </p:extLst>
          </p:nvPr>
        </p:nvGraphicFramePr>
        <p:xfrm>
          <a:off x="827584" y="2924944"/>
          <a:ext cx="3384376" cy="3384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5029"/>
                <a:gridCol w="967662"/>
                <a:gridCol w="901685"/>
              </a:tblGrid>
              <a:tr h="17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__annotations__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__call__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__call__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__class__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__class__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__closure__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__closure__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func_closure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__code__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__code__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__defaults__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__defaults__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func_defaults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__delattr__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delattr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__dict__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dict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func_dict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dir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__doc__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func_doc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__doc__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__format__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__eq__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__format__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__get__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__getattribute__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getattribute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__globals__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__globals__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func_globals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__hash__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__hash</a:t>
                      </a:r>
                      <a:r>
                        <a:rPr lang="en-US" sz="1000" u="none" strike="noStrike" dirty="0" smtClean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443083"/>
              </p:ext>
            </p:extLst>
          </p:nvPr>
        </p:nvGraphicFramePr>
        <p:xfrm>
          <a:off x="4932040" y="2924944"/>
          <a:ext cx="3168352" cy="33843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324"/>
                <a:gridCol w="905897"/>
                <a:gridCol w="844131"/>
              </a:tblGrid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init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init</a:t>
                      </a:r>
                      <a:r>
                        <a:rPr lang="en-US" sz="1000" u="none" strike="noStrike" dirty="0" smtClean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__kwdefaults__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__le__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__lt__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__module__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__module__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__new__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__new__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__qualname__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__reduce__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__reduce__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__reduce_ex__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reduce_ex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__repr__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repr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__setattr__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setattr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__sizeof__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sizeof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__subclasshook__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subclasshook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ABC: 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 import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18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추상화 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생성 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처리시 추상클래스의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 발생</a:t>
            </a:r>
            <a:endParaRPr lang="en-US" altLang="ko-KR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780928"/>
            <a:ext cx="61626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49420"/>
      </p:ext>
    </p:extLst>
  </p:cSld>
  <p:clrMapOvr>
    <a:masterClrMapping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일부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추상화클래스 내의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구현클래스에서 전부 재정의를 하지 않으면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오류 발생</a:t>
            </a:r>
            <a:endParaRPr lang="en-US" altLang="ko-K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2852936"/>
            <a:ext cx="5962650" cy="369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11455"/>
      </p:ext>
    </p:extLst>
  </p:cSld>
  <p:clrMapOvr>
    <a:masterClrMapping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구현 클래스 전부 재정의 후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추상클래스를 구현클래스에 재정의 후 실행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6353134" y="514376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상속 및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오버라이딩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5051432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추상클래스의 모든 </a:t>
            </a:r>
            <a:r>
              <a:rPr lang="ko-KR" altLang="en-US" sz="1200" dirty="0" err="1" smtClean="0"/>
              <a:t>메소드를</a:t>
            </a:r>
            <a:r>
              <a:rPr lang="ko-KR" altLang="en-US" sz="1200" dirty="0" smtClean="0"/>
              <a:t> 구현되어야 함</a:t>
            </a:r>
            <a:endParaRPr lang="ko-KR" altLang="en-US" sz="12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08920"/>
            <a:ext cx="3409950" cy="397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58774"/>
      </p:ext>
    </p:extLst>
  </p:cSld>
  <p:clrMapOvr>
    <a:masterClrMapping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추상화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8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Abstract Class :</a:t>
            </a:r>
            <a:r>
              <a:rPr lang="en-US" altLang="ko-KR" dirty="0" err="1" smtClean="0"/>
              <a:t>abstractproperty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Abstract Class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abc.abstractproperty</a:t>
            </a:r>
            <a:r>
              <a:rPr lang="ko-KR" altLang="en-US" dirty="0" smtClean="0"/>
              <a:t>를 사용해서 정의하고 구현클래스에도 동일하게 처리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860032" y="3140968"/>
            <a:ext cx="3672408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c</a:t>
            </a:r>
            <a:r>
              <a:rPr lang="en-US" altLang="ko-KR" sz="1400" b="1" dirty="0" smtClean="0"/>
              <a:t>lass  </a:t>
            </a:r>
            <a:r>
              <a:rPr lang="ko-KR" altLang="en-US" sz="1400" b="1" dirty="0" err="1" smtClean="0"/>
              <a:t>구현클래스명</a:t>
            </a:r>
            <a:r>
              <a:rPr lang="en-US" altLang="ko-KR" sz="1400" b="1" dirty="0" smtClean="0"/>
              <a:t>() :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</a:t>
            </a:r>
            <a:r>
              <a:rPr lang="en-US" altLang="ko-KR" sz="1400" b="1" dirty="0" err="1" smtClean="0"/>
              <a:t>def</a:t>
            </a:r>
            <a:r>
              <a:rPr lang="en-US" altLang="ko-KR" sz="1400" b="1" dirty="0" smtClean="0"/>
              <a:t> __</a:t>
            </a:r>
            <a:r>
              <a:rPr lang="en-US" altLang="ko-KR" sz="1400" b="1" dirty="0" err="1" smtClean="0"/>
              <a:t>init</a:t>
            </a:r>
            <a:r>
              <a:rPr lang="en-US" altLang="ko-KR" sz="1400" b="1" dirty="0" smtClean="0"/>
              <a:t>__(self, value) :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     self.</a:t>
            </a:r>
            <a:r>
              <a:rPr lang="ko-KR" altLang="en-US" sz="1400" b="1" dirty="0" err="1" smtClean="0"/>
              <a:t>변수명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= value</a:t>
            </a:r>
          </a:p>
          <a:p>
            <a:endParaRPr lang="en-US" altLang="ko-KR" sz="1400" b="1" dirty="0" smtClean="0"/>
          </a:p>
          <a:p>
            <a:pPr lvl="1"/>
            <a:r>
              <a:rPr lang="en-US" altLang="ko-KR" sz="1400" b="1" dirty="0" smtClean="0"/>
              <a:t>@property</a:t>
            </a:r>
            <a:endParaRPr lang="en-US" altLang="ko-KR" sz="1400" b="1" dirty="0"/>
          </a:p>
          <a:p>
            <a:pPr lvl="1"/>
            <a:r>
              <a:rPr lang="en-US" altLang="ko-KR" sz="1400" b="1" dirty="0" err="1"/>
              <a:t>def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get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.setter</a:t>
            </a:r>
          </a:p>
          <a:p>
            <a:pPr lvl="1"/>
            <a:r>
              <a:rPr lang="en-US" altLang="ko-KR" sz="1400" b="1" dirty="0" err="1"/>
              <a:t>d</a:t>
            </a:r>
            <a:r>
              <a:rPr lang="en-US" altLang="ko-KR" sz="1400" b="1" dirty="0" err="1" smtClean="0"/>
              <a:t>ef</a:t>
            </a:r>
            <a:r>
              <a:rPr lang="en-US" altLang="ko-KR" sz="1400" b="1" dirty="0" smtClean="0"/>
              <a:t> set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</a:t>
            </a:r>
            <a:r>
              <a:rPr lang="en-US" altLang="ko-KR" sz="1400" b="1" dirty="0" err="1" smtClean="0"/>
              <a:t>deleter</a:t>
            </a:r>
            <a:endParaRPr lang="en-US" altLang="ko-KR" sz="1400" b="1" dirty="0" smtClean="0"/>
          </a:p>
          <a:p>
            <a:pPr lvl="1"/>
            <a:r>
              <a:rPr lang="en-US" altLang="ko-KR" sz="1400" b="1" dirty="0" err="1"/>
              <a:t>def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del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endParaRPr lang="en-US" altLang="ko-KR" sz="1400" b="1" dirty="0"/>
          </a:p>
        </p:txBody>
      </p:sp>
      <p:sp>
        <p:nvSpPr>
          <p:cNvPr id="11" name="직사각형 10"/>
          <p:cNvSpPr/>
          <p:nvPr/>
        </p:nvSpPr>
        <p:spPr>
          <a:xfrm>
            <a:off x="755576" y="3140968"/>
            <a:ext cx="34563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i</a:t>
            </a:r>
            <a:r>
              <a:rPr lang="en-US" altLang="ko-KR" sz="1400" b="1" dirty="0" smtClean="0"/>
              <a:t>mport </a:t>
            </a:r>
            <a:r>
              <a:rPr lang="en-US" altLang="ko-KR" sz="1400" b="1" dirty="0" err="1" smtClean="0"/>
              <a:t>abc</a:t>
            </a:r>
            <a:endParaRPr lang="en-US" altLang="ko-KR" sz="1400" b="1" dirty="0" smtClean="0"/>
          </a:p>
          <a:p>
            <a:r>
              <a:rPr lang="en-US" altLang="ko-KR" sz="1400" b="1" dirty="0"/>
              <a:t>c</a:t>
            </a:r>
            <a:r>
              <a:rPr lang="en-US" altLang="ko-KR" sz="1400" b="1" dirty="0" smtClean="0"/>
              <a:t>lass  </a:t>
            </a:r>
            <a:r>
              <a:rPr lang="ko-KR" altLang="en-US" sz="1400" b="1" dirty="0" err="1" smtClean="0"/>
              <a:t>추상클래스명</a:t>
            </a:r>
            <a:r>
              <a:rPr lang="en-US" altLang="ko-KR" sz="1400" b="1" dirty="0" smtClean="0"/>
              <a:t>() :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__</a:t>
            </a:r>
            <a:r>
              <a:rPr lang="en-US" altLang="ko-KR" sz="1400" b="1" dirty="0" err="1" smtClean="0"/>
              <a:t>metaclass</a:t>
            </a:r>
            <a:r>
              <a:rPr lang="en-US" altLang="ko-KR" sz="1400" b="1" dirty="0" smtClean="0"/>
              <a:t>__ = </a:t>
            </a:r>
            <a:r>
              <a:rPr lang="en-US" altLang="ko-KR" sz="1400" b="1" dirty="0" err="1"/>
              <a:t>abc.ABCMeta</a:t>
            </a:r>
            <a:endParaRPr lang="en-US" altLang="ko-KR" sz="1400" b="1" dirty="0"/>
          </a:p>
          <a:p>
            <a:endParaRPr lang="en-US" altLang="ko-KR" sz="1400" b="1" dirty="0" smtClean="0"/>
          </a:p>
          <a:p>
            <a:pPr lvl="1"/>
            <a:r>
              <a:rPr lang="en-US" altLang="ko-KR" sz="1400" b="1" dirty="0"/>
              <a:t>@</a:t>
            </a:r>
            <a:r>
              <a:rPr lang="en-US" altLang="ko-KR" sz="1400" b="1" dirty="0" err="1"/>
              <a:t>abc.abstractproperty</a:t>
            </a:r>
            <a:endParaRPr lang="en-US" altLang="ko-KR" sz="1400" b="1" dirty="0"/>
          </a:p>
          <a:p>
            <a:pPr lvl="1"/>
            <a:r>
              <a:rPr lang="en-US" altLang="ko-KR" sz="1400" b="1" dirty="0" err="1" smtClean="0"/>
              <a:t>def</a:t>
            </a:r>
            <a:r>
              <a:rPr lang="en-US" altLang="ko-KR" sz="1400" b="1" dirty="0" smtClean="0"/>
              <a:t> get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.setter</a:t>
            </a:r>
          </a:p>
          <a:p>
            <a:pPr lvl="1"/>
            <a:r>
              <a:rPr lang="en-US" altLang="ko-KR" sz="1400" b="1" dirty="0" err="1"/>
              <a:t>d</a:t>
            </a:r>
            <a:r>
              <a:rPr lang="en-US" altLang="ko-KR" sz="1400" b="1" dirty="0" err="1" smtClean="0"/>
              <a:t>ef</a:t>
            </a:r>
            <a:r>
              <a:rPr lang="en-US" altLang="ko-KR" sz="1400" b="1" dirty="0" smtClean="0"/>
              <a:t> set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</a:t>
            </a:r>
            <a:r>
              <a:rPr lang="en-US" altLang="ko-KR" sz="1400" b="1" dirty="0" err="1" smtClean="0"/>
              <a:t>deleter</a:t>
            </a:r>
            <a:endParaRPr lang="en-US" altLang="ko-KR" sz="1400" b="1" dirty="0" smtClean="0"/>
          </a:p>
          <a:p>
            <a:pPr lvl="1"/>
            <a:r>
              <a:rPr lang="en-US" altLang="ko-KR" sz="1400" b="1" dirty="0" err="1"/>
              <a:t>def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del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endParaRPr lang="en-US" altLang="ko-KR" sz="1400" b="1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4221088"/>
            <a:ext cx="2520280" cy="15121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48064" y="4221088"/>
            <a:ext cx="2520280" cy="15121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>
            <a:off x="3779912" y="4617132"/>
            <a:ext cx="1328156" cy="828092"/>
          </a:xfrm>
          <a:prstGeom prst="leftRightArrow">
            <a:avLst>
              <a:gd name="adj1" fmla="val 50000"/>
              <a:gd name="adj2" fmla="val 1732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매</a:t>
            </a:r>
            <a:r>
              <a:rPr lang="ko-KR" altLang="en-US"/>
              <a:t>칭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56353"/>
      </p:ext>
    </p:extLst>
  </p:cSld>
  <p:clrMapOvr>
    <a:masterClrMapping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:property </a:t>
            </a:r>
            <a:r>
              <a:rPr lang="ko-KR" altLang="en-US" dirty="0" smtClean="0"/>
              <a:t>구</a:t>
            </a:r>
            <a:r>
              <a:rPr lang="ko-KR" altLang="en-US" dirty="0"/>
              <a:t>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Abstract Class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decorator(@property</a:t>
            </a:r>
            <a:r>
              <a:rPr lang="en-US" altLang="ko-KR" dirty="0"/>
              <a:t>)</a:t>
            </a:r>
            <a:r>
              <a:rPr lang="ko-KR" altLang="en-US" dirty="0" smtClean="0"/>
              <a:t>를 사용하여 처리하기</a:t>
            </a:r>
            <a:endParaRPr lang="en-US" altLang="ko-KR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08920"/>
            <a:ext cx="3162300" cy="37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41898"/>
      </p:ext>
    </p:extLst>
  </p:cSld>
  <p:clrMapOvr>
    <a:masterClrMapping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:property </a:t>
            </a:r>
            <a:r>
              <a:rPr lang="ko-KR" altLang="en-US" dirty="0" smtClean="0"/>
              <a:t>구</a:t>
            </a:r>
            <a:r>
              <a:rPr lang="ko-KR" altLang="en-US" dirty="0"/>
              <a:t>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실행하면 일반적인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처리와 동일 </a:t>
            </a:r>
            <a:endParaRPr lang="en-US" altLang="ko-K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90" y="3933056"/>
            <a:ext cx="28765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03998"/>
      </p:ext>
    </p:extLst>
  </p:cSld>
  <p:clrMapOvr>
    <a:masterClrMapping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6.34 Runtime</a:t>
            </a:r>
            <a:br>
              <a:rPr lang="en-US" altLang="ko-KR" sz="6000" dirty="0" smtClean="0"/>
            </a:br>
            <a:r>
              <a:rPr lang="ko-KR" altLang="en-US" sz="6000" dirty="0" smtClean="0"/>
              <a:t>클래스 생성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2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__annotations__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signature</a:t>
            </a:r>
            <a:r>
              <a:rPr lang="ko-KR" altLang="en-US" dirty="0" smtClean="0"/>
              <a:t>를 가진 것을 조회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Inspect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signature </a:t>
            </a:r>
            <a:r>
              <a:rPr lang="ko-KR" altLang="en-US" dirty="0" smtClean="0"/>
              <a:t>함수로 함수의 </a:t>
            </a:r>
            <a:r>
              <a:rPr lang="ko-KR" altLang="en-US" dirty="0" err="1" smtClean="0"/>
              <a:t>시그너처</a:t>
            </a:r>
            <a:r>
              <a:rPr lang="ko-KR" altLang="en-US" dirty="0" smtClean="0"/>
              <a:t> 조회</a:t>
            </a:r>
            <a:endParaRPr lang="en-US" altLang="ko-KR" dirty="0" smtClean="0"/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368426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149080"/>
            <a:ext cx="31623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6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</a:t>
            </a:r>
            <a:r>
              <a:rPr lang="ko-KR" altLang="en-US" dirty="0" smtClean="0"/>
              <a:t>함수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함수에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상속클래스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멤버를 지정하면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같은 클래스가 만들어짐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42" y="3789040"/>
            <a:ext cx="38671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9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만들기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type</a:t>
            </a:r>
            <a:r>
              <a:rPr lang="ko-KR" altLang="en-US" dirty="0" smtClean="0"/>
              <a:t>으로 클래스 생성시 변수명과 </a:t>
            </a:r>
            <a:r>
              <a:rPr lang="ko-KR" altLang="en-US" dirty="0" err="1" smtClean="0"/>
              <a:t>클래스명을</a:t>
            </a:r>
            <a:r>
              <a:rPr lang="ko-KR" altLang="en-US" dirty="0" smtClean="0"/>
              <a:t> 동일하게 처리해야 함</a:t>
            </a:r>
            <a:endParaRPr lang="en-US" altLang="ko-KR" dirty="0" smtClean="0"/>
          </a:p>
        </p:txBody>
      </p:sp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73016"/>
            <a:ext cx="34956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2996952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정상적인 문법으로 처리</a:t>
            </a:r>
            <a:endParaRPr lang="ko-KR" altLang="en-US" dirty="0"/>
          </a:p>
        </p:txBody>
      </p:sp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4248472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8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클래스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__, </a:t>
            </a:r>
            <a:r>
              <a:rPr lang="en-US" altLang="ko-KR" dirty="0" err="1" smtClean="0"/>
              <a:t>set_x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추가 </a:t>
            </a: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92896"/>
            <a:ext cx="60960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056143"/>
      </p:ext>
    </p:extLst>
  </p:cSld>
  <p:clrMapOvr>
    <a:masterClrMapping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Type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sz="4000" dirty="0" smtClean="0"/>
              <a:t>사용자 클래스 상속처리</a:t>
            </a:r>
            <a:endParaRPr lang="ko-KR" altLang="en-US" sz="40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 생성 및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후 실행</a:t>
            </a:r>
            <a:endParaRPr lang="en-US" altLang="ko-KR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00062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사용자클래스로 클래스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0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__new__/__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 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생성자</a:t>
            </a:r>
            <a:r>
              <a:rPr lang="ko-KR" altLang="en-US" dirty="0" smtClean="0"/>
              <a:t> 클래스에  </a:t>
            </a:r>
            <a:r>
              <a:rPr lang="en-US" altLang="ko-KR" dirty="0" smtClean="0"/>
              <a:t>__new__,__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정의해서  새로운 클래스 생성   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35086"/>
            <a:ext cx="4419600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721432"/>
      </p:ext>
    </p:extLst>
  </p:cSld>
  <p:clrMapOvr>
    <a:masterClrMapping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함수로 클래스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2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 함수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 생성을 의한 함수 정의</a:t>
            </a:r>
            <a:endParaRPr lang="en-US" altLang="ko-KR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88635"/>
            <a:ext cx="42291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68144" y="386104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텅빈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하나를  함수에 정의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5616" y="4005064"/>
            <a:ext cx="2160240" cy="5023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5" idx="1"/>
          </p:cNvCxnSpPr>
          <p:nvPr/>
        </p:nvCxnSpPr>
        <p:spPr>
          <a:xfrm flipV="1">
            <a:off x="3275856" y="4184214"/>
            <a:ext cx="2592288" cy="720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331640" y="4869160"/>
            <a:ext cx="2736304" cy="5023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20544" y="500157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텅빈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속성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추가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11" idx="3"/>
            <a:endCxn id="12" idx="1"/>
          </p:cNvCxnSpPr>
          <p:nvPr/>
        </p:nvCxnSpPr>
        <p:spPr>
          <a:xfrm>
            <a:off x="4067944" y="5120318"/>
            <a:ext cx="1952600" cy="2044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182993"/>
      </p:ext>
    </p:extLst>
  </p:cSld>
  <p:clrMapOvr>
    <a:masterClrMapping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멤버 추가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인자가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인 함수를 만들어서 클래스 생성함수의 인자로 전달해서 새로운 클래스의 멤버로 등록 </a:t>
            </a:r>
            <a:endParaRPr lang="en-US" altLang="ko-KR" dirty="0" smtClean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653136"/>
            <a:ext cx="27146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95" y="3457575"/>
            <a:ext cx="286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>
            <a:stCxn id="87045" idx="2"/>
          </p:cNvCxnSpPr>
          <p:nvPr/>
        </p:nvCxnSpPr>
        <p:spPr>
          <a:xfrm>
            <a:off x="4218608" y="4086225"/>
            <a:ext cx="0" cy="900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08104" y="4365104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생성 함수에  하나의 함수를 전달해서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777705"/>
      </p:ext>
    </p:extLst>
  </p:cSld>
  <p:clrMapOvr>
    <a:masterClrMapping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함수로 클래스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 생성함수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전달 한 후 실행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924944"/>
            <a:ext cx="7658100" cy="378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8455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kwdefaults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kwdefaults</a:t>
            </a:r>
            <a:r>
              <a:rPr lang="en-US" altLang="ko-KR" dirty="0" smtClean="0"/>
              <a:t>__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파라미터에서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다음에 </a:t>
            </a:r>
            <a:r>
              <a:rPr lang="en-US" altLang="ko-KR" dirty="0" smtClean="0"/>
              <a:t>keywords parameter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처리</a:t>
            </a:r>
            <a:endParaRPr lang="en-US" altLang="ko-KR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46" y="3068960"/>
            <a:ext cx="59626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517232"/>
            <a:ext cx="3524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6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91680" y="1412776"/>
            <a:ext cx="714752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>7.</a:t>
            </a:r>
            <a:r>
              <a:rPr lang="ko-KR" altLang="en-US" sz="9600" dirty="0" smtClean="0"/>
              <a:t>객체지향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개념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이해하기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1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39752" y="2996952"/>
            <a:ext cx="6477000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7.1 </a:t>
            </a:r>
            <a:r>
              <a:rPr lang="ko-KR" altLang="en-US" sz="6000" dirty="0" smtClean="0"/>
              <a:t>객체지향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개념적 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8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객체지향이란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9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왜 객체지향을 하는가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49309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소프트웨어이</a:t>
            </a:r>
            <a:r>
              <a:rPr lang="ko-KR" altLang="en-US" dirty="0"/>
              <a:t> 관리 기준은 모듈이지만 실행환경에서 모듈은 객체처럼 움직이면서 </a:t>
            </a:r>
            <a:r>
              <a:rPr lang="ko-KR" altLang="en-US" dirty="0" smtClean="0"/>
              <a:t>관리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실행환경과 구현환경이 동일하게 관리하는 것이 객체지향을 도입한 중요한 </a:t>
            </a:r>
            <a:r>
              <a:rPr lang="ko-KR" altLang="en-US" dirty="0" smtClean="0"/>
              <a:t>이유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인간의 사고는 추상화적인 분류를 </a:t>
            </a:r>
            <a:r>
              <a:rPr lang="ko-KR" altLang="en-US" dirty="0" smtClean="0"/>
              <a:t>기준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추상화를 위한 단위를 객체로 보고 소프트웨어를 만드는 것이 인간의 </a:t>
            </a:r>
            <a:r>
              <a:rPr lang="ko-KR" altLang="en-US" dirty="0" smtClean="0"/>
              <a:t>사고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개발자들이 추상적인 생각을 키우면서 소프트웨어를 개발하기 딱 맞는 환경이 객체지향이고 이를 위해 소프트웨어도 그 개념을 받아들여 </a:t>
            </a:r>
            <a:r>
              <a:rPr lang="ko-KR" altLang="en-US" dirty="0" smtClean="0"/>
              <a:t>발전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객체 즉 사물을 보고 잘 분류하는 </a:t>
            </a:r>
            <a:r>
              <a:rPr lang="ko-KR" altLang="en-US" dirty="0" smtClean="0"/>
              <a:t>사고가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44990"/>
      </p:ext>
    </p:extLst>
  </p:cSld>
  <p:clrMapOvr>
    <a:masterClrMapping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객체를 보는 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1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객체지향 사물의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49309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사물</a:t>
            </a:r>
            <a:r>
              <a:rPr lang="en-US" altLang="ko-KR" dirty="0"/>
              <a:t>(Things)</a:t>
            </a:r>
            <a:r>
              <a:rPr lang="ko-KR" altLang="en-US" dirty="0"/>
              <a:t>은 곧 객체이다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사물에는 형태를 가진 것과 개념만 존재하는 것으로 분류할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소프트웨어 분석 설계 구현을 한다는 것은 </a:t>
            </a:r>
            <a:r>
              <a:rPr lang="ko-KR" altLang="en-US" dirty="0" err="1"/>
              <a:t>실세계의</a:t>
            </a:r>
            <a:r>
              <a:rPr lang="ko-KR" altLang="en-US" dirty="0"/>
              <a:t> 사물을 가상세계의 사물로 전환하는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객체 모델링</a:t>
            </a:r>
            <a:r>
              <a:rPr lang="en-US" altLang="ko-KR" dirty="0"/>
              <a:t>, </a:t>
            </a:r>
            <a:r>
              <a:rPr lang="ko-KR" altLang="en-US" dirty="0"/>
              <a:t>데이터 모델링도 다 사물들을 관리하는 기준에 맞춰 분류하는 것이다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/>
              <a:t>클래스는 객체 즉 사물을 분류했을 때 정의하는 것에 지나지 않는다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​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사물을 어떻게 분류할 것인가</a:t>
            </a:r>
            <a:r>
              <a:rPr lang="en-US" altLang="ko-KR" dirty="0" smtClean="0"/>
              <a:t>?</a:t>
            </a:r>
            <a:r>
              <a:rPr lang="ko-KR" altLang="en-US" dirty="0" smtClean="0"/>
              <a:t>​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책을 예시로 보면 책은 객체이다</a:t>
            </a:r>
            <a:r>
              <a:rPr lang="en-US" altLang="ko-KR" dirty="0"/>
              <a:t>. </a:t>
            </a:r>
            <a:r>
              <a:rPr lang="ko-KR" altLang="en-US" dirty="0"/>
              <a:t>책에 대한 정보만 관리하는 것은 개념 객체이고 책의 실물을 관리하는 사물을 관리하는 객체가 구별되어 관리되어야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​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책이라는 객체가 책 정보에 대한 분류 기준으로 도서문헌상의 분류 규칙을 따르므로 다양한 분류체계를 관리하는 객체도 발생할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​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사물은 단순이 존재한다고 하나의 객체만은 아니다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보는 관점</a:t>
            </a:r>
            <a:r>
              <a:rPr lang="en-US" altLang="ko-KR" dirty="0"/>
              <a:t>, </a:t>
            </a:r>
            <a:r>
              <a:rPr lang="ko-KR" altLang="en-US" dirty="0"/>
              <a:t>각 비즈니스 </a:t>
            </a:r>
            <a:r>
              <a:rPr lang="ko-KR" altLang="en-US" dirty="0" err="1"/>
              <a:t>도메인별로</a:t>
            </a:r>
            <a:r>
              <a:rPr lang="ko-KR" altLang="en-US" dirty="0"/>
              <a:t> 차이가 발생하므로 사물의 분류 기준을 비즈니스에 맞춰 모델링이 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8582"/>
      </p:ext>
    </p:extLst>
  </p:cSld>
  <p:clrMapOvr>
    <a:masterClrMapping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객체의 생명주기 관리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계약이란 쌍방이 매매를 했을 때 권리와 의무를 명확히 표시한 거래이다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계약이 발생하면 그 계약이 시작점과 </a:t>
            </a:r>
            <a:r>
              <a:rPr lang="ko-KR" altLang="en-US" dirty="0" err="1"/>
              <a:t>종료점이</a:t>
            </a:r>
            <a:r>
              <a:rPr lang="ko-KR" altLang="en-US" dirty="0"/>
              <a:t> 있다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계약도 생명주기를 갖는다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생명주기를 갖는 것은 하나의 객체로서 관리를 해야 한다는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온라인 쇼핑몰에서 책을 구매한다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책을 매매한 계약은 배송으로 끝나는 것이 아니라 반품 등이 발생할 수 있으므로 최소 </a:t>
            </a:r>
            <a:r>
              <a:rPr lang="en-US" altLang="ko-KR" dirty="0"/>
              <a:t>14</a:t>
            </a:r>
            <a:r>
              <a:rPr lang="ko-KR" altLang="en-US" dirty="0"/>
              <a:t>일 정도까지는 기다려야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회사 정책으로 더 많은 기간을 반품기간으로 정할 경우는 매매계약이 생명주기는 더 길어진다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이처럼 생명주기가 발생하는 것은 개념 객체이므로 객체로 관리해야 하는 대상이다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매매계약이 발생했을 때 이 계약에 필요한 문서 등을 고객에게 출력해줘야 하는 경우는 생명주기가 더 길어진다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계약 문서 등도 별도의 객체이므로 계약과의 연관관계를 유지하도록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객체는 항상 생명주기가 있고 보는 시각을 달리하면 생명주기 관리기준도 다양하게 발생한다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객체를 보는 관점을 다양하게 </a:t>
            </a:r>
            <a:r>
              <a:rPr lang="ko-KR" altLang="en-US" dirty="0" smtClean="0"/>
              <a:t>갖는 게 </a:t>
            </a:r>
            <a:r>
              <a:rPr lang="ko-KR" altLang="en-US" dirty="0"/>
              <a:t>아주 중요하다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98718"/>
      </p:ext>
    </p:extLst>
  </p:cSld>
  <p:clrMapOvr>
    <a:masterClrMapping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996952"/>
            <a:ext cx="8277200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7.2 </a:t>
            </a:r>
            <a:r>
              <a:rPr lang="ko-KR" altLang="en-US" sz="6000" dirty="0" smtClean="0"/>
              <a:t>객체지향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설계 기법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(design by contracts)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2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계약에 의한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19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계약중심의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실세계</a:t>
            </a:r>
            <a:r>
              <a:rPr lang="ko-KR" altLang="en-US" dirty="0"/>
              <a:t> 객체들이 </a:t>
            </a:r>
            <a:r>
              <a:rPr lang="ko-KR" altLang="en-US" dirty="0" smtClean="0"/>
              <a:t>대화 즉 의사소통을 통행 움직인다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소프트웨어도 </a:t>
            </a:r>
            <a:r>
              <a:rPr lang="ko-KR" altLang="en-US" dirty="0"/>
              <a:t>실제 객체들이 혼재되어 실행되지만 객체간의 영향을 항상 조화를 이룰 수 있다면 깨지지 않고 많은 것을 처리할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이를 위해 객체간의 메시지 즉 소통을 위해 각 객체들은 자신들의 할 수 있는 일과 상대방에게 요구하는 일들을 약속해서 명확하게 처리되어야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소프트웨어는 </a:t>
            </a:r>
            <a:r>
              <a:rPr lang="ko-KR" altLang="en-US" dirty="0"/>
              <a:t>가상의 물질 즉 객체들에 의해 작동되지만 </a:t>
            </a:r>
            <a:r>
              <a:rPr lang="ko-KR" altLang="en-US" dirty="0" err="1"/>
              <a:t>실세계의</a:t>
            </a:r>
            <a:r>
              <a:rPr lang="ko-KR" altLang="en-US" dirty="0"/>
              <a:t> 객체들이 움직임처럼 명확히 살아있는 것처럼 생각해서 설계가 되어야 스파게티 소스를 만들지 않을 수 있는 지름길이다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339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qualname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qualname</a:t>
            </a:r>
            <a:r>
              <a:rPr lang="en-US" altLang="ko-KR" dirty="0" smtClean="0"/>
              <a:t>__</a:t>
            </a:r>
            <a:r>
              <a:rPr lang="ko-KR" altLang="en-US" dirty="0" smtClean="0"/>
              <a:t>는 함수에 대한 이름을 조회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029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301208"/>
            <a:ext cx="37433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8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왜 계약중심 설계가 필요한가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design by contract </a:t>
            </a:r>
            <a:r>
              <a:rPr lang="ko-KR" altLang="en-US" dirty="0"/>
              <a:t>계약중심의 설계는 실제 객체들이 </a:t>
            </a:r>
            <a:r>
              <a:rPr lang="ko-KR" altLang="en-US" dirty="0" err="1"/>
              <a:t>실행시</a:t>
            </a:r>
            <a:r>
              <a:rPr lang="ko-KR" altLang="en-US" dirty="0"/>
              <a:t> 자신들의 권리와 의무를 명확히 하고 이를 어길 경우에도 정확한 에러처리를 통해 소프트웨어가 잘 작동할 수 있는 설계를 하자는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869629"/>
      </p:ext>
    </p:extLst>
  </p:cSld>
  <p:clrMapOvr>
    <a:masterClrMapping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계약당사자간의  </a:t>
            </a:r>
            <a:r>
              <a:rPr lang="ko-KR" altLang="en-US" dirty="0" err="1" smtClean="0"/>
              <a:t>명기조건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 precondition : </a:t>
            </a:r>
            <a:r>
              <a:rPr lang="ko-KR" altLang="en-US" dirty="0" smtClean="0"/>
              <a:t>계약을 요청한 자가 선행조건을 준수할 의무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err="1" smtClean="0"/>
              <a:t>postcondition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계약을 수락한 자가 후행조건을 준수할 의무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invariant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당사자에 의해 변경이 불가능한 요건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59558"/>
      </p:ext>
    </p:extLst>
  </p:cSld>
  <p:clrMapOvr>
    <a:masterClrMapping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 이슈 해결하기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비즈니스 </a:t>
            </a:r>
            <a:r>
              <a:rPr lang="ko-KR" altLang="en-US" dirty="0" err="1" smtClean="0"/>
              <a:t>적용시</a:t>
            </a:r>
            <a:r>
              <a:rPr lang="ko-KR" altLang="en-US" dirty="0" smtClean="0"/>
              <a:t> 상속 이슈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실제 </a:t>
            </a:r>
            <a:r>
              <a:rPr lang="ko-KR" altLang="en-US" dirty="0"/>
              <a:t>생물들도 </a:t>
            </a:r>
            <a:r>
              <a:rPr lang="ko-KR" altLang="en-US" dirty="0" smtClean="0"/>
              <a:t>부모로부터 </a:t>
            </a:r>
            <a:r>
              <a:rPr lang="ko-KR" altLang="en-US" dirty="0"/>
              <a:t>상속을 받지만 상속관계로 표현할 수 </a:t>
            </a:r>
            <a:r>
              <a:rPr lang="ko-KR" altLang="en-US" dirty="0" smtClean="0"/>
              <a:t>있는 게 </a:t>
            </a:r>
            <a:r>
              <a:rPr lang="ko-KR" altLang="en-US" dirty="0"/>
              <a:t>너무 없어서 실제 상속을 사용할 수 있는 것을 없다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실제 비즈니스는 개념적인 객체가 대부분이어서 간략히 파악하는 개념 </a:t>
            </a:r>
            <a:r>
              <a:rPr lang="ko-KR" altLang="en-US" dirty="0" err="1" smtClean="0"/>
              <a:t>모델링시</a:t>
            </a:r>
            <a:r>
              <a:rPr lang="ko-KR" altLang="en-US" dirty="0" smtClean="0"/>
              <a:t> 상속을 표현하지만 구현을 위한 </a:t>
            </a:r>
            <a:r>
              <a:rPr lang="ko-KR" altLang="en-US" dirty="0" err="1" smtClean="0"/>
              <a:t>설계시는</a:t>
            </a:r>
            <a:r>
              <a:rPr lang="ko-KR" altLang="en-US" dirty="0" smtClean="0"/>
              <a:t> 상속을 제거합니다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299237"/>
      </p:ext>
    </p:extLst>
  </p:cSld>
  <p:clrMapOvr>
    <a:masterClrMapping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상속대신 연관관계로 </a:t>
            </a:r>
            <a:r>
              <a:rPr lang="ko-KR" altLang="en-US" dirty="0" smtClean="0"/>
              <a:t>표현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객체지향 </a:t>
            </a:r>
            <a:r>
              <a:rPr lang="ko-KR" altLang="en-US" dirty="0" smtClean="0"/>
              <a:t>설계 시 </a:t>
            </a:r>
            <a:r>
              <a:rPr lang="ko-KR" altLang="en-US" dirty="0"/>
              <a:t>상속을 사용하지 않는 이유는 상속관계가 끊어지면 모델을 다시 </a:t>
            </a:r>
            <a:r>
              <a:rPr lang="ko-KR" altLang="en-US" dirty="0" smtClean="0"/>
              <a:t>만들어야 하기 때문이다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상속은 인간들이 보기가 좋지만 상속 레벨이 </a:t>
            </a:r>
            <a:r>
              <a:rPr lang="en-US" altLang="ko-KR" dirty="0"/>
              <a:t>3</a:t>
            </a:r>
            <a:r>
              <a:rPr lang="ko-KR" altLang="en-US" dirty="0"/>
              <a:t>단계가 넘어가거나 다중상속일 경우 인간이 이해하는 범위가 넘어가서 실질적인 상속을 이해할 수가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58483"/>
      </p:ext>
    </p:extLst>
  </p:cSld>
  <p:clrMapOvr>
    <a:masterClrMapping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상속을 끊을 경우 어떤 </a:t>
            </a:r>
            <a:r>
              <a:rPr lang="ko-KR" altLang="en-US" dirty="0" smtClean="0"/>
              <a:t>대안은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별도의 </a:t>
            </a:r>
            <a:r>
              <a:rPr lang="ko-KR" altLang="en-US" dirty="0"/>
              <a:t>클래스를 생성할 수 있는 </a:t>
            </a:r>
            <a:r>
              <a:rPr lang="ko-KR" altLang="en-US" dirty="0" err="1"/>
              <a:t>팩토리</a:t>
            </a:r>
            <a:r>
              <a:rPr lang="ko-KR" altLang="en-US" dirty="0"/>
              <a:t> 체계를 만들어서 상속대신 관계성을 가질 수 있는 설계로 반영해야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실세계에</a:t>
            </a:r>
            <a:r>
              <a:rPr lang="ko-KR" altLang="en-US" dirty="0"/>
              <a:t> 존재하는 객체들은 그렇게 상속을 가지지 못하거나 너무 복잡해서 우리가 인식할 수 </a:t>
            </a:r>
            <a:r>
              <a:rPr lang="ko-KR" altLang="en-US" dirty="0" smtClean="0"/>
              <a:t>없다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 </a:t>
            </a:r>
            <a:r>
              <a:rPr lang="ko-KR" altLang="en-US" dirty="0"/>
              <a:t>상속을 사용할 경우 시스템 재개발 등이 발생시 더 많은 비용이 들 수 </a:t>
            </a:r>
            <a:r>
              <a:rPr lang="ko-KR" altLang="en-US" dirty="0" smtClean="0"/>
              <a:t>있어 연관관계를 사용해서 다양한  클래스로 분리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25152"/>
      </p:ext>
    </p:extLst>
  </p:cSld>
  <p:clrMapOvr>
    <a:masterClrMapping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추상화 이슈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3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기술과 비즈니스의 추상화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객체지향 프로그램 언어는 상속을 가지고 </a:t>
            </a:r>
            <a:r>
              <a:rPr lang="ko-KR" altLang="en-US" dirty="0" err="1"/>
              <a:t>재사용성을</a:t>
            </a:r>
            <a:r>
              <a:rPr lang="ko-KR" altLang="en-US" dirty="0"/>
              <a:t> 높일 수 있다고 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실제 상속은 비즈니스 환경에서는 맞지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상속으로 </a:t>
            </a:r>
            <a:r>
              <a:rPr lang="ko-KR" altLang="en-US" dirty="0" err="1"/>
              <a:t>재사용성을</a:t>
            </a:r>
            <a:r>
              <a:rPr lang="ko-KR" altLang="en-US" dirty="0"/>
              <a:t> 높인다고는 하지만 재사용은 변경이 아니라 추가인데 상속에서 추가를 한다는 것은 자식을 추가하는 것인데 자식들만 추가한다고 그 자식들이 거의 유사한 것들이 되는 것인가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02470"/>
      </p:ext>
    </p:extLst>
  </p:cSld>
  <p:clrMapOvr>
    <a:masterClrMapping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비즈니스적인 추상화가 필요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상속을 </a:t>
            </a:r>
            <a:r>
              <a:rPr lang="ko-KR" altLang="en-US" dirty="0"/>
              <a:t>하려면 자식들이 가진 아주 대표적인 것만 부모가 되어야 하는데</a:t>
            </a:r>
            <a:r>
              <a:rPr lang="en-US" altLang="ko-KR" dirty="0"/>
              <a:t>, </a:t>
            </a:r>
            <a:r>
              <a:rPr lang="ko-KR" altLang="en-US" dirty="0"/>
              <a:t>비즈니스 환경에서는 부모와 자식이 구분이 </a:t>
            </a:r>
            <a:r>
              <a:rPr lang="ko-KR" altLang="en-US" dirty="0" smtClean="0"/>
              <a:t>안 되는 </a:t>
            </a:r>
            <a:r>
              <a:rPr lang="ko-KR" altLang="en-US" dirty="0"/>
              <a:t>경우가 더 많다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객체들이 많다면 그 객체들이 통합이 가능한지를 먼저 확인하고 객체들을 별도로 추상화하여 각 객체들이 집단간의 연관관계를 고려하는 게 더 추상화가 높을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046152"/>
      </p:ext>
    </p:extLst>
  </p:cSld>
  <p:clrMapOvr>
    <a:masterClrMapping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재사용성의 이슈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40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qualname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이름을 처리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35" y="3524622"/>
            <a:ext cx="29432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74" y="5396830"/>
            <a:ext cx="16668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2914"/>
            <a:ext cx="3024336" cy="216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3688" y="305358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버전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0647" y="30310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버전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5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왜 스파게티가 될까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기술적 </a:t>
            </a:r>
            <a:r>
              <a:rPr lang="ko-KR" altLang="en-US" dirty="0" err="1" smtClean="0"/>
              <a:t>재사용성만</a:t>
            </a:r>
            <a:r>
              <a:rPr lang="ko-KR" altLang="en-US" dirty="0" smtClean="0"/>
              <a:t> 강조하면 다중 상속이 필요하고 이를 반영하려면 클래스가 세분화 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하나의 서비스를 처리하기 위해 사용되는 클래스들이 많아지면 상속 및 연관관계가 일관되게 유지되기 어렵다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스파게티를 해결하려면 특정 도메인으로 분리해서 실제 연관관계를 분리해야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958299"/>
      </p:ext>
    </p:extLst>
  </p:cSld>
  <p:clrMapOvr>
    <a:masterClrMapping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996952"/>
            <a:ext cx="8349208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7.3 </a:t>
            </a:r>
            <a:r>
              <a:rPr lang="ko-KR" altLang="en-US" sz="6000" dirty="0" smtClean="0"/>
              <a:t>객체지향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설계 </a:t>
            </a:r>
            <a:r>
              <a:rPr lang="ko-KR" altLang="en-US" sz="6000" dirty="0"/>
              <a:t>기법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(Solid)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SOLID?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SOLID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단일 책임 원칙 </a:t>
            </a:r>
            <a:r>
              <a:rPr lang="en-US" altLang="ko-KR" dirty="0"/>
              <a:t>(Single responsibility principle</a:t>
            </a:r>
            <a:r>
              <a:rPr lang="en-US" altLang="ko-KR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</a:t>
            </a:r>
            <a:r>
              <a:rPr lang="ko-KR" altLang="en-US" dirty="0"/>
              <a:t>개방</a:t>
            </a:r>
            <a:r>
              <a:rPr lang="en-US" altLang="ko-KR" dirty="0"/>
              <a:t>-</a:t>
            </a:r>
            <a:r>
              <a:rPr lang="ko-KR" altLang="en-US" dirty="0"/>
              <a:t>폐쇄 원칙 </a:t>
            </a:r>
            <a:r>
              <a:rPr lang="en-US" altLang="ko-KR" dirty="0"/>
              <a:t>(Open/closed principle</a:t>
            </a:r>
            <a:r>
              <a:rPr lang="en-US" altLang="ko-KR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리스코프</a:t>
            </a:r>
            <a:r>
              <a:rPr lang="ko-KR" altLang="en-US" dirty="0"/>
              <a:t> 치환 원칙 </a:t>
            </a:r>
            <a:r>
              <a:rPr lang="en-US" altLang="ko-KR" dirty="0"/>
              <a:t>(</a:t>
            </a:r>
            <a:r>
              <a:rPr lang="en-US" altLang="ko-KR" dirty="0" err="1"/>
              <a:t>Liskov</a:t>
            </a:r>
            <a:r>
              <a:rPr lang="en-US" altLang="ko-KR" dirty="0"/>
              <a:t> substitution principle</a:t>
            </a:r>
            <a:r>
              <a:rPr lang="en-US" altLang="ko-KR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인터페이스 분리 원칙 </a:t>
            </a:r>
            <a:r>
              <a:rPr lang="en-US" altLang="ko-KR" dirty="0"/>
              <a:t>(Interface segregation principle</a:t>
            </a:r>
            <a:r>
              <a:rPr lang="en-US" altLang="ko-KR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의존관계 역전 원칙 </a:t>
            </a:r>
            <a:r>
              <a:rPr lang="en-US" altLang="ko-KR" dirty="0"/>
              <a:t>(Dependency inversion principle)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83859"/>
      </p:ext>
    </p:extLst>
  </p:cSld>
  <p:clrMapOvr>
    <a:masterClrMapping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단일 책임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5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단일 </a:t>
            </a:r>
            <a:r>
              <a:rPr lang="ko-KR" altLang="en-US" dirty="0"/>
              <a:t>책임 </a:t>
            </a:r>
            <a:r>
              <a:rPr lang="ko-KR" altLang="en-US" dirty="0" smtClean="0"/>
              <a:t>원칙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54076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Single responsibility principle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/>
              <a:t>한 클래스는 하나의 책임만 가져야 한다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02865"/>
      </p:ext>
    </p:extLst>
  </p:cSld>
  <p:clrMapOvr>
    <a:masterClrMapping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단일 </a:t>
            </a:r>
            <a:r>
              <a:rPr lang="ko-KR" altLang="en-US" dirty="0"/>
              <a:t>책임 </a:t>
            </a:r>
            <a:r>
              <a:rPr lang="ko-KR" altLang="en-US" dirty="0" smtClean="0"/>
              <a:t>원칙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54076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거래당사자 정보를 정보관리와 거래 당사자의 역할로 분할하여 책임 정의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02337" y="3861048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Involved Party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67544" y="5157192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Person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990830" y="5157192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Organization</a:t>
            </a:r>
            <a:endParaRPr lang="ko-KR" altLang="en-US" sz="1200" dirty="0"/>
          </a:p>
        </p:txBody>
      </p:sp>
      <p:cxnSp>
        <p:nvCxnSpPr>
          <p:cNvPr id="10" name="꺾인 연결선 9"/>
          <p:cNvCxnSpPr>
            <a:stCxn id="7" idx="0"/>
            <a:endCxn id="6" idx="2"/>
          </p:cNvCxnSpPr>
          <p:nvPr/>
        </p:nvCxnSpPr>
        <p:spPr>
          <a:xfrm rot="5400000" flipH="1" flipV="1">
            <a:off x="1126914" y="4465760"/>
            <a:ext cx="648072" cy="7347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8" idx="0"/>
            <a:endCxn id="6" idx="2"/>
          </p:cNvCxnSpPr>
          <p:nvPr/>
        </p:nvCxnSpPr>
        <p:spPr>
          <a:xfrm rot="16200000" flipV="1">
            <a:off x="1888558" y="4438909"/>
            <a:ext cx="648072" cy="78849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8" idx="3"/>
            <a:endCxn id="6" idx="3"/>
          </p:cNvCxnSpPr>
          <p:nvPr/>
        </p:nvCxnSpPr>
        <p:spPr>
          <a:xfrm flipH="1" flipV="1">
            <a:off x="2434358" y="4185084"/>
            <a:ext cx="788493" cy="1296144"/>
          </a:xfrm>
          <a:prstGeom prst="bentConnector3">
            <a:avLst>
              <a:gd name="adj1" fmla="val -198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105496" y="3861048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Role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3670797" y="5157192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Customer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5099941" y="5157193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Employee</a:t>
            </a:r>
            <a:endParaRPr lang="ko-KR" altLang="en-US" sz="1200" dirty="0"/>
          </a:p>
        </p:txBody>
      </p:sp>
      <p:cxnSp>
        <p:nvCxnSpPr>
          <p:cNvPr id="5" name="꺾인 연결선 4"/>
          <p:cNvCxnSpPr>
            <a:stCxn id="13" idx="0"/>
            <a:endCxn id="11" idx="2"/>
          </p:cNvCxnSpPr>
          <p:nvPr/>
        </p:nvCxnSpPr>
        <p:spPr>
          <a:xfrm rot="5400000" flipH="1" flipV="1">
            <a:off x="4680120" y="4115807"/>
            <a:ext cx="648072" cy="143469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4" idx="0"/>
            <a:endCxn id="11" idx="2"/>
          </p:cNvCxnSpPr>
          <p:nvPr/>
        </p:nvCxnSpPr>
        <p:spPr>
          <a:xfrm rot="5400000" flipH="1" flipV="1">
            <a:off x="5394692" y="4830380"/>
            <a:ext cx="648073" cy="55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660232" y="5140155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Owner</a:t>
            </a:r>
            <a:endParaRPr lang="ko-KR" altLang="en-US" sz="1200" dirty="0"/>
          </a:p>
        </p:txBody>
      </p:sp>
      <p:cxnSp>
        <p:nvCxnSpPr>
          <p:cNvPr id="21" name="꺾인 연결선 20"/>
          <p:cNvCxnSpPr>
            <a:stCxn id="19" idx="0"/>
            <a:endCxn id="11" idx="2"/>
          </p:cNvCxnSpPr>
          <p:nvPr/>
        </p:nvCxnSpPr>
        <p:spPr>
          <a:xfrm rot="16200000" flipV="1">
            <a:off x="6183357" y="4047270"/>
            <a:ext cx="631035" cy="155473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92888" y="5157192"/>
            <a:ext cx="1043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  <p:cxnSp>
        <p:nvCxnSpPr>
          <p:cNvPr id="24" name="꺾인 연결선 23"/>
          <p:cNvCxnSpPr>
            <a:stCxn id="6" idx="0"/>
            <a:endCxn id="11" idx="0"/>
          </p:cNvCxnSpPr>
          <p:nvPr/>
        </p:nvCxnSpPr>
        <p:spPr>
          <a:xfrm rot="5400000" flipH="1" flipV="1">
            <a:off x="3769926" y="1909469"/>
            <a:ext cx="12700" cy="3903159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1631"/>
      </p:ext>
    </p:extLst>
  </p:cSld>
  <p:clrMapOvr>
    <a:masterClrMapping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개방</a:t>
            </a:r>
            <a:r>
              <a:rPr lang="en-US" altLang="ko-KR" dirty="0" smtClean="0"/>
              <a:t>-</a:t>
            </a:r>
            <a:r>
              <a:rPr lang="ko-KR" altLang="en-US" dirty="0" smtClean="0"/>
              <a:t>폐쇄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5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개방</a:t>
            </a:r>
            <a:r>
              <a:rPr lang="en-US" altLang="ko-KR" dirty="0"/>
              <a:t>-</a:t>
            </a:r>
            <a:r>
              <a:rPr lang="ko-KR" altLang="en-US" dirty="0"/>
              <a:t>폐쇄 원칙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1330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Open/closed principle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/>
              <a:t>“소프트웨어 요소는 </a:t>
            </a:r>
            <a:r>
              <a:rPr lang="en-US" altLang="ko-KR" dirty="0"/>
              <a:t>…… </a:t>
            </a:r>
            <a:r>
              <a:rPr lang="ko-KR" altLang="en-US" dirty="0"/>
              <a:t>확장에는 열려 있으나 변경에는 닫혀 있어야 한다</a:t>
            </a:r>
            <a:r>
              <a:rPr lang="en-US" altLang="ko-KR" dirty="0" smtClean="0"/>
              <a:t>.”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요구사항의 변경이나 추가사항이 발생하더라도</a:t>
            </a:r>
            <a:r>
              <a:rPr lang="en-US" altLang="ko-KR" dirty="0"/>
              <a:t>, </a:t>
            </a:r>
            <a:r>
              <a:rPr lang="ko-KR" altLang="en-US" dirty="0"/>
              <a:t>기존 구성요소는 수정이 일어나지 말아야 하며</a:t>
            </a:r>
            <a:r>
              <a:rPr lang="en-US" altLang="ko-KR" dirty="0"/>
              <a:t>, </a:t>
            </a:r>
            <a:r>
              <a:rPr lang="ko-KR" altLang="en-US" dirty="0" smtClean="0"/>
              <a:t>기존 </a:t>
            </a:r>
            <a:r>
              <a:rPr lang="ko-KR" altLang="en-US" dirty="0"/>
              <a:t>구성요소를 쉽게 확장해서 </a:t>
            </a:r>
            <a:r>
              <a:rPr lang="ko-KR" altLang="en-US" dirty="0" smtClean="0"/>
              <a:t>재사용할 수 </a:t>
            </a:r>
            <a:r>
              <a:rPr lang="ko-KR" altLang="en-US" dirty="0"/>
              <a:t>있어야 한다는 뜻입니다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필수적인 </a:t>
            </a:r>
            <a:r>
              <a:rPr lang="ko-KR" altLang="en-US" dirty="0"/>
              <a:t>요구사항만</a:t>
            </a:r>
            <a:r>
              <a:rPr lang="en-US" altLang="ko-KR" dirty="0"/>
              <a:t>, </a:t>
            </a:r>
            <a:r>
              <a:rPr lang="ko-KR" altLang="en-US" dirty="0"/>
              <a:t>구성요소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안에 구현하고</a:t>
            </a:r>
            <a:r>
              <a:rPr lang="en-US" altLang="ko-KR" dirty="0"/>
              <a:t>, </a:t>
            </a:r>
            <a:r>
              <a:rPr lang="ko-KR" altLang="en-US" dirty="0"/>
              <a:t>나머지는</a:t>
            </a:r>
            <a:r>
              <a:rPr lang="en-US" altLang="ko-KR" dirty="0"/>
              <a:t>, </a:t>
            </a:r>
            <a:r>
              <a:rPr lang="ko-KR" altLang="en-US" dirty="0"/>
              <a:t>구현자체를 생략하라는 겁니다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75949"/>
      </p:ext>
    </p:extLst>
  </p:cSld>
  <p:clrMapOvr>
    <a:masterClrMapping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개방</a:t>
            </a:r>
            <a:r>
              <a:rPr lang="en-US" altLang="ko-KR" dirty="0"/>
              <a:t>-</a:t>
            </a:r>
            <a:r>
              <a:rPr lang="ko-KR" altLang="en-US" dirty="0"/>
              <a:t>폐쇄 </a:t>
            </a:r>
            <a:r>
              <a:rPr lang="ko-KR" altLang="en-US" dirty="0" smtClean="0"/>
              <a:t>원칙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540767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거래당사자의 역할은 기존 클래스를 변경하는 게 아니라 새로운 책임성을 가지는 클래스를 추가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982363" y="3861048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Role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5157192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Customer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976808" y="5157193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Employee</a:t>
            </a:r>
            <a:endParaRPr lang="ko-KR" altLang="en-US" sz="1200" dirty="0"/>
          </a:p>
        </p:txBody>
      </p:sp>
      <p:cxnSp>
        <p:nvCxnSpPr>
          <p:cNvPr id="7" name="꺾인 연결선 6"/>
          <p:cNvCxnSpPr>
            <a:stCxn id="5" idx="0"/>
            <a:endCxn id="4" idx="2"/>
          </p:cNvCxnSpPr>
          <p:nvPr/>
        </p:nvCxnSpPr>
        <p:spPr>
          <a:xfrm rot="5400000" flipH="1" flipV="1">
            <a:off x="2556987" y="4115807"/>
            <a:ext cx="648072" cy="143469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6" idx="0"/>
            <a:endCxn id="4" idx="2"/>
          </p:cNvCxnSpPr>
          <p:nvPr/>
        </p:nvCxnSpPr>
        <p:spPr>
          <a:xfrm rot="5400000" flipH="1" flipV="1">
            <a:off x="3271559" y="4830380"/>
            <a:ext cx="648073" cy="55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37099" y="5140155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Owner</a:t>
            </a:r>
            <a:endParaRPr lang="ko-KR" altLang="en-US" sz="1200" dirty="0"/>
          </a:p>
        </p:txBody>
      </p:sp>
      <p:cxnSp>
        <p:nvCxnSpPr>
          <p:cNvPr id="10" name="꺾인 연결선 9"/>
          <p:cNvCxnSpPr>
            <a:stCxn id="9" idx="0"/>
            <a:endCxn id="4" idx="2"/>
          </p:cNvCxnSpPr>
          <p:nvPr/>
        </p:nvCxnSpPr>
        <p:spPr>
          <a:xfrm rot="16200000" flipV="1">
            <a:off x="4060224" y="4047270"/>
            <a:ext cx="631035" cy="155473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08304" y="5157192"/>
            <a:ext cx="1043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  <p:sp>
        <p:nvSpPr>
          <p:cNvPr id="12" name="직사각형 11"/>
          <p:cNvSpPr/>
          <p:nvPr/>
        </p:nvSpPr>
        <p:spPr>
          <a:xfrm>
            <a:off x="6060423" y="5140155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Applicant</a:t>
            </a:r>
            <a:endParaRPr lang="ko-KR" altLang="en-US" sz="1200" dirty="0"/>
          </a:p>
        </p:txBody>
      </p:sp>
      <p:cxnSp>
        <p:nvCxnSpPr>
          <p:cNvPr id="14" name="꺾인 연결선 13"/>
          <p:cNvCxnSpPr>
            <a:stCxn id="12" idx="0"/>
            <a:endCxn id="4" idx="2"/>
          </p:cNvCxnSpPr>
          <p:nvPr/>
        </p:nvCxnSpPr>
        <p:spPr>
          <a:xfrm rot="16200000" flipV="1">
            <a:off x="4821886" y="3285608"/>
            <a:ext cx="631035" cy="3078060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233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</a:t>
            </a:r>
            <a:r>
              <a:rPr lang="ko-KR" altLang="en-US" dirty="0" smtClean="0"/>
              <a:t> 정보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리스코프</a:t>
            </a:r>
            <a:r>
              <a:rPr lang="ko-KR" altLang="en-US" dirty="0" smtClean="0"/>
              <a:t> 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리스코프</a:t>
            </a:r>
            <a:r>
              <a:rPr lang="ko-KR" altLang="en-US" dirty="0"/>
              <a:t> 치환 </a:t>
            </a:r>
            <a:r>
              <a:rPr lang="ko-KR" altLang="en-US" dirty="0" smtClean="0"/>
              <a:t>원칙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7091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Liskov</a:t>
            </a:r>
            <a:r>
              <a:rPr lang="en-US" altLang="ko-KR" dirty="0"/>
              <a:t> substitution </a:t>
            </a:r>
            <a:r>
              <a:rPr lang="en-US" altLang="ko-KR" dirty="0" smtClean="0"/>
              <a:t>principle</a:t>
            </a:r>
          </a:p>
          <a:p>
            <a:pPr>
              <a:lnSpc>
                <a:spcPct val="120000"/>
              </a:lnSpc>
            </a:pPr>
            <a:r>
              <a:rPr lang="ko-KR" altLang="en-US" b="1" dirty="0" smtClean="0"/>
              <a:t>서브타입은 </a:t>
            </a:r>
            <a:r>
              <a:rPr lang="ko-KR" altLang="en-US" b="1" dirty="0"/>
              <a:t>언제나 자신이 기반타입 </a:t>
            </a:r>
            <a:r>
              <a:rPr lang="en-US" altLang="ko-KR" b="1" dirty="0"/>
              <a:t>(base type)</a:t>
            </a:r>
            <a:r>
              <a:rPr lang="ko-KR" altLang="en-US" b="1" dirty="0"/>
              <a:t>으로 교체할 수 있어야 한다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600" dirty="0" smtClean="0"/>
              <a:t>서브타입 클래스의 </a:t>
            </a:r>
            <a:r>
              <a:rPr lang="ko-KR" altLang="en-US" sz="2600" dirty="0" err="1" smtClean="0"/>
              <a:t>메소드를</a:t>
            </a:r>
            <a:r>
              <a:rPr lang="ko-KR" altLang="en-US" sz="2600" dirty="0" smtClean="0"/>
              <a:t> 변경하지 않아야 기반 </a:t>
            </a:r>
            <a:r>
              <a:rPr lang="ko-KR" altLang="en-US" sz="2600" dirty="0"/>
              <a:t>클래스의 사용자는 그 기반 클래스에서 유도된 </a:t>
            </a:r>
            <a:r>
              <a:rPr lang="ko-KR" altLang="en-US" sz="2600" dirty="0" smtClean="0"/>
              <a:t>클래스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서브타입</a:t>
            </a:r>
            <a:r>
              <a:rPr lang="en-US" altLang="ko-KR" sz="2600" dirty="0" smtClean="0"/>
              <a:t>)</a:t>
            </a:r>
            <a:r>
              <a:rPr lang="ko-KR" altLang="en-US" sz="2600" dirty="0" smtClean="0"/>
              <a:t>에 </a:t>
            </a:r>
            <a:r>
              <a:rPr lang="ko-KR" altLang="en-US" sz="2600" dirty="0"/>
              <a:t>대해 아무것도 알 필요가 없어야 한다</a:t>
            </a:r>
            <a:r>
              <a:rPr lang="en-US" altLang="ko-KR" sz="26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800" dirty="0"/>
              <a:t>상속은 코드 재사용을 위해서가 아니라 명확한 가족 관계가 </a:t>
            </a:r>
            <a:r>
              <a:rPr lang="ko-KR" altLang="en-US" sz="2800" dirty="0" err="1"/>
              <a:t>있을때</a:t>
            </a:r>
            <a:r>
              <a:rPr lang="ko-KR" altLang="en-US" sz="2800" dirty="0"/>
              <a:t> 사용해야 하며</a:t>
            </a:r>
            <a:r>
              <a:rPr lang="en-US" altLang="ko-KR" sz="2800" dirty="0"/>
              <a:t>, </a:t>
            </a:r>
            <a:r>
              <a:rPr lang="ko-KR" altLang="en-US" sz="2800" dirty="0"/>
              <a:t>그 행위</a:t>
            </a:r>
            <a:r>
              <a:rPr lang="en-US" altLang="ko-KR" sz="2800" dirty="0"/>
              <a:t>(Behavior) </a:t>
            </a:r>
            <a:r>
              <a:rPr lang="ko-KR" altLang="en-US" sz="2800" dirty="0"/>
              <a:t>와 연관이 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부모와 파생된 객체들이 존재 </a:t>
            </a:r>
            <a:r>
              <a:rPr lang="ko-KR" altLang="en-US" sz="2800" dirty="0" err="1"/>
              <a:t>할때</a:t>
            </a:r>
            <a:r>
              <a:rPr lang="ko-KR" altLang="en-US" sz="2800" dirty="0"/>
              <a:t> 가능한 모두 동일한 </a:t>
            </a:r>
            <a:r>
              <a:rPr lang="ko-KR" altLang="en-US" sz="2800" dirty="0" err="1"/>
              <a:t>메소드</a:t>
            </a:r>
            <a:r>
              <a:rPr lang="ko-KR" altLang="en-US" sz="2800" dirty="0"/>
              <a:t> 이름과 </a:t>
            </a:r>
            <a:r>
              <a:rPr lang="ko-KR" altLang="en-US" sz="2800" dirty="0" err="1"/>
              <a:t>갯수를</a:t>
            </a:r>
            <a:r>
              <a:rPr lang="ko-KR" altLang="en-US" sz="2800" dirty="0"/>
              <a:t> 가지게 함으로써  언제든지 서브 타입이 기반타입으로 교체될 수 있어야 함을 말합니다</a:t>
            </a:r>
            <a:r>
              <a:rPr lang="en-US" altLang="ko-KR" sz="2800" dirty="0"/>
              <a:t>. </a:t>
            </a:r>
            <a:endParaRPr lang="en-US" altLang="ko-KR" sz="2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803703"/>
      </p:ext>
    </p:extLst>
  </p:cSld>
  <p:clrMapOvr>
    <a:masterClrMapping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리스코프</a:t>
            </a:r>
            <a:r>
              <a:rPr lang="ko-KR" altLang="en-US" dirty="0"/>
              <a:t> 치환 </a:t>
            </a:r>
            <a:r>
              <a:rPr lang="ko-KR" altLang="en-US" dirty="0" smtClean="0"/>
              <a:t>오용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205063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상속관계가 아닌  </a:t>
            </a:r>
            <a:r>
              <a:rPr lang="ko-KR" altLang="en-US" dirty="0"/>
              <a:t>객체를 비슷한 일을 하는 것을 보고 코드 재사용 욕심에 가족 관계로 묶는 것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다중 상속이나 다단계 </a:t>
            </a:r>
            <a:r>
              <a:rPr lang="ko-KR" altLang="en-US" dirty="0"/>
              <a:t>상속으로 계층 구조가 깊고 복잡하게 하는 것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파생 </a:t>
            </a:r>
            <a:r>
              <a:rPr lang="ko-KR" altLang="en-US" dirty="0"/>
              <a:t>타입에 부모</a:t>
            </a:r>
            <a:r>
              <a:rPr lang="en-US" altLang="ko-KR" dirty="0"/>
              <a:t>, </a:t>
            </a:r>
            <a:r>
              <a:rPr lang="ko-KR" altLang="en-US" dirty="0"/>
              <a:t>형제들과는 전혀 동떨어진 능력을 부여 함으로써 돌연변이를 만들어 버리는 것</a:t>
            </a:r>
            <a:r>
              <a:rPr lang="en-US" altLang="ko-KR" dirty="0"/>
              <a:t>.</a:t>
            </a:r>
            <a:endParaRPr lang="en-US" altLang="ko-KR" sz="2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65093"/>
      </p:ext>
    </p:extLst>
  </p:cSld>
  <p:clrMapOvr>
    <a:masterClrMapping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리스코프</a:t>
            </a:r>
            <a:r>
              <a:rPr lang="ko-KR" altLang="en-US" dirty="0"/>
              <a:t> 치환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서브타입에 특정 기능을 </a:t>
            </a:r>
            <a:r>
              <a:rPr lang="ko-KR" altLang="en-US" dirty="0" err="1" smtClean="0"/>
              <a:t>오버라이딩한</a:t>
            </a:r>
            <a:r>
              <a:rPr lang="ko-KR" altLang="en-US" dirty="0" smtClean="0"/>
              <a:t> 것이 없도록 처리하여 기반타입으로 교체해도 이상이 없도록 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27584" y="2924944"/>
            <a:ext cx="3960440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class rectangle() 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__</a:t>
            </a:r>
            <a:r>
              <a:rPr lang="en-US" altLang="ko-KR" sz="1000" dirty="0" err="1"/>
              <a:t>init</a:t>
            </a:r>
            <a:r>
              <a:rPr lang="en-US" altLang="ko-KR" sz="1000" dirty="0"/>
              <a:t>__(</a:t>
            </a:r>
            <a:r>
              <a:rPr lang="en-US" altLang="ko-KR" sz="1000" dirty="0" err="1"/>
              <a:t>self,height</a:t>
            </a:r>
            <a:r>
              <a:rPr lang="en-US" altLang="ko-KR" sz="1000" dirty="0"/>
              <a:t>, width) :</a:t>
            </a:r>
          </a:p>
          <a:p>
            <a:r>
              <a:rPr lang="en-US" altLang="ko-KR" sz="1000" dirty="0"/>
              <a:t>        if height == width :</a:t>
            </a:r>
          </a:p>
          <a:p>
            <a:r>
              <a:rPr lang="en-US" altLang="ko-KR" sz="1000" dirty="0"/>
              <a:t>           </a:t>
            </a:r>
            <a:r>
              <a:rPr lang="en-US" altLang="ko-KR" sz="1000" dirty="0" err="1"/>
              <a:t>self.height</a:t>
            </a:r>
            <a:r>
              <a:rPr lang="en-US" altLang="ko-KR" sz="1000" dirty="0"/>
              <a:t> = height</a:t>
            </a:r>
          </a:p>
          <a:p>
            <a:r>
              <a:rPr lang="en-US" altLang="ko-KR" sz="1000" dirty="0"/>
              <a:t>           </a:t>
            </a:r>
            <a:r>
              <a:rPr lang="en-US" altLang="ko-KR" sz="1000" dirty="0" err="1"/>
              <a:t>self.width</a:t>
            </a:r>
            <a:r>
              <a:rPr lang="en-US" altLang="ko-KR" sz="1000" dirty="0"/>
              <a:t>  = width</a:t>
            </a:r>
          </a:p>
          <a:p>
            <a:r>
              <a:rPr lang="en-US" altLang="ko-KR" sz="1000" dirty="0"/>
              <a:t>        else : </a:t>
            </a:r>
          </a:p>
          <a:p>
            <a:r>
              <a:rPr lang="en-US" altLang="ko-KR" sz="1000" dirty="0"/>
              <a:t>            if </a:t>
            </a:r>
            <a:r>
              <a:rPr lang="en-US" altLang="ko-KR" sz="1000" dirty="0" err="1"/>
              <a:t>self.__class__.__name</a:t>
            </a:r>
            <a:r>
              <a:rPr lang="en-US" altLang="ko-KR" sz="1000" dirty="0"/>
              <a:t>__ == 'square' :</a:t>
            </a:r>
          </a:p>
          <a:p>
            <a:r>
              <a:rPr lang="en-US" altLang="ko-KR" sz="1000" dirty="0"/>
              <a:t>                print " error "</a:t>
            </a:r>
          </a:p>
          <a:p>
            <a:r>
              <a:rPr lang="en-US" altLang="ko-KR" sz="1000" dirty="0"/>
              <a:t>            else :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self.height</a:t>
            </a:r>
            <a:r>
              <a:rPr lang="en-US" altLang="ko-KR" sz="1000" dirty="0"/>
              <a:t> = height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self.width</a:t>
            </a:r>
            <a:r>
              <a:rPr lang="en-US" altLang="ko-KR" sz="1000" dirty="0"/>
              <a:t>  = width</a:t>
            </a:r>
          </a:p>
          <a:p>
            <a:r>
              <a:rPr lang="en-US" altLang="ko-KR" sz="1000" dirty="0"/>
              <a:t>        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area(self) :</a:t>
            </a:r>
          </a:p>
          <a:p>
            <a:r>
              <a:rPr lang="en-US" altLang="ko-KR" sz="1000" dirty="0"/>
              <a:t>        return </a:t>
            </a:r>
            <a:r>
              <a:rPr lang="en-US" altLang="ko-KR" sz="1000" dirty="0" err="1"/>
              <a:t>self.height</a:t>
            </a:r>
            <a:r>
              <a:rPr lang="en-US" altLang="ko-KR" sz="1000" dirty="0"/>
              <a:t> * </a:t>
            </a:r>
            <a:r>
              <a:rPr lang="en-US" altLang="ko-KR" sz="1000" dirty="0" err="1"/>
              <a:t>self.width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class square(rectangle) :</a:t>
            </a:r>
          </a:p>
          <a:p>
            <a:r>
              <a:rPr lang="en-US" altLang="ko-KR" sz="1000" dirty="0"/>
              <a:t>    pass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4940424" y="2915005"/>
            <a:ext cx="3960440" cy="1882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r = rectangle(5,8)</a:t>
            </a:r>
          </a:p>
          <a:p>
            <a:r>
              <a:rPr lang="en-US" altLang="ko-KR" sz="1000" dirty="0"/>
              <a:t>print r.__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__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r.area</a:t>
            </a:r>
            <a:r>
              <a:rPr lang="en-US" altLang="ko-KR" sz="1000" dirty="0"/>
              <a:t>()</a:t>
            </a:r>
          </a:p>
          <a:p>
            <a:endParaRPr lang="en-US" altLang="ko-KR" sz="1000" dirty="0"/>
          </a:p>
          <a:p>
            <a:r>
              <a:rPr lang="en-US" altLang="ko-KR" sz="1000" dirty="0"/>
              <a:t>try :</a:t>
            </a:r>
          </a:p>
          <a:p>
            <a:r>
              <a:rPr lang="en-US" altLang="ko-KR" sz="1000" dirty="0"/>
              <a:t>    s = square(5,6)</a:t>
            </a:r>
          </a:p>
          <a:p>
            <a:r>
              <a:rPr lang="en-US" altLang="ko-KR" sz="1000" dirty="0"/>
              <a:t>    print s.__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__</a:t>
            </a:r>
          </a:p>
          <a:p>
            <a:r>
              <a:rPr lang="en-US" altLang="ko-KR" sz="1000" dirty="0"/>
              <a:t>    print </a:t>
            </a:r>
            <a:r>
              <a:rPr lang="en-US" altLang="ko-KR" sz="1000" dirty="0" err="1"/>
              <a:t>s.area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except :</a:t>
            </a:r>
          </a:p>
          <a:p>
            <a:r>
              <a:rPr lang="en-US" altLang="ko-KR" sz="1000" dirty="0"/>
              <a:t>    pass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5085184"/>
            <a:ext cx="2613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{'width': 8, 'height': 5}</a:t>
            </a:r>
          </a:p>
          <a:p>
            <a:r>
              <a:rPr lang="en-US" altLang="ko-KR" dirty="0"/>
              <a:t>40</a:t>
            </a:r>
          </a:p>
          <a:p>
            <a:r>
              <a:rPr lang="en-US" altLang="ko-KR" dirty="0"/>
              <a:t> error </a:t>
            </a:r>
          </a:p>
          <a:p>
            <a:r>
              <a:rPr lang="en-US" altLang="ko-KR" dirty="0" smtClean="0"/>
              <a:t>{}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46639"/>
      </p:ext>
    </p:extLst>
  </p:cSld>
  <p:clrMapOvr>
    <a:masterClrMapping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인터페이스 분리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61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 분리 원칙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63711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Interface segregation </a:t>
            </a:r>
            <a:r>
              <a:rPr lang="en-US" altLang="ko-KR" dirty="0" smtClean="0"/>
              <a:t>principle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“특정 클라이언트를 위한 인터페이스 여러 개가 범용 인터페이스 하나보다 낫다</a:t>
            </a:r>
            <a:r>
              <a:rPr lang="en-US" altLang="ko-KR" dirty="0" smtClean="0"/>
              <a:t>.”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클라이언트는 자신이 사용하지 않는 </a:t>
            </a:r>
            <a:r>
              <a:rPr lang="ko-KR" altLang="en-US" dirty="0" err="1"/>
              <a:t>메소드에</a:t>
            </a:r>
            <a:r>
              <a:rPr lang="ko-KR" altLang="en-US" dirty="0"/>
              <a:t> 의존 관계를 맺으면 </a:t>
            </a:r>
            <a:r>
              <a:rPr lang="ko-KR" altLang="en-US" dirty="0" err="1"/>
              <a:t>안된다</a:t>
            </a:r>
            <a:r>
              <a:rPr lang="en-US" altLang="ko-KR" dirty="0"/>
              <a:t>.</a:t>
            </a:r>
            <a:r>
              <a:rPr lang="ko-KR" altLang="en-US" dirty="0"/>
              <a:t> 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비대한 클래스</a:t>
            </a:r>
            <a:r>
              <a:rPr lang="en-US" altLang="ko-KR" dirty="0"/>
              <a:t>(Fat class) </a:t>
            </a:r>
            <a:r>
              <a:rPr lang="ko-KR" altLang="en-US" dirty="0" smtClean="0"/>
              <a:t> </a:t>
            </a:r>
            <a:r>
              <a:rPr lang="ko-KR" altLang="en-US" dirty="0"/>
              <a:t>거대하고 보기 흉하다는 사실 말고도</a:t>
            </a:r>
            <a:r>
              <a:rPr lang="en-US" altLang="ko-KR" dirty="0"/>
              <a:t>, </a:t>
            </a:r>
            <a:r>
              <a:rPr lang="ko-KR" altLang="en-US" dirty="0"/>
              <a:t>한 사용자가 이 비대한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다 사용하는 일이 매우 적다는 것도 문제입니다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.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몇십개</a:t>
            </a:r>
            <a:r>
              <a:rPr lang="ko-KR" altLang="en-US" dirty="0"/>
              <a:t> 선언한 클래스에서 사용자는 단지 두세 개만 호출 할 지도 모르죠</a:t>
            </a:r>
            <a:r>
              <a:rPr lang="en-US" altLang="ko-KR" dirty="0"/>
              <a:t>. </a:t>
            </a:r>
            <a:r>
              <a:rPr lang="ko-KR" altLang="en-US" dirty="0"/>
              <a:t>불행하게도 이 사용자들은 호출하지도 않는 </a:t>
            </a:r>
            <a:r>
              <a:rPr lang="ko-KR" altLang="en-US" dirty="0" err="1"/>
              <a:t>메소드에</a:t>
            </a:r>
            <a:r>
              <a:rPr lang="ko-KR" altLang="en-US" dirty="0"/>
              <a:t> 생긴 변화에도 영향을 받습니다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98266"/>
      </p:ext>
    </p:extLst>
  </p:cSld>
  <p:clrMapOvr>
    <a:masterClrMapping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 분리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인터페이스에 대한 통합은 </a:t>
            </a:r>
            <a:r>
              <a:rPr lang="ko-KR" altLang="en-US" smtClean="0"/>
              <a:t>필요하지 않은 기능도 호출이 되므로 실질적으로 필요한 기능만 호출할 수 있어야 함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567164" y="3857243"/>
            <a:ext cx="2996823" cy="1908212"/>
            <a:chOff x="4211960" y="3717032"/>
            <a:chExt cx="3676698" cy="2232248"/>
          </a:xfrm>
        </p:grpSpPr>
        <p:sp>
          <p:nvSpPr>
            <p:cNvPr id="5" name="직사각형 4"/>
            <p:cNvSpPr/>
            <p:nvPr/>
          </p:nvSpPr>
          <p:spPr>
            <a:xfrm>
              <a:off x="5868144" y="4005064"/>
              <a:ext cx="1232020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Involved Party</a:t>
              </a:r>
              <a:endParaRPr lang="ko-KR" altLang="en-US" sz="9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33351" y="5301208"/>
              <a:ext cx="1232020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Person</a:t>
              </a:r>
              <a:endParaRPr lang="ko-KR" altLang="en-US" sz="9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656637" y="5301208"/>
              <a:ext cx="1232020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Organization</a:t>
              </a:r>
              <a:endParaRPr lang="ko-KR" altLang="en-US" sz="900" dirty="0"/>
            </a:p>
          </p:txBody>
        </p:sp>
        <p:cxnSp>
          <p:nvCxnSpPr>
            <p:cNvPr id="8" name="꺾인 연결선 7"/>
            <p:cNvCxnSpPr>
              <a:stCxn id="6" idx="0"/>
              <a:endCxn id="5" idx="2"/>
            </p:cNvCxnSpPr>
            <p:nvPr/>
          </p:nvCxnSpPr>
          <p:spPr>
            <a:xfrm rot="5400000" flipH="1" flipV="1">
              <a:off x="5792721" y="4609776"/>
              <a:ext cx="648072" cy="73479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7" idx="0"/>
              <a:endCxn id="5" idx="2"/>
            </p:cNvCxnSpPr>
            <p:nvPr/>
          </p:nvCxnSpPr>
          <p:spPr>
            <a:xfrm rot="16200000" flipV="1">
              <a:off x="6554365" y="4582925"/>
              <a:ext cx="648072" cy="788493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꺾인 연결선 9"/>
            <p:cNvCxnSpPr>
              <a:stCxn id="7" idx="3"/>
              <a:endCxn id="5" idx="3"/>
            </p:cNvCxnSpPr>
            <p:nvPr/>
          </p:nvCxnSpPr>
          <p:spPr>
            <a:xfrm flipH="1" flipV="1">
              <a:off x="7100165" y="4329100"/>
              <a:ext cx="788493" cy="1296144"/>
            </a:xfrm>
            <a:prstGeom prst="bentConnector3">
              <a:avLst>
                <a:gd name="adj1" fmla="val -198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4458504" y="4015916"/>
              <a:ext cx="648072" cy="637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5" name="직선 연결선 14"/>
            <p:cNvCxnSpPr>
              <a:stCxn id="13" idx="6"/>
              <a:endCxn id="5" idx="1"/>
            </p:cNvCxnSpPr>
            <p:nvPr/>
          </p:nvCxnSpPr>
          <p:spPr>
            <a:xfrm flipV="1">
              <a:off x="5106576" y="4329100"/>
              <a:ext cx="761568" cy="5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211960" y="3717032"/>
              <a:ext cx="1080120" cy="270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인터페이스</a:t>
              </a:r>
              <a:endParaRPr lang="ko-KR" altLang="en-US" sz="900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902275" y="3969060"/>
            <a:ext cx="3593631" cy="1908212"/>
            <a:chOff x="4645844" y="3828849"/>
            <a:chExt cx="4441741" cy="1908212"/>
          </a:xfrm>
        </p:grpSpPr>
        <p:sp>
          <p:nvSpPr>
            <p:cNvPr id="20" name="직사각형 19"/>
            <p:cNvSpPr/>
            <p:nvPr/>
          </p:nvSpPr>
          <p:spPr>
            <a:xfrm>
              <a:off x="6372100" y="4075070"/>
              <a:ext cx="1124814" cy="5539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Involved Party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01247" y="5183064"/>
              <a:ext cx="1124814" cy="5539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Person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91981" y="5183064"/>
              <a:ext cx="1124814" cy="5539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Organization</a:t>
              </a:r>
              <a:endParaRPr lang="ko-KR" altLang="en-US" sz="900" dirty="0"/>
            </a:p>
          </p:txBody>
        </p:sp>
        <p:cxnSp>
          <p:nvCxnSpPr>
            <p:cNvPr id="23" name="꺾인 연결선 22"/>
            <p:cNvCxnSpPr>
              <a:stCxn id="21" idx="0"/>
              <a:endCxn id="20" idx="2"/>
            </p:cNvCxnSpPr>
            <p:nvPr/>
          </p:nvCxnSpPr>
          <p:spPr>
            <a:xfrm rot="5400000" flipH="1" flipV="1">
              <a:off x="6322082" y="4570640"/>
              <a:ext cx="553997" cy="67085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22" idx="0"/>
              <a:endCxn id="20" idx="2"/>
            </p:cNvCxnSpPr>
            <p:nvPr/>
          </p:nvCxnSpPr>
          <p:spPr>
            <a:xfrm rot="16200000" flipV="1">
              <a:off x="7017450" y="4546125"/>
              <a:ext cx="553997" cy="719881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22" idx="3"/>
              <a:endCxn id="20" idx="3"/>
            </p:cNvCxnSpPr>
            <p:nvPr/>
          </p:nvCxnSpPr>
          <p:spPr>
            <a:xfrm flipH="1" flipV="1">
              <a:off x="7496914" y="4352069"/>
              <a:ext cx="719881" cy="1107994"/>
            </a:xfrm>
            <a:prstGeom prst="bentConnector3">
              <a:avLst>
                <a:gd name="adj1" fmla="val -3175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/>
            <p:nvPr/>
          </p:nvSpPr>
          <p:spPr>
            <a:xfrm>
              <a:off x="5085123" y="4084347"/>
              <a:ext cx="591679" cy="544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7" name="직선 연결선 26"/>
            <p:cNvCxnSpPr>
              <a:stCxn id="26" idx="6"/>
              <a:endCxn id="20" idx="1"/>
            </p:cNvCxnSpPr>
            <p:nvPr/>
          </p:nvCxnSpPr>
          <p:spPr>
            <a:xfrm flipV="1">
              <a:off x="5676801" y="4352068"/>
              <a:ext cx="695299" cy="4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860032" y="3828849"/>
              <a:ext cx="9861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인터페이스</a:t>
              </a:r>
              <a:endParaRPr lang="ko-KR" altLang="en-US" sz="900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4645844" y="5183064"/>
              <a:ext cx="591679" cy="544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0" name="타원 29"/>
            <p:cNvSpPr/>
            <p:nvPr/>
          </p:nvSpPr>
          <p:spPr>
            <a:xfrm>
              <a:off x="8495906" y="5183064"/>
              <a:ext cx="591679" cy="544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32" name="직선 연결선 31"/>
            <p:cNvCxnSpPr>
              <a:stCxn id="29" idx="6"/>
              <a:endCxn id="21" idx="1"/>
            </p:cNvCxnSpPr>
            <p:nvPr/>
          </p:nvCxnSpPr>
          <p:spPr>
            <a:xfrm>
              <a:off x="5237523" y="5455424"/>
              <a:ext cx="463724" cy="4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22" idx="3"/>
            </p:cNvCxnSpPr>
            <p:nvPr/>
          </p:nvCxnSpPr>
          <p:spPr>
            <a:xfrm flipV="1">
              <a:off x="8216795" y="5455424"/>
              <a:ext cx="459661" cy="4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순서도: 추출 35"/>
          <p:cNvSpPr/>
          <p:nvPr/>
        </p:nvSpPr>
        <p:spPr>
          <a:xfrm rot="5400000">
            <a:off x="3510304" y="4814397"/>
            <a:ext cx="1619335" cy="216024"/>
          </a:xfrm>
          <a:prstGeom prst="flowChartExtra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242642" y="3209171"/>
            <a:ext cx="296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인터페이스에 대한 분리</a:t>
            </a:r>
            <a:endParaRPr lang="ko-KR" altLang="en-US" b="1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261977"/>
      </p:ext>
    </p:extLst>
  </p:cSld>
  <p:clrMapOvr>
    <a:masterClrMapping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의존관계 역전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의존관계 역전 원칙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Dependency inversion </a:t>
            </a:r>
            <a:r>
              <a:rPr lang="en-US" altLang="ko-KR" dirty="0" smtClean="0"/>
              <a:t>principle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“프로그래머는 “추상화에 의존해야지</a:t>
            </a:r>
            <a:r>
              <a:rPr lang="en-US" altLang="ko-KR" dirty="0"/>
              <a:t>, </a:t>
            </a:r>
            <a:r>
              <a:rPr lang="ko-KR" altLang="en-US" dirty="0"/>
              <a:t>구체화에 의존하면 </a:t>
            </a:r>
            <a:r>
              <a:rPr lang="ko-KR" altLang="en-US" dirty="0" err="1"/>
              <a:t>안된다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의존성 </a:t>
            </a:r>
            <a:r>
              <a:rPr lang="ko-KR" altLang="en-US" dirty="0"/>
              <a:t>주입은 이 원칙을 따르는 방법 중 하나다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고차원의 모듈은 </a:t>
            </a:r>
            <a:r>
              <a:rPr lang="ko-KR" altLang="en-US" dirty="0" err="1"/>
              <a:t>저차원의</a:t>
            </a:r>
            <a:r>
              <a:rPr lang="ko-KR" altLang="en-US" dirty="0"/>
              <a:t> 모듈에 의존하면 </a:t>
            </a:r>
            <a:r>
              <a:rPr lang="ko-KR" altLang="en-US" dirty="0" err="1"/>
              <a:t>안된다</a:t>
            </a:r>
            <a:r>
              <a:rPr lang="en-US" altLang="ko-KR" dirty="0"/>
              <a:t>. </a:t>
            </a:r>
            <a:r>
              <a:rPr lang="ko-KR" altLang="en-US" dirty="0"/>
              <a:t>이 두 모듈 모두 다른 추상화된 것에 의존한다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추상화 된 것은 구체적인 것에 의존하면 안 된다</a:t>
            </a:r>
            <a:r>
              <a:rPr lang="en-US" altLang="ko-KR" dirty="0"/>
              <a:t>. </a:t>
            </a:r>
            <a:r>
              <a:rPr lang="ko-KR" altLang="en-US" dirty="0"/>
              <a:t>구체적인 것이 추상화된 것에 의존해야 한다</a:t>
            </a:r>
            <a:r>
              <a:rPr lang="en-US" altLang="ko-KR" dirty="0"/>
              <a:t>. 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자주 변경되는 구상 클래스</a:t>
            </a:r>
            <a:r>
              <a:rPr lang="en-US" altLang="ko-KR" dirty="0"/>
              <a:t>(Concreate class)</a:t>
            </a:r>
            <a:r>
              <a:rPr lang="ko-KR" altLang="en-US" dirty="0"/>
              <a:t>에 의존하지 마라</a:t>
            </a:r>
            <a:r>
              <a:rPr lang="en-US" altLang="ko-KR" dirty="0"/>
              <a:t>. </a:t>
            </a:r>
            <a:r>
              <a:rPr lang="ko-KR" altLang="en-US" dirty="0"/>
              <a:t>만약 어떤 클래스에서 상속받아야 한다면</a:t>
            </a:r>
            <a:r>
              <a:rPr lang="en-US" altLang="ko-KR" dirty="0"/>
              <a:t>, </a:t>
            </a:r>
            <a:r>
              <a:rPr lang="ko-KR" altLang="en-US" dirty="0"/>
              <a:t>기반 클래스를 추상 클래스로 만들어라</a:t>
            </a:r>
            <a:r>
              <a:rPr lang="en-US" altLang="ko-KR" dirty="0"/>
              <a:t>. </a:t>
            </a:r>
            <a:r>
              <a:rPr lang="ko-KR" altLang="en-US" dirty="0"/>
              <a:t>만약 어떤 클래스의 참조</a:t>
            </a:r>
            <a:r>
              <a:rPr lang="en-US" altLang="ko-KR" dirty="0"/>
              <a:t>(Reference)</a:t>
            </a:r>
            <a:r>
              <a:rPr lang="ko-KR" altLang="en-US" dirty="0"/>
              <a:t>를 가져야 한다면</a:t>
            </a:r>
            <a:r>
              <a:rPr lang="en-US" altLang="ko-KR" dirty="0"/>
              <a:t>, </a:t>
            </a:r>
            <a:r>
              <a:rPr lang="ko-KR" altLang="en-US" dirty="0"/>
              <a:t>참조 대상이 되는 클래스를 추상 클래스로 만들어라</a:t>
            </a:r>
            <a:r>
              <a:rPr lang="en-US" altLang="ko-KR" dirty="0"/>
              <a:t>. </a:t>
            </a:r>
            <a:r>
              <a:rPr lang="ko-KR" altLang="en-US" dirty="0"/>
              <a:t>만약 어떤 함수를 호출해야 한다면</a:t>
            </a:r>
            <a:r>
              <a:rPr lang="en-US" altLang="ko-KR" dirty="0"/>
              <a:t>, </a:t>
            </a:r>
            <a:r>
              <a:rPr lang="ko-KR" altLang="en-US" dirty="0"/>
              <a:t>호출 되는 함수를 추상 함수로 만들어야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52012"/>
      </p:ext>
    </p:extLst>
  </p:cSld>
  <p:clrMapOvr>
    <a:masterClrMapping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의존관계 역전 </a:t>
            </a:r>
            <a:r>
              <a:rPr lang="ko-KR" altLang="en-US" dirty="0" smtClean="0"/>
              <a:t>원칙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61277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레이어별로</a:t>
            </a:r>
            <a:r>
              <a:rPr lang="ko-KR" altLang="en-US" dirty="0" smtClean="0"/>
              <a:t> 역할이 정해져 있으면 </a:t>
            </a:r>
            <a:r>
              <a:rPr lang="ko-KR" altLang="en-US" dirty="0" err="1" smtClean="0"/>
              <a:t>역참조를</a:t>
            </a:r>
            <a:r>
              <a:rPr lang="ko-KR" altLang="en-US" dirty="0" smtClean="0"/>
              <a:t> 할 수 없도록 구성해야 함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역참조가</a:t>
            </a:r>
            <a:r>
              <a:rPr lang="ko-KR" altLang="en-US" dirty="0" smtClean="0"/>
              <a:t> 발생할 수 있는 것은 </a:t>
            </a:r>
            <a:r>
              <a:rPr lang="en-US" altLang="ko-KR" dirty="0" smtClean="0"/>
              <a:t>BCS(Business common service)</a:t>
            </a:r>
            <a:r>
              <a:rPr lang="ko-KR" altLang="en-US" dirty="0"/>
              <a:t> </a:t>
            </a:r>
            <a:r>
              <a:rPr lang="en-US" altLang="ko-KR" dirty="0" smtClean="0"/>
              <a:t>Layer </a:t>
            </a:r>
            <a:r>
              <a:rPr lang="ko-KR" altLang="en-US" dirty="0" smtClean="0"/>
              <a:t>를 구성해서 역전이 발생하지 않도록 처리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레이어도</a:t>
            </a:r>
            <a:r>
              <a:rPr lang="ko-KR" altLang="en-US" dirty="0" smtClean="0"/>
              <a:t> 무한정 정리할 수 없으므로 타 시스템 연계 등을 </a:t>
            </a:r>
            <a:r>
              <a:rPr lang="en-US" altLang="ko-KR" dirty="0" smtClean="0"/>
              <a:t>EIS(Enterprise Interface Service)Layer</a:t>
            </a:r>
            <a:r>
              <a:rPr lang="ko-KR" altLang="en-US" dirty="0" smtClean="0"/>
              <a:t>로 구분하여 의존관계 역전 원칙 준수</a:t>
            </a:r>
            <a:endParaRPr lang="en-US" altLang="ko-KR" dirty="0" smtClean="0"/>
          </a:p>
        </p:txBody>
      </p:sp>
      <p:grpSp>
        <p:nvGrpSpPr>
          <p:cNvPr id="25" name="그룹 24"/>
          <p:cNvGrpSpPr/>
          <p:nvPr/>
        </p:nvGrpSpPr>
        <p:grpSpPr>
          <a:xfrm>
            <a:off x="1259632" y="3789040"/>
            <a:ext cx="7128792" cy="2524458"/>
            <a:chOff x="1259632" y="3501007"/>
            <a:chExt cx="7128792" cy="2812491"/>
          </a:xfrm>
        </p:grpSpPr>
        <p:sp>
          <p:nvSpPr>
            <p:cNvPr id="4" name="직사각형 3"/>
            <p:cNvSpPr/>
            <p:nvPr/>
          </p:nvSpPr>
          <p:spPr>
            <a:xfrm>
              <a:off x="1259632" y="3501008"/>
              <a:ext cx="3528392" cy="478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Application Service layer</a:t>
              </a:r>
              <a:endParaRPr lang="ko-KR" altLang="en-US" sz="12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59632" y="4277775"/>
              <a:ext cx="3528392" cy="478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Process Service layer</a:t>
              </a:r>
              <a:endParaRPr lang="ko-KR" altLang="en-US" sz="12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59632" y="5054542"/>
              <a:ext cx="3528392" cy="478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Domain Service layer</a:t>
              </a:r>
              <a:endParaRPr lang="ko-KR" altLang="en-US" sz="12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59632" y="5831309"/>
              <a:ext cx="3528392" cy="478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ORM Service layer</a:t>
              </a:r>
              <a:endParaRPr lang="ko-KR" altLang="en-US" sz="1200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2868354" y="3798199"/>
              <a:ext cx="166931" cy="64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오른쪽 화살표 8"/>
            <p:cNvSpPr/>
            <p:nvPr/>
          </p:nvSpPr>
          <p:spPr>
            <a:xfrm rot="5400000">
              <a:off x="2868354" y="4609219"/>
              <a:ext cx="166931" cy="64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오른쪽 화살표 9"/>
            <p:cNvSpPr/>
            <p:nvPr/>
          </p:nvSpPr>
          <p:spPr>
            <a:xfrm rot="5400000">
              <a:off x="2868353" y="5364056"/>
              <a:ext cx="166931" cy="64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48064" y="3501007"/>
              <a:ext cx="540060" cy="2808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B</a:t>
              </a:r>
            </a:p>
            <a:p>
              <a:pPr algn="ctr"/>
              <a:r>
                <a:rPr lang="en-US" altLang="ko-KR" sz="1200" dirty="0" smtClean="0"/>
                <a:t>C</a:t>
              </a:r>
            </a:p>
            <a:p>
              <a:pPr algn="ctr"/>
              <a:r>
                <a:rPr lang="en-US" altLang="ko-KR" sz="1200" dirty="0" smtClean="0"/>
                <a:t>S</a:t>
              </a:r>
            </a:p>
            <a:p>
              <a:pPr algn="ctr"/>
              <a:endParaRPr lang="en-US" altLang="ko-KR" sz="1200" dirty="0"/>
            </a:p>
            <a:p>
              <a:pPr algn="ctr"/>
              <a:r>
                <a:rPr lang="en-US" altLang="ko-KR" sz="1200" dirty="0" smtClean="0"/>
                <a:t>L</a:t>
              </a:r>
            </a:p>
            <a:p>
              <a:pPr algn="ctr"/>
              <a:r>
                <a:rPr lang="en-US" altLang="ko-KR" sz="1200" dirty="0" smtClean="0"/>
                <a:t>A</a:t>
              </a:r>
            </a:p>
            <a:p>
              <a:pPr algn="ctr"/>
              <a:r>
                <a:rPr lang="en-US" altLang="ko-KR" sz="1200" dirty="0" smtClean="0"/>
                <a:t>Y</a:t>
              </a:r>
            </a:p>
            <a:p>
              <a:pPr algn="ctr"/>
              <a:r>
                <a:rPr lang="en-US" altLang="ko-KR" sz="1200" dirty="0" smtClean="0"/>
                <a:t>E</a:t>
              </a:r>
            </a:p>
            <a:p>
              <a:pPr algn="ctr"/>
              <a:r>
                <a:rPr lang="en-US" altLang="ko-KR" sz="1200" dirty="0" smtClean="0"/>
                <a:t>R</a:t>
              </a:r>
            </a:p>
            <a:p>
              <a:pPr algn="ctr"/>
              <a:endParaRPr lang="ko-KR" altLang="en-US" sz="1200" dirty="0"/>
            </a:p>
          </p:txBody>
        </p:sp>
        <p:cxnSp>
          <p:nvCxnSpPr>
            <p:cNvPr id="14" name="직선 화살표 연결선 13"/>
            <p:cNvCxnSpPr>
              <a:stCxn id="4" idx="3"/>
              <a:endCxn id="12" idx="1"/>
            </p:cNvCxnSpPr>
            <p:nvPr/>
          </p:nvCxnSpPr>
          <p:spPr>
            <a:xfrm>
              <a:off x="4788024" y="3740014"/>
              <a:ext cx="360040" cy="11651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5" idx="3"/>
              <a:endCxn id="12" idx="1"/>
            </p:cNvCxnSpPr>
            <p:nvPr/>
          </p:nvCxnSpPr>
          <p:spPr>
            <a:xfrm>
              <a:off x="4788024" y="4516781"/>
              <a:ext cx="360040" cy="3883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3"/>
              <a:endCxn id="12" idx="1"/>
            </p:cNvCxnSpPr>
            <p:nvPr/>
          </p:nvCxnSpPr>
          <p:spPr>
            <a:xfrm flipV="1">
              <a:off x="4788024" y="4905164"/>
              <a:ext cx="360040" cy="3883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7" idx="3"/>
              <a:endCxn id="12" idx="1"/>
            </p:cNvCxnSpPr>
            <p:nvPr/>
          </p:nvCxnSpPr>
          <p:spPr>
            <a:xfrm flipV="1">
              <a:off x="4788024" y="4905164"/>
              <a:ext cx="360040" cy="11651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156176" y="3505185"/>
              <a:ext cx="540060" cy="2808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E</a:t>
              </a:r>
            </a:p>
            <a:p>
              <a:pPr algn="ctr"/>
              <a:r>
                <a:rPr lang="en-US" altLang="ko-KR" sz="1200" dirty="0" smtClean="0"/>
                <a:t>I</a:t>
              </a:r>
            </a:p>
            <a:p>
              <a:pPr algn="ctr"/>
              <a:r>
                <a:rPr lang="en-US" altLang="ko-KR" sz="1200" dirty="0" smtClean="0"/>
                <a:t>S</a:t>
              </a:r>
            </a:p>
            <a:p>
              <a:pPr algn="ctr"/>
              <a:endParaRPr lang="en-US" altLang="ko-KR" sz="1200" dirty="0"/>
            </a:p>
            <a:p>
              <a:pPr algn="ctr"/>
              <a:r>
                <a:rPr lang="en-US" altLang="ko-KR" sz="1200" dirty="0" smtClean="0"/>
                <a:t>L</a:t>
              </a:r>
            </a:p>
            <a:p>
              <a:pPr algn="ctr"/>
              <a:r>
                <a:rPr lang="en-US" altLang="ko-KR" sz="1200" dirty="0" smtClean="0"/>
                <a:t>A</a:t>
              </a:r>
            </a:p>
            <a:p>
              <a:pPr algn="ctr"/>
              <a:r>
                <a:rPr lang="en-US" altLang="ko-KR" sz="1200" dirty="0" smtClean="0"/>
                <a:t>Y</a:t>
              </a:r>
            </a:p>
            <a:p>
              <a:pPr algn="ctr"/>
              <a:r>
                <a:rPr lang="en-US" altLang="ko-KR" sz="1200" dirty="0" smtClean="0"/>
                <a:t>E</a:t>
              </a:r>
            </a:p>
            <a:p>
              <a:pPr algn="ctr"/>
              <a:r>
                <a:rPr lang="en-US" altLang="ko-KR" sz="1200" dirty="0" smtClean="0"/>
                <a:t>R</a:t>
              </a:r>
            </a:p>
            <a:p>
              <a:pPr algn="ctr"/>
              <a:endParaRPr lang="ko-KR" altLang="en-US" sz="1200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5796136" y="4690939"/>
              <a:ext cx="288032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포인트가 7개인 별 22"/>
            <p:cNvSpPr/>
            <p:nvPr/>
          </p:nvSpPr>
          <p:spPr>
            <a:xfrm>
              <a:off x="7134674" y="4322589"/>
              <a:ext cx="1253750" cy="1005133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외부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시스</a:t>
              </a:r>
              <a:r>
                <a:rPr lang="ko-KR" altLang="en-US" sz="1200" b="1" dirty="0"/>
                <a:t>템</a:t>
              </a:r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6804248" y="4667025"/>
              <a:ext cx="288032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6912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읽어오기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inspect </a:t>
            </a:r>
            <a:r>
              <a:rPr lang="ko-KR" altLang="en-US" dirty="0" smtClean="0"/>
              <a:t>모듈에 </a:t>
            </a:r>
            <a:r>
              <a:rPr lang="en-US" altLang="ko-KR" dirty="0" err="1" smtClean="0"/>
              <a:t>getargspec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대한 정보를 검색해서 이를 이용해서 함수 인자를 재구성해서 호출하기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12976"/>
            <a:ext cx="2905125" cy="344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95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996952"/>
            <a:ext cx="8349208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7.4 </a:t>
            </a:r>
            <a:r>
              <a:rPr lang="ko-KR" altLang="en-US" sz="6000" dirty="0" smtClean="0"/>
              <a:t>객체지향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설계 </a:t>
            </a:r>
            <a:r>
              <a:rPr lang="ko-KR" altLang="en-US" sz="6000" dirty="0"/>
              <a:t>기법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(DDD)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Domain Driven Design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49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개념모델 수립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"</a:t>
            </a:r>
            <a:r>
              <a:rPr lang="ko-KR" altLang="en-US" dirty="0"/>
              <a:t>고객의 요구 사항을 어떻게 </a:t>
            </a:r>
            <a:r>
              <a:rPr lang="ko-KR" altLang="en-US" dirty="0" err="1"/>
              <a:t>파악할것이며</a:t>
            </a:r>
            <a:r>
              <a:rPr lang="ko-KR" altLang="en-US" dirty="0"/>
              <a:t> 이를 어떻게 모델화 하느냐</a:t>
            </a:r>
            <a:r>
              <a:rPr lang="en-US" altLang="ko-KR" dirty="0"/>
              <a:t>?"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모델이라는 </a:t>
            </a:r>
            <a:r>
              <a:rPr lang="ko-KR" altLang="en-US" dirty="0"/>
              <a:t>공통된 언어를 사용하여 고객과 소통을 하고 요구 사항을 가급적 정확하게 도출하여 나중에 </a:t>
            </a:r>
            <a:r>
              <a:rPr lang="ko-KR" altLang="en-US" dirty="0" err="1"/>
              <a:t>미도출된</a:t>
            </a:r>
            <a:r>
              <a:rPr lang="ko-KR" altLang="en-US" dirty="0"/>
              <a:t> 요구사항이나 잘못 분석된 요구사항이 없도록 </a:t>
            </a:r>
            <a:r>
              <a:rPr lang="ko-KR" altLang="en-US" dirty="0" err="1" smtClean="0"/>
              <a:t>만드는게</a:t>
            </a:r>
            <a:r>
              <a:rPr lang="ko-KR" altLang="en-US" dirty="0" smtClean="0"/>
              <a:t> 핵심이다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58016"/>
      </p:ext>
    </p:extLst>
  </p:cSld>
  <p:clrMapOvr>
    <a:masterClrMapping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개념과 구현 모델의 분리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개념 모델에는 </a:t>
            </a:r>
            <a:r>
              <a:rPr lang="ko-KR" altLang="en-US" dirty="0"/>
              <a:t>전체적인 흐름과 기능에 대해서 서술되어 </a:t>
            </a:r>
            <a:r>
              <a:rPr lang="ko-KR" altLang="en-US" dirty="0" smtClean="0"/>
              <a:t>있고 비즈니스 목표를 확정하는데 사용된다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 smtClean="0"/>
              <a:t>세부 </a:t>
            </a:r>
            <a:r>
              <a:rPr lang="ko-KR" altLang="en-US" dirty="0" err="1" smtClean="0"/>
              <a:t>비즈니스별로</a:t>
            </a:r>
            <a:r>
              <a:rPr lang="ko-KR" altLang="en-US" dirty="0" smtClean="0"/>
              <a:t> 개발팀의 관심사에 맞춰 개발 영역으로 각 </a:t>
            </a:r>
            <a:r>
              <a:rPr lang="ko-KR" altLang="en-US" dirty="0"/>
              <a:t>팀에 모델을 나누어주기 위해서라도 모델을 </a:t>
            </a:r>
            <a:r>
              <a:rPr lang="ko-KR" altLang="en-US" dirty="0" smtClean="0"/>
              <a:t>분리하고 상세화한다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05960"/>
      </p:ext>
    </p:extLst>
  </p:cSld>
  <p:clrMapOvr>
    <a:masterClrMapping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구현 모델간의 공통 모델 분리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구현 모델을 분리해 보면 실제 각 구현 모델간의 공통 요소들이 많이 발생하므로 구현 모델과 동등한 모델로 정의가 필요하다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 smtClean="0"/>
              <a:t>공통 모델에 대한 서비스에 대한 상세한 기술을 정의하고 각 구현 모델간의 연계 기준을 </a:t>
            </a:r>
            <a:r>
              <a:rPr lang="ko-KR" altLang="en-US" dirty="0" err="1" smtClean="0"/>
              <a:t>재수립해야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732555"/>
      </p:ext>
    </p:extLst>
  </p:cSld>
  <p:clrMapOvr>
    <a:masterClrMapping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구현 모델의 분리 기준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 </a:t>
            </a:r>
            <a:r>
              <a:rPr lang="ko-KR" altLang="en-US" dirty="0" smtClean="0"/>
              <a:t>서비스를 구성하는 기준의 아키텍처가 선행해서 수립되면 기업 규모에 따라 도메인 분리 기준의 아키텍처가 수립되어야 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/>
              <a:t> Enterprise </a:t>
            </a:r>
            <a:r>
              <a:rPr lang="ko-KR" altLang="en-US" dirty="0" smtClean="0"/>
              <a:t>관점에서 보면 구현 모델은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단위로 분리하는 아키텍처가 필요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/>
              <a:t> </a:t>
            </a:r>
            <a:r>
              <a:rPr lang="ko-KR" altLang="en-US" dirty="0" err="1" smtClean="0"/>
              <a:t>중기업</a:t>
            </a:r>
            <a:r>
              <a:rPr lang="ko-KR" altLang="en-US" dirty="0" smtClean="0"/>
              <a:t> 관점에서 보면 구현 모델은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을 구성하는 컴포넌트 단위로 분리하는 아키텍처가 필요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소기업 관점에서 보면 구현 모델은 특정 데이터를 관리하는 주제영역 단위로 분리하는 아키텍처가 필요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06318"/>
      </p:ext>
    </p:extLst>
  </p:cSld>
  <p:clrMapOvr>
    <a:masterClrMapping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996952"/>
            <a:ext cx="8493224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7.5 </a:t>
            </a:r>
            <a:r>
              <a:rPr lang="ko-KR" altLang="en-US" sz="6000" dirty="0" smtClean="0"/>
              <a:t>모델링을 위한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객체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클래스 식별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19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</a:t>
            </a:r>
            <a:r>
              <a:rPr lang="ko-KR" altLang="en-US" dirty="0"/>
              <a:t>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명명규칙 및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   클래스 명명규칙과 정의는 그 클래스가 무엇인지를 설명해야 하고 명확한 책임성을 반영되어야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클래스가 식별되면 책임성에 대해 정의하고 유사 개념 또는 </a:t>
            </a:r>
            <a:r>
              <a:rPr lang="ko-KR" altLang="en-US" dirty="0" err="1"/>
              <a:t>중복성</a:t>
            </a:r>
            <a:r>
              <a:rPr lang="ko-KR" altLang="en-US" dirty="0"/>
              <a:t> 여부를 판단할 명확한 근거를 정리해야 함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클래스의 중요성을 간결하게 정의되어야 함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0038" y="3906802"/>
            <a:ext cx="2077154" cy="2250251"/>
            <a:chOff x="-312585" y="3293985"/>
            <a:chExt cx="1170130" cy="1485165"/>
          </a:xfrm>
        </p:grpSpPr>
        <p:sp>
          <p:nvSpPr>
            <p:cNvPr id="22" name="직사각형 21"/>
            <p:cNvSpPr/>
            <p:nvPr/>
          </p:nvSpPr>
          <p:spPr>
            <a:xfrm>
              <a:off x="-312585" y="329398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Class name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-312585" y="3789040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Attribute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312585" y="428409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Operation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450337" y="3856547"/>
            <a:ext cx="4943626" cy="281281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/>
          <a:lstStyle/>
          <a:p>
            <a:pPr marL="88900" indent="-88900" fontAlgn="base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클래스 이름은 명확히 구별되어야 하며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클래스 정의를 위한 명확한 구별이 가능해야 함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 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왜 그 클래스가 업무에 중요한가를  나타낼 수 있는 명명을 지정하고 정의에서 세부적인 책임성을 설명해야 함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클래스 정의는 “왜 이것이 업무에 중요한가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?”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라는 질문에 답을 해야 함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필요한 경우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클래스가 여러 기능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공정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조직 또는 시스템관점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(view)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을 가로질러 사용 된다면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그것이 적용되는 관점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(view)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을 명료하게 표시한 각 뷰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관점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)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별로 정의사항을 추가하라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defRPr/>
            </a:pPr>
            <a:endParaRPr kumimoji="1" lang="ko-KR" altLang="en-US" sz="14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endParaRPr kumimoji="1" lang="ko-KR" altLang="en-US" sz="14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defRPr/>
            </a:pPr>
            <a:endParaRPr kumimoji="1" lang="en-US" altLang="ko-KR" sz="1400" b="1" dirty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defRPr/>
            </a:pPr>
            <a:r>
              <a:rPr kumimoji="1" lang="en-US" altLang="ko-KR" sz="1400" dirty="0">
                <a:solidFill>
                  <a:prstClr val="black"/>
                </a:solidFill>
              </a:rPr>
              <a:t/>
            </a:r>
            <a:br>
              <a:rPr kumimoji="1" lang="en-US" altLang="ko-KR" sz="1400" dirty="0">
                <a:solidFill>
                  <a:prstClr val="black"/>
                </a:solidFill>
              </a:rPr>
            </a:br>
            <a:endParaRPr kumimoji="1"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8052" y="3357735"/>
            <a:ext cx="473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u="sng" dirty="0" smtClean="0">
                <a:solidFill>
                  <a:prstClr val="black"/>
                </a:solidFill>
              </a:rPr>
              <a:t>클래스 명명 및 </a:t>
            </a:r>
            <a:r>
              <a:rPr lang="ko-KR" altLang="en-US" sz="1600" b="1" u="sng" dirty="0" err="1" smtClean="0">
                <a:solidFill>
                  <a:prstClr val="black"/>
                </a:solidFill>
              </a:rPr>
              <a:t>정의시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 작성되어야 할 사항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78893"/>
      </p:ext>
    </p:extLst>
  </p:cSld>
  <p:clrMapOvr>
    <a:masterClrMapping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클래스에 대한 기술은 이 클래스의 </a:t>
            </a:r>
            <a:r>
              <a:rPr lang="ko-KR" altLang="en-US" dirty="0" err="1"/>
              <a:t>인스턴스들을</a:t>
            </a:r>
            <a:r>
              <a:rPr lang="ko-KR" altLang="en-US" dirty="0"/>
              <a:t> 생성하는 </a:t>
            </a:r>
            <a:r>
              <a:rPr lang="en-US" altLang="ko-KR" dirty="0"/>
              <a:t>template</a:t>
            </a:r>
            <a:r>
              <a:rPr lang="ko-KR" altLang="en-US" dirty="0"/>
              <a:t>역할을 한다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클래스는 데이터타입과 비슷하나</a:t>
            </a:r>
            <a:r>
              <a:rPr lang="en-US" altLang="ko-KR" dirty="0"/>
              <a:t>, </a:t>
            </a:r>
            <a:r>
              <a:rPr lang="ko-KR" altLang="en-US" dirty="0"/>
              <a:t>클래스는 데이터와 함께 기능도가지고 있다</a:t>
            </a:r>
            <a:r>
              <a:rPr lang="en-US" altLang="ko-KR" dirty="0"/>
              <a:t>.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08794" y="3227985"/>
            <a:ext cx="1620180" cy="1425159"/>
            <a:chOff x="-312585" y="3293985"/>
            <a:chExt cx="1170130" cy="1485165"/>
          </a:xfrm>
        </p:grpSpPr>
        <p:sp>
          <p:nvSpPr>
            <p:cNvPr id="11" name="직사각형 10"/>
            <p:cNvSpPr/>
            <p:nvPr/>
          </p:nvSpPr>
          <p:spPr>
            <a:xfrm>
              <a:off x="-312585" y="329398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Class name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-312585" y="3789040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Attribute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312585" y="428409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Operation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328674" y="5823266"/>
            <a:ext cx="1080120" cy="63007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prstClr val="black"/>
                </a:solidFill>
              </a:rPr>
              <a:t>object</a:t>
            </a: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49471" y="5823266"/>
            <a:ext cx="1080120" cy="63007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prstClr val="black"/>
                </a:solidFill>
              </a:rPr>
              <a:t>object</a:t>
            </a: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79715" y="5823266"/>
            <a:ext cx="1080120" cy="63007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prstClr val="black"/>
                </a:solidFill>
              </a:rPr>
              <a:t>object</a:t>
            </a: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9094" y="5745450"/>
            <a:ext cx="145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4000" dirty="0" smtClean="0">
                <a:solidFill>
                  <a:prstClr val="black"/>
                </a:solidFill>
              </a:rPr>
              <a:t>…..</a:t>
            </a:r>
            <a:endParaRPr lang="ko-KR" altLang="en-US" sz="4000" dirty="0" smtClean="0">
              <a:solidFill>
                <a:prstClr val="black"/>
              </a:solidFill>
            </a:endParaRPr>
          </a:p>
        </p:txBody>
      </p:sp>
      <p:cxnSp>
        <p:nvCxnSpPr>
          <p:cNvPr id="18" name="직선 화살표 연결선 17"/>
          <p:cNvCxnSpPr>
            <a:stCxn id="13" idx="2"/>
            <a:endCxn id="14" idx="0"/>
          </p:cNvCxnSpPr>
          <p:nvPr/>
        </p:nvCxnSpPr>
        <p:spPr>
          <a:xfrm flipH="1">
            <a:off x="2868734" y="4653144"/>
            <a:ext cx="1350150" cy="117012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5" idx="0"/>
          </p:cNvCxnSpPr>
          <p:nvPr/>
        </p:nvCxnSpPr>
        <p:spPr>
          <a:xfrm flipH="1">
            <a:off x="4089531" y="4653144"/>
            <a:ext cx="129354" cy="1170129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6" idx="0"/>
          </p:cNvCxnSpPr>
          <p:nvPr/>
        </p:nvCxnSpPr>
        <p:spPr>
          <a:xfrm>
            <a:off x="4218884" y="4653144"/>
            <a:ext cx="1100891" cy="1170129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50957" y="4968171"/>
            <a:ext cx="49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생성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9629" y="5229781"/>
            <a:ext cx="49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생성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21258" y="5120571"/>
            <a:ext cx="49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07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결과값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7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클래스의 성질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기업이 실제 처리하는 비즈니스 도메인의 범위 안에 있어야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기업이 그에 대한 정보를 보관코자 하는 어떤 것을 나타냄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클래스의 속성들의 응집성에 의해 결정된 단일개념을 나타냄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하나의 실제사물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이 아니라 동종 또는 유사 사물의 집합을 나타냄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집합의 본질을 희석시키지 않고</a:t>
            </a:r>
            <a:r>
              <a:rPr lang="en-US" altLang="ko-KR" dirty="0"/>
              <a:t>, </a:t>
            </a:r>
            <a:r>
              <a:rPr lang="ko-KR" altLang="en-US" dirty="0"/>
              <a:t>해당 클래스내의 객체를 구별할 수 있는 능력을 제공 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18810" y="4448131"/>
            <a:ext cx="2544845" cy="686482"/>
            <a:chOff x="452438" y="3383995"/>
            <a:chExt cx="3749777" cy="1874857"/>
          </a:xfrm>
        </p:grpSpPr>
        <p:sp>
          <p:nvSpPr>
            <p:cNvPr id="23" name="직사각형 22"/>
            <p:cNvSpPr/>
            <p:nvPr/>
          </p:nvSpPr>
          <p:spPr>
            <a:xfrm>
              <a:off x="3287815" y="33839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983015" y="3941440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812925" y="4296362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70125" y="4853807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98525" y="35363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52438" y="4651284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3086279" y="4022978"/>
            <a:ext cx="1939645" cy="1604957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180421" y="3849761"/>
            <a:ext cx="1939645" cy="1604957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57721" y="4559081"/>
            <a:ext cx="1786687" cy="29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prstClr val="black"/>
                </a:solidFill>
              </a:rPr>
              <a:t>B </a:t>
            </a:r>
            <a:r>
              <a:rPr lang="ko-KR" altLang="en-US" sz="1600" dirty="0" smtClean="0">
                <a:solidFill>
                  <a:prstClr val="black"/>
                </a:solidFill>
              </a:rPr>
              <a:t>단위 업무 영역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9062" y="4865572"/>
            <a:ext cx="1730342" cy="29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prstClr val="black"/>
                </a:solidFill>
              </a:rPr>
              <a:t>A </a:t>
            </a:r>
            <a:r>
              <a:rPr lang="ko-KR" altLang="en-US" sz="1600" dirty="0" smtClean="0">
                <a:solidFill>
                  <a:prstClr val="black"/>
                </a:solidFill>
              </a:rPr>
              <a:t>단위 업무 영역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01974" y="5916829"/>
            <a:ext cx="1851558" cy="29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prstClr val="black"/>
                </a:solidFill>
              </a:rPr>
              <a:t>C </a:t>
            </a:r>
            <a:r>
              <a:rPr lang="ko-KR" altLang="en-US" sz="1600" dirty="0" smtClean="0">
                <a:solidFill>
                  <a:prstClr val="black"/>
                </a:solidFill>
              </a:rPr>
              <a:t>단위 업무 영역</a:t>
            </a:r>
          </a:p>
        </p:txBody>
      </p:sp>
      <p:cxnSp>
        <p:nvCxnSpPr>
          <p:cNvPr id="37" name="직선 화살표 연결선 36"/>
          <p:cNvCxnSpPr>
            <a:stCxn id="36" idx="0"/>
          </p:cNvCxnSpPr>
          <p:nvPr/>
        </p:nvCxnSpPr>
        <p:spPr>
          <a:xfrm flipH="1" flipV="1">
            <a:off x="4662703" y="5134616"/>
            <a:ext cx="365050" cy="78221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5" idx="3"/>
            <a:endCxn id="32" idx="2"/>
          </p:cNvCxnSpPr>
          <p:nvPr/>
        </p:nvCxnSpPr>
        <p:spPr>
          <a:xfrm flipV="1">
            <a:off x="2529404" y="4825457"/>
            <a:ext cx="556876" cy="1878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4" idx="1"/>
            <a:endCxn id="33" idx="6"/>
          </p:cNvCxnSpPr>
          <p:nvPr/>
        </p:nvCxnSpPr>
        <p:spPr>
          <a:xfrm flipH="1" flipV="1">
            <a:off x="6120066" y="4652241"/>
            <a:ext cx="337655" cy="5458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904963" y="3701992"/>
            <a:ext cx="3369191" cy="205434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00423" y="3397770"/>
            <a:ext cx="2533180" cy="2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u="sng" dirty="0" err="1" smtClean="0">
                <a:solidFill>
                  <a:prstClr val="black"/>
                </a:solidFill>
              </a:rPr>
              <a:t>실세계</a:t>
            </a:r>
            <a:r>
              <a:rPr lang="ko-KR" altLang="en-US" u="sng" dirty="0" smtClean="0">
                <a:solidFill>
                  <a:prstClr val="black"/>
                </a:solidFill>
              </a:rPr>
              <a:t> 업무 범위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82555"/>
      </p:ext>
    </p:extLst>
  </p:cSld>
  <p:clrMapOvr>
    <a:masterClrMapping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클래스가 갖춰야 할 요건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클래스들은 </a:t>
            </a:r>
            <a:r>
              <a:rPr lang="ko-KR" altLang="en-US" dirty="0" err="1"/>
              <a:t>실세계를</a:t>
            </a:r>
            <a:r>
              <a:rPr lang="ko-KR" altLang="en-US" dirty="0"/>
              <a:t> 가능한 완벽하게 추상화 시켜야 한다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 err="1"/>
              <a:t>실세계를</a:t>
            </a:r>
            <a:r>
              <a:rPr lang="ko-KR" altLang="en-US" dirty="0"/>
              <a:t> 제대로 추상화해 내지 못하면 좋은 시스템을 기대할 수 없다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정보는 기능이나 데이터가 아닌 클래스들을 중심으로 국지화되어야 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클래스들의 구현방법은 철저하게 외부로 부터 숨겨져야 하며</a:t>
            </a:r>
            <a:r>
              <a:rPr lang="en-US" altLang="ko-KR" dirty="0"/>
              <a:t>, </a:t>
            </a:r>
            <a:r>
              <a:rPr lang="ko-KR" altLang="en-US" dirty="0"/>
              <a:t>밖으로는 잘 정의된 인터페이스만이 나타나야 한다</a:t>
            </a:r>
            <a:r>
              <a:rPr lang="en-US" altLang="ko-KR" dirty="0"/>
              <a:t>.(</a:t>
            </a:r>
            <a:r>
              <a:rPr lang="ko-KR" altLang="en-US" dirty="0"/>
              <a:t>구현적 의미에서 보면</a:t>
            </a:r>
            <a:r>
              <a:rPr lang="en-US" altLang="ko-KR" dirty="0"/>
              <a:t>)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82382" y="3573017"/>
            <a:ext cx="3812478" cy="2880319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872" y="3146479"/>
            <a:ext cx="286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u="sng" dirty="0" smtClean="0">
                <a:solidFill>
                  <a:prstClr val="black"/>
                </a:solidFill>
              </a:rPr>
              <a:t>객체 영역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516672" y="5383748"/>
            <a:ext cx="2879672" cy="754553"/>
            <a:chOff x="452438" y="3383995"/>
            <a:chExt cx="3749777" cy="1874857"/>
          </a:xfrm>
        </p:grpSpPr>
        <p:sp>
          <p:nvSpPr>
            <p:cNvPr id="29" name="직사각형 28"/>
            <p:cNvSpPr/>
            <p:nvPr/>
          </p:nvSpPr>
          <p:spPr>
            <a:xfrm>
              <a:off x="3287815" y="33839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983015" y="3941440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812925" y="4296362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270125" y="4853807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98525" y="35363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52438" y="4651284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575290" y="4068067"/>
            <a:ext cx="2879672" cy="754553"/>
            <a:chOff x="452438" y="3383995"/>
            <a:chExt cx="3749777" cy="1874857"/>
          </a:xfrm>
        </p:grpSpPr>
        <p:sp>
          <p:nvSpPr>
            <p:cNvPr id="48" name="직사각형 47"/>
            <p:cNvSpPr/>
            <p:nvPr/>
          </p:nvSpPr>
          <p:spPr>
            <a:xfrm>
              <a:off x="3287815" y="33839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983015" y="3941440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12925" y="4296362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270125" y="4853807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98525" y="35363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52438" y="4651284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54" name="타원 53"/>
          <p:cNvSpPr/>
          <p:nvPr/>
        </p:nvSpPr>
        <p:spPr>
          <a:xfrm>
            <a:off x="1311500" y="5148191"/>
            <a:ext cx="3385133" cy="1056311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331643" y="3798034"/>
            <a:ext cx="3385133" cy="1215135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56" name="오른쪽 화살표 55"/>
          <p:cNvSpPr/>
          <p:nvPr/>
        </p:nvSpPr>
        <p:spPr>
          <a:xfrm>
            <a:off x="5039776" y="4050097"/>
            <a:ext cx="903146" cy="484632"/>
          </a:xfrm>
          <a:prstGeom prst="rightArrow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6233724" y="3798035"/>
            <a:ext cx="1620180" cy="1024583"/>
            <a:chOff x="-312585" y="3293985"/>
            <a:chExt cx="1170130" cy="1485165"/>
          </a:xfrm>
        </p:grpSpPr>
        <p:sp>
          <p:nvSpPr>
            <p:cNvPr id="58" name="직사각형 57"/>
            <p:cNvSpPr/>
            <p:nvPr/>
          </p:nvSpPr>
          <p:spPr>
            <a:xfrm>
              <a:off x="-312585" y="329398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A Class name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-312585" y="3789040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Attribute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-312585" y="428409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Operation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233724" y="5328204"/>
            <a:ext cx="1620180" cy="1024584"/>
            <a:chOff x="-312585" y="3293984"/>
            <a:chExt cx="1170130" cy="1485166"/>
          </a:xfrm>
        </p:grpSpPr>
        <p:sp>
          <p:nvSpPr>
            <p:cNvPr id="62" name="직사각형 61"/>
            <p:cNvSpPr/>
            <p:nvPr/>
          </p:nvSpPr>
          <p:spPr>
            <a:xfrm>
              <a:off x="-312585" y="3293984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B Class name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-312585" y="3789040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Attribute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-312585" y="428409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Operation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5" name="오른쪽 화살표 64"/>
          <p:cNvSpPr/>
          <p:nvPr/>
        </p:nvSpPr>
        <p:spPr>
          <a:xfrm>
            <a:off x="5028974" y="5383632"/>
            <a:ext cx="903146" cy="484632"/>
          </a:xfrm>
          <a:prstGeom prst="rightArrow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39776" y="4741117"/>
            <a:ext cx="903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추상화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24030"/>
      </p:ext>
    </p:extLst>
  </p:cSld>
  <p:clrMapOvr>
    <a:masterClrMapping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분류 식별 기준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카테고리화에 의한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:</a:t>
            </a:r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새로운 클래스를 설정하고 기존 클래스와 연관 예정이나 비즈니스 규칙과 같은 보다 추상적인 개념을 다루거나  실물과 지식의 구별을 강조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유사한 개념은 하나의 개념으로 묶어 그룹화하여 하나의 범주로 통합하여야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개념의 공통성을 찾아 하나의 범주로 묶어야 함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91583" y="3502602"/>
            <a:ext cx="7365829" cy="2723002"/>
            <a:chOff x="791583" y="2258870"/>
            <a:chExt cx="7365829" cy="3878655"/>
          </a:xfrm>
        </p:grpSpPr>
        <p:grpSp>
          <p:nvGrpSpPr>
            <p:cNvPr id="38" name="그룹 37"/>
            <p:cNvGrpSpPr/>
            <p:nvPr/>
          </p:nvGrpSpPr>
          <p:grpSpPr>
            <a:xfrm>
              <a:off x="2827192" y="4348272"/>
              <a:ext cx="3164170" cy="1789253"/>
              <a:chOff x="3073065" y="2483895"/>
              <a:chExt cx="4400215" cy="385232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073065" y="2483895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일반대출 계좌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073065" y="3609020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주택대출 계좌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073065" y="4779150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지급보증 계좌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073065" y="5581111"/>
                <a:ext cx="1755195" cy="755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…..</a:t>
                </a:r>
                <a:endParaRPr lang="ko-KR" altLang="en-US" sz="10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5908380" y="3783922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여신 계좌</a:t>
                </a:r>
              </a:p>
            </p:txBody>
          </p:sp>
          <p:sp>
            <p:nvSpPr>
              <p:cNvPr id="57" name="오른쪽 중괄호 56"/>
              <p:cNvSpPr/>
              <p:nvPr/>
            </p:nvSpPr>
            <p:spPr>
              <a:xfrm>
                <a:off x="5008280" y="2483895"/>
                <a:ext cx="630070" cy="3420380"/>
              </a:xfrm>
              <a:prstGeom prst="rightBrace">
                <a:avLst>
                  <a:gd name="adj1" fmla="val 66818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 u="sng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313039" y="3110481"/>
                <a:ext cx="1834930" cy="75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Category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화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791583" y="2258870"/>
              <a:ext cx="7365829" cy="3155458"/>
              <a:chOff x="791583" y="2258870"/>
              <a:chExt cx="7365829" cy="3155458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791583" y="2933945"/>
                <a:ext cx="1661723" cy="188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 상품 소분류나 </a:t>
                </a:r>
                <a:r>
                  <a:rPr lang="ko-KR" altLang="en-US" sz="1000" dirty="0" err="1" smtClean="0">
                    <a:solidFill>
                      <a:prstClr val="black"/>
                    </a:solidFill>
                  </a:rPr>
                  <a:t>중분류별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 관리되는 계좌정보에 대해 통합된 </a:t>
                </a:r>
                <a:r>
                  <a:rPr lang="ko-KR" altLang="en-US" sz="1000" dirty="0" err="1" smtClean="0">
                    <a:solidFill>
                      <a:prstClr val="black"/>
                    </a:solidFill>
                  </a:rPr>
                  <a:t>개념으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altLang="ko-KR" sz="1000" dirty="0" smtClean="0">
                    <a:solidFill>
                      <a:prstClr val="black"/>
                    </a:solidFill>
                  </a:rPr>
                  <a:t>Category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화 필요</a:t>
                </a:r>
                <a:endParaRPr lang="en-US" altLang="ko-KR" sz="1000" dirty="0" smtClean="0">
                  <a:solidFill>
                    <a:prstClr val="black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000" dirty="0" smtClean="0">
                  <a:solidFill>
                    <a:prstClr val="black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개념 사물에 대한 세부 원칙을 통합관리 기준으로 분리</a:t>
                </a:r>
              </a:p>
            </p:txBody>
          </p:sp>
          <p:grpSp>
            <p:nvGrpSpPr>
              <p:cNvPr id="41" name="그룹 40"/>
              <p:cNvGrpSpPr/>
              <p:nvPr/>
            </p:nvGrpSpPr>
            <p:grpSpPr>
              <a:xfrm>
                <a:off x="2836680" y="2258870"/>
                <a:ext cx="3164170" cy="1789253"/>
                <a:chOff x="3073065" y="2483895"/>
                <a:chExt cx="4400215" cy="385232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073065" y="2483895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보통예금 계좌</a:t>
                  </a: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3073065" y="3609020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저축예금 계좌</a:t>
                  </a: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073065" y="4779150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정기적금 계좌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073065" y="5581111"/>
                  <a:ext cx="1755195" cy="755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000" dirty="0" smtClean="0">
                      <a:solidFill>
                        <a:prstClr val="black"/>
                      </a:solidFill>
                    </a:rPr>
                    <a:t>…..</a:t>
                  </a:r>
                  <a:endParaRPr lang="ko-KR" altLang="en-US" sz="10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5908380" y="3783922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예금 계좌</a:t>
                  </a:r>
                </a:p>
              </p:txBody>
            </p:sp>
            <p:sp>
              <p:nvSpPr>
                <p:cNvPr id="50" name="오른쪽 중괄호 49"/>
                <p:cNvSpPr/>
                <p:nvPr/>
              </p:nvSpPr>
              <p:spPr>
                <a:xfrm>
                  <a:off x="5008280" y="2483895"/>
                  <a:ext cx="630070" cy="3420380"/>
                </a:xfrm>
                <a:prstGeom prst="rightBrace">
                  <a:avLst>
                    <a:gd name="adj1" fmla="val 66818"/>
                    <a:gd name="adj2" fmla="val 50000"/>
                  </a:avLst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 u="sng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5313039" y="3110480"/>
                  <a:ext cx="1834930" cy="755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000" dirty="0" smtClean="0">
                      <a:solidFill>
                        <a:prstClr val="black"/>
                      </a:solidFill>
                    </a:rPr>
                    <a:t>Category </a:t>
                  </a: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화</a:t>
                  </a:r>
                </a:p>
              </p:txBody>
            </p:sp>
          </p:grpSp>
          <p:sp>
            <p:nvSpPr>
              <p:cNvPr id="42" name="오른쪽 중괄호 41"/>
              <p:cNvSpPr/>
              <p:nvPr/>
            </p:nvSpPr>
            <p:spPr>
              <a:xfrm>
                <a:off x="6275266" y="2781447"/>
                <a:ext cx="453079" cy="2632881"/>
              </a:xfrm>
              <a:prstGeom prst="rightBrace">
                <a:avLst>
                  <a:gd name="adj1" fmla="val 66818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 u="sng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275266" y="2485574"/>
                <a:ext cx="1319488" cy="35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Category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화</a:t>
                </a: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032101" y="3847503"/>
                <a:ext cx="1125311" cy="3553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계약</a:t>
                </a:r>
              </a:p>
            </p:txBody>
          </p:sp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271964"/>
      </p:ext>
    </p:extLst>
  </p:cSld>
  <p:clrMapOvr>
    <a:masterClrMapping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카테고리화에 의한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서비</a:t>
            </a:r>
            <a:r>
              <a:rPr lang="ko-KR" altLang="en-US" dirty="0"/>
              <a:t>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ko-KR" altLang="en-US" dirty="0" smtClean="0"/>
              <a:t>금융상품을 제외한 다양한  서비스에 대한 처리에 대한 계약 처리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송금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지급결제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환전 등이 별도 거래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791583" y="3502602"/>
            <a:ext cx="7365829" cy="2723002"/>
            <a:chOff x="791583" y="2258870"/>
            <a:chExt cx="7365829" cy="3878655"/>
          </a:xfrm>
        </p:grpSpPr>
        <p:grpSp>
          <p:nvGrpSpPr>
            <p:cNvPr id="38" name="그룹 37"/>
            <p:cNvGrpSpPr/>
            <p:nvPr/>
          </p:nvGrpSpPr>
          <p:grpSpPr>
            <a:xfrm>
              <a:off x="2827192" y="4348272"/>
              <a:ext cx="3164170" cy="1789253"/>
              <a:chOff x="3073065" y="2483895"/>
              <a:chExt cx="4400215" cy="385232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073065" y="2483895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기타 판매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073065" y="3609020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기타 수납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073065" y="4779150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대여금고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073065" y="5581111"/>
                <a:ext cx="1755195" cy="755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…..</a:t>
                </a:r>
                <a:endParaRPr lang="ko-KR" altLang="en-US" sz="10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5908380" y="3783922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기타 서비스</a:t>
                </a:r>
              </a:p>
            </p:txBody>
          </p:sp>
          <p:sp>
            <p:nvSpPr>
              <p:cNvPr id="57" name="오른쪽 중괄호 56"/>
              <p:cNvSpPr/>
              <p:nvPr/>
            </p:nvSpPr>
            <p:spPr>
              <a:xfrm>
                <a:off x="5008280" y="2483895"/>
                <a:ext cx="630070" cy="3420380"/>
              </a:xfrm>
              <a:prstGeom prst="rightBrace">
                <a:avLst>
                  <a:gd name="adj1" fmla="val 66818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 u="sng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313039" y="3110481"/>
                <a:ext cx="1834930" cy="75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Category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화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791583" y="2258870"/>
              <a:ext cx="7365829" cy="3155458"/>
              <a:chOff x="791583" y="2258870"/>
              <a:chExt cx="7365829" cy="3155458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791583" y="3490729"/>
                <a:ext cx="1661723" cy="1227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 금융상품을 제외한 다양한 서비스에 대한 계약에 따른 세부 분리</a:t>
                </a:r>
                <a:endParaRPr lang="en-US" altLang="ko-KR" sz="1000" dirty="0" smtClean="0">
                  <a:solidFill>
                    <a:prstClr val="black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endParaRPr lang="en-US" altLang="ko-KR" sz="1000" dirty="0">
                  <a:solidFill>
                    <a:prstClr val="black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 dirty="0" smtClean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" name="그룹 40"/>
              <p:cNvGrpSpPr/>
              <p:nvPr/>
            </p:nvGrpSpPr>
            <p:grpSpPr>
              <a:xfrm>
                <a:off x="2836680" y="2258870"/>
                <a:ext cx="3164170" cy="1789253"/>
                <a:chOff x="3073065" y="2483895"/>
                <a:chExt cx="4400215" cy="385232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073065" y="2483895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송금</a:t>
                  </a: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3073065" y="3609020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지급결제</a:t>
                  </a: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073065" y="4779150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환전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073065" y="5581111"/>
                  <a:ext cx="1755195" cy="755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000" dirty="0" smtClean="0">
                      <a:solidFill>
                        <a:prstClr val="black"/>
                      </a:solidFill>
                    </a:rPr>
                    <a:t>…..</a:t>
                  </a:r>
                  <a:endParaRPr lang="ko-KR" altLang="en-US" sz="10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5908380" y="3783922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금전서비스</a:t>
                  </a:r>
                </a:p>
              </p:txBody>
            </p:sp>
            <p:sp>
              <p:nvSpPr>
                <p:cNvPr id="50" name="오른쪽 중괄호 49"/>
                <p:cNvSpPr/>
                <p:nvPr/>
              </p:nvSpPr>
              <p:spPr>
                <a:xfrm>
                  <a:off x="5008280" y="2483895"/>
                  <a:ext cx="630070" cy="3420380"/>
                </a:xfrm>
                <a:prstGeom prst="rightBrace">
                  <a:avLst>
                    <a:gd name="adj1" fmla="val 66818"/>
                    <a:gd name="adj2" fmla="val 50000"/>
                  </a:avLst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 u="sng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5313039" y="3110480"/>
                  <a:ext cx="1834930" cy="755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000" dirty="0" smtClean="0">
                      <a:solidFill>
                        <a:prstClr val="black"/>
                      </a:solidFill>
                    </a:rPr>
                    <a:t>Category </a:t>
                  </a: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화</a:t>
                  </a:r>
                </a:p>
              </p:txBody>
            </p:sp>
          </p:grpSp>
          <p:sp>
            <p:nvSpPr>
              <p:cNvPr id="42" name="오른쪽 중괄호 41"/>
              <p:cNvSpPr/>
              <p:nvPr/>
            </p:nvSpPr>
            <p:spPr>
              <a:xfrm>
                <a:off x="6275266" y="2781447"/>
                <a:ext cx="453079" cy="2632881"/>
              </a:xfrm>
              <a:prstGeom prst="rightBrace">
                <a:avLst>
                  <a:gd name="adj1" fmla="val 66818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 u="sng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275266" y="2485574"/>
                <a:ext cx="1319488" cy="35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Category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화</a:t>
                </a: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032101" y="3847503"/>
                <a:ext cx="1125311" cy="3553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계약</a:t>
                </a:r>
              </a:p>
            </p:txBody>
          </p:sp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17693"/>
      </p:ext>
    </p:extLst>
  </p:cSld>
  <p:clrMapOvr>
    <a:masterClrMapping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집합 식별 기준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5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집합으로 규정할 수 있어야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동일한 부류나 범주의 집합으로 규정하여 클래스간의 책임성 중복이 발생하지 않아야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집합으로 정의할 수 있도록 명확한 분류 기준을 수립해야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집합에 속한 객체들이 중복되지 않도록 명확해야 함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75292" y="4318036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</a:p>
        </p:txBody>
      </p:sp>
      <p:sp>
        <p:nvSpPr>
          <p:cNvPr id="27" name="왼쪽 중괄호 26"/>
          <p:cNvSpPr/>
          <p:nvPr/>
        </p:nvSpPr>
        <p:spPr>
          <a:xfrm>
            <a:off x="4470055" y="4257224"/>
            <a:ext cx="373888" cy="1188000"/>
          </a:xfrm>
          <a:prstGeom prst="leftBrace">
            <a:avLst>
              <a:gd name="adj1" fmla="val 31919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u="sng">
              <a:solidFill>
                <a:prstClr val="black"/>
              </a:solidFill>
            </a:endParaRPr>
          </a:p>
        </p:txBody>
      </p:sp>
      <p:sp>
        <p:nvSpPr>
          <p:cNvPr id="28" name="오른쪽 중괄호 27"/>
          <p:cNvSpPr/>
          <p:nvPr/>
        </p:nvSpPr>
        <p:spPr>
          <a:xfrm>
            <a:off x="7336528" y="4257224"/>
            <a:ext cx="309663" cy="1188000"/>
          </a:xfrm>
          <a:prstGeom prst="rightBrace">
            <a:avLst>
              <a:gd name="adj1" fmla="val 4494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u="sng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51656" y="4318038"/>
            <a:ext cx="2077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고객과의 수신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</a:rPr>
              <a:t>여신 상품을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신규할</a:t>
            </a:r>
            <a:r>
              <a:rPr lang="ko-KR" altLang="en-US" sz="1400" dirty="0" smtClean="0">
                <a:solidFill>
                  <a:prstClr val="black"/>
                </a:solidFill>
              </a:rPr>
              <a:t> 경우 계약조건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등 계약에 필요한 정보를 관리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91880" y="4392239"/>
            <a:ext cx="66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4000" dirty="0" smtClean="0">
                <a:solidFill>
                  <a:prstClr val="black"/>
                </a:solidFill>
              </a:rPr>
              <a:t>=</a:t>
            </a:r>
            <a:endParaRPr lang="ko-KR" altLang="en-US" sz="4000" dirty="0" smtClean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75293" y="3717164"/>
            <a:ext cx="9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u="sng" dirty="0" smtClean="0">
                <a:solidFill>
                  <a:prstClr val="black"/>
                </a:solidFill>
              </a:rPr>
              <a:t>집합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55713" y="3717164"/>
            <a:ext cx="9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u="sng" dirty="0" smtClean="0">
                <a:solidFill>
                  <a:prstClr val="black"/>
                </a:solidFill>
              </a:rPr>
              <a:t>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060203"/>
      </p:ext>
    </p:extLst>
  </p:cSld>
  <p:clrMapOvr>
    <a:masterClrMapping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공통성과 </a:t>
            </a:r>
            <a:r>
              <a:rPr lang="ko-KR" altLang="en-US" dirty="0"/>
              <a:t>변이성을 구분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비즈니스 소프트웨어의 복잡성의 가장 중요한 원인은 ‘변형</a:t>
            </a:r>
            <a:r>
              <a:rPr lang="en-US" altLang="ko-KR" dirty="0"/>
              <a:t>(variation)’</a:t>
            </a:r>
            <a:r>
              <a:rPr lang="ko-KR" altLang="en-US" dirty="0"/>
              <a:t>의 규모에서 온다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이러한 변형 경우를 분석함으로써 ‘공통점</a:t>
            </a:r>
            <a:r>
              <a:rPr lang="en-US" altLang="ko-KR" dirty="0"/>
              <a:t>(Commonality)’</a:t>
            </a:r>
            <a:r>
              <a:rPr lang="ko-KR" altLang="en-US" dirty="0"/>
              <a:t>을 추출할 수 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클래스 복잡성을 해결하기 위한 핵심은 공통점과 변형을 구분하는 데 있다</a:t>
            </a:r>
            <a:r>
              <a:rPr lang="en-US" altLang="ko-KR" dirty="0"/>
              <a:t>.</a:t>
            </a: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1108020" y="3498415"/>
            <a:ext cx="1676400" cy="652642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James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.part-time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.weekly-paid</a:t>
            </a:r>
            <a:endParaRPr kumimoji="1" lang="en-US" altLang="ko-KR" sz="1000" i="1" u="sng" baseline="-25000">
              <a:solidFill>
                <a:srgbClr val="000000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203520" y="3498415"/>
            <a:ext cx="1676400" cy="652642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John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.full-time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.weekly-paid</a:t>
            </a:r>
            <a:endParaRPr kumimoji="1" lang="en-US" altLang="ko-KR" sz="1000" i="1" u="sng" baseline="-25000">
              <a:solidFill>
                <a:srgbClr val="000000"/>
              </a:solidFill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5299020" y="3498415"/>
            <a:ext cx="1676400" cy="652642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Jane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.part-time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.monthly-paid</a:t>
            </a:r>
            <a:endParaRPr kumimoji="1" lang="en-US" altLang="ko-KR" sz="1000" i="1" u="sng" baseline="-25000">
              <a:solidFill>
                <a:srgbClr val="000000"/>
              </a:solidFill>
            </a:endParaRPr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7291407" y="3580431"/>
            <a:ext cx="199385" cy="346234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000" u="sng">
              <a:solidFill>
                <a:prstClr val="black"/>
              </a:solidFill>
            </a:endParaRPr>
          </a:p>
        </p:txBody>
      </p:sp>
      <p:sp>
        <p:nvSpPr>
          <p:cNvPr id="16" name="Oval 8"/>
          <p:cNvSpPr>
            <a:spLocks noChangeArrowheads="1"/>
          </p:cNvSpPr>
          <p:nvPr/>
        </p:nvSpPr>
        <p:spPr bwMode="auto">
          <a:xfrm>
            <a:off x="7596207" y="3580431"/>
            <a:ext cx="199385" cy="346234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000" u="sng">
              <a:solidFill>
                <a:prstClr val="black"/>
              </a:solidFill>
            </a:endParaRPr>
          </a:p>
        </p:txBody>
      </p:sp>
      <p:sp>
        <p:nvSpPr>
          <p:cNvPr id="17" name="Oval 9"/>
          <p:cNvSpPr>
            <a:spLocks noChangeArrowheads="1"/>
          </p:cNvSpPr>
          <p:nvPr/>
        </p:nvSpPr>
        <p:spPr bwMode="auto">
          <a:xfrm>
            <a:off x="7901007" y="3580431"/>
            <a:ext cx="199385" cy="346234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000" u="sng">
              <a:solidFill>
                <a:prstClr val="black"/>
              </a:solidFill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212842" y="4408888"/>
            <a:ext cx="303961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u="sng" dirty="0">
                <a:solidFill>
                  <a:srgbClr val="000000"/>
                </a:solidFill>
              </a:rPr>
              <a:t>공통점 분석 후,…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4900436" y="5672994"/>
            <a:ext cx="1138453" cy="553998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>
                <a:solidFill>
                  <a:srgbClr val="000000"/>
                </a:solidFill>
              </a:rPr>
              <a:t>[</a:t>
            </a:r>
            <a:r>
              <a:rPr kumimoji="1" lang="en-US" altLang="ko-KR" sz="1000">
                <a:solidFill>
                  <a:srgbClr val="000000"/>
                </a:solidFill>
              </a:rPr>
              <a:t>Payment Type]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rgbClr val="000000"/>
                </a:solidFill>
              </a:rPr>
              <a:t>.weekly-paid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rgbClr val="000000"/>
                </a:solidFill>
              </a:rPr>
              <a:t>.monthly-paid</a:t>
            </a: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6653039" y="5672994"/>
            <a:ext cx="1114408" cy="553998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>
                <a:solidFill>
                  <a:srgbClr val="000000"/>
                </a:solidFill>
              </a:rPr>
              <a:t>[</a:t>
            </a:r>
            <a:r>
              <a:rPr kumimoji="1" lang="en-US" altLang="ko-KR" sz="1000">
                <a:solidFill>
                  <a:srgbClr val="000000"/>
                </a:solidFill>
              </a:rPr>
              <a:t>Working Style]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rgbClr val="000000"/>
                </a:solidFill>
              </a:rPr>
              <a:t>.part-time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rgbClr val="000000"/>
                </a:solidFill>
              </a:rPr>
              <a:t>.full-time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1845112" y="5672994"/>
            <a:ext cx="1211873" cy="553998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rgbClr val="000000"/>
                </a:solidFill>
              </a:rPr>
              <a:t>[</a:t>
            </a:r>
            <a:r>
              <a:rPr kumimoji="1" lang="en-US" altLang="ko-KR" sz="1000" dirty="0">
                <a:solidFill>
                  <a:srgbClr val="000000"/>
                </a:solidFill>
              </a:rPr>
              <a:t>Worker]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000000"/>
                </a:solidFill>
              </a:rPr>
              <a:t>.name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000000"/>
                </a:solidFill>
              </a:rPr>
              <a:t>. …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3794680" y="5683876"/>
            <a:ext cx="460383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u="sng">
                <a:solidFill>
                  <a:srgbClr val="000000"/>
                </a:solidFill>
                <a:sym typeface="Symbol" pitchFamily="18" charset="2"/>
              </a:rPr>
              <a:t></a:t>
            </a: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2266734" y="4960526"/>
            <a:ext cx="569387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u="sng">
                <a:solidFill>
                  <a:srgbClr val="000000"/>
                </a:solidFill>
              </a:rPr>
              <a:t>공통점</a:t>
            </a: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6296184" y="4960526"/>
            <a:ext cx="441146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u="sng">
                <a:solidFill>
                  <a:srgbClr val="000000"/>
                </a:solidFill>
              </a:rPr>
              <a:t>변형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82769"/>
      </p:ext>
    </p:extLst>
  </p:cSld>
  <p:clrMapOvr>
    <a:masterClrMapping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독립적인 집합 이어야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어떤 다른 집합과는 본질적으로 다른 자기 혼자만의 고유한 집합이어야 한다는 것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다른 집합의 </a:t>
            </a:r>
            <a:r>
              <a:rPr lang="ko-KR" altLang="en-US" dirty="0" err="1"/>
              <a:t>부분집합이되거나</a:t>
            </a:r>
            <a:r>
              <a:rPr lang="ko-KR" altLang="en-US" dirty="0"/>
              <a:t> 다른 집합과의 교집합을 가지지 않아야 한다는 것 </a:t>
            </a:r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3900018" y="4791208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271622" y="4791208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603497" y="4791208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상품</a:t>
            </a:r>
          </a:p>
        </p:txBody>
      </p:sp>
      <p:sp>
        <p:nvSpPr>
          <p:cNvPr id="28" name="타원 27"/>
          <p:cNvSpPr/>
          <p:nvPr/>
        </p:nvSpPr>
        <p:spPr>
          <a:xfrm>
            <a:off x="1159858" y="4347102"/>
            <a:ext cx="1958134" cy="189021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91880" y="4347102"/>
            <a:ext cx="1958134" cy="189021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818292" y="4347102"/>
            <a:ext cx="1958134" cy="189021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59858" y="3522494"/>
            <a:ext cx="681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prstClr val="black"/>
                </a:solidFill>
              </a:rPr>
              <a:t>하나의 독립적인 집합으로 유지되며 독립적인 사물로써 상호작용을 수행</a:t>
            </a:r>
          </a:p>
        </p:txBody>
      </p:sp>
      <p:cxnSp>
        <p:nvCxnSpPr>
          <p:cNvPr id="32" name="직선 연결선 31"/>
          <p:cNvCxnSpPr>
            <a:stCxn id="27" idx="3"/>
            <a:endCxn id="25" idx="1"/>
          </p:cNvCxnSpPr>
          <p:nvPr/>
        </p:nvCxnSpPr>
        <p:spPr>
          <a:xfrm>
            <a:off x="2728805" y="5263003"/>
            <a:ext cx="11712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5" idx="3"/>
            <a:endCxn id="26" idx="1"/>
          </p:cNvCxnSpPr>
          <p:nvPr/>
        </p:nvCxnSpPr>
        <p:spPr>
          <a:xfrm>
            <a:off x="5025326" y="5263003"/>
            <a:ext cx="12462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514277"/>
      </p:ext>
    </p:extLst>
  </p:cSld>
  <p:clrMapOvr>
    <a:masterClrMapping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사물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비사물</a:t>
            </a:r>
            <a:r>
              <a:rPr lang="ko-KR" altLang="en-US" dirty="0" smtClean="0"/>
              <a:t> 기준 분류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결과값 처리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함수에 인자를 제공해서 호출을 하면 함수는 </a:t>
            </a:r>
            <a:r>
              <a:rPr lang="ko-KR" altLang="en-US" dirty="0" err="1" smtClean="0"/>
              <a:t>결과값하나를</a:t>
            </a:r>
            <a:r>
              <a:rPr lang="ko-KR" altLang="en-US" dirty="0" smtClean="0"/>
              <a:t> 제공한다</a:t>
            </a:r>
            <a:r>
              <a:rPr lang="en-US" altLang="ko-KR" dirty="0" smtClean="0"/>
              <a:t>. Return</a:t>
            </a:r>
            <a:r>
              <a:rPr lang="ko-KR" altLang="en-US" dirty="0" smtClean="0"/>
              <a:t>이 없을 경우도 </a:t>
            </a:r>
            <a:r>
              <a:rPr lang="en-US" altLang="ko-KR" dirty="0" smtClean="0"/>
              <a:t>None</a:t>
            </a:r>
            <a:r>
              <a:rPr lang="ko-KR" altLang="en-US" dirty="0" smtClean="0"/>
              <a:t>으로 결과값을 제공함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203848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979712" y="4653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20272" y="471078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결과값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5940152" y="4653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471078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입</a:t>
            </a:r>
            <a:r>
              <a:rPr lang="ko-KR" altLang="en-US" dirty="0" err="1"/>
              <a:t>력</a:t>
            </a:r>
            <a:r>
              <a:rPr lang="ko-KR" altLang="en-US" dirty="0" err="1" smtClean="0"/>
              <a:t>값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사물</a:t>
            </a:r>
            <a:r>
              <a:rPr lang="en-US" altLang="ko-KR" dirty="0"/>
              <a:t>(Things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68478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대상 문제에 있어 명확한 경계와 의미를 가진 것이 객체이며</a:t>
            </a:r>
            <a:r>
              <a:rPr lang="en-US" altLang="ko-KR" dirty="0"/>
              <a:t>, </a:t>
            </a:r>
            <a:r>
              <a:rPr lang="ko-KR" altLang="en-US" dirty="0"/>
              <a:t>공동 의미</a:t>
            </a:r>
            <a:r>
              <a:rPr lang="en-US" altLang="ko-KR" dirty="0"/>
              <a:t>, </a:t>
            </a:r>
            <a:r>
              <a:rPr lang="ko-KR" altLang="en-US" dirty="0"/>
              <a:t>행동을 가진 객체 그룹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실존하는 집합으로써 다른 집합들과 구별</a:t>
            </a:r>
            <a:r>
              <a:rPr lang="en-US" altLang="ko-KR" dirty="0"/>
              <a:t>(Identify)</a:t>
            </a:r>
            <a:r>
              <a:rPr lang="ko-KR" altLang="en-US" dirty="0"/>
              <a:t>할 수 있는 것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어떤 사물의 집합</a:t>
            </a:r>
            <a:r>
              <a:rPr lang="en-US" altLang="ko-KR" dirty="0"/>
              <a:t>. </a:t>
            </a:r>
            <a:r>
              <a:rPr lang="ko-KR" altLang="en-US" dirty="0"/>
              <a:t>이 집합 안의 사물들은 같은 특징을 공유하고</a:t>
            </a:r>
            <a:r>
              <a:rPr lang="en-US" altLang="ko-KR" dirty="0"/>
              <a:t>, </a:t>
            </a:r>
            <a:r>
              <a:rPr lang="ko-KR" altLang="en-US" dirty="0"/>
              <a:t>같은 방식으로 행동하고</a:t>
            </a:r>
            <a:r>
              <a:rPr lang="en-US" altLang="ko-KR" dirty="0"/>
              <a:t>, </a:t>
            </a:r>
            <a:r>
              <a:rPr lang="ko-KR" altLang="en-US" dirty="0"/>
              <a:t>같은 규칙과 정책을 준수함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03497" y="4861661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통장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17996" y="4861661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증서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38176" y="4861661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수표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92184" y="4861661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어음</a:t>
            </a:r>
          </a:p>
        </p:txBody>
      </p:sp>
      <p:sp>
        <p:nvSpPr>
          <p:cNvPr id="17" name="왼쪽 중괄호 16"/>
          <p:cNvSpPr/>
          <p:nvPr/>
        </p:nvSpPr>
        <p:spPr>
          <a:xfrm rot="5400000">
            <a:off x="4184360" y="1717160"/>
            <a:ext cx="405047" cy="5445791"/>
          </a:xfrm>
          <a:prstGeom prst="leftBrace">
            <a:avLst>
              <a:gd name="adj1" fmla="val 109785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u="sng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3123" y="3787485"/>
            <a:ext cx="7228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prstClr val="black"/>
                </a:solidFill>
              </a:rPr>
              <a:t>실제 비즈니스에서 존재하는 사물들을 하나의 집합으로 묶어 클래스화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28909"/>
      </p:ext>
    </p:extLst>
  </p:cSld>
  <p:clrMapOvr>
    <a:masterClrMapping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비사물</a:t>
            </a:r>
            <a:r>
              <a:rPr lang="en-US" altLang="ko-KR" dirty="0"/>
              <a:t>(Non-Things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54076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비즈니스 내의 관행 등으로 관리되는 논리적인  관리대상을 객체들의 집합을 식별하는 것 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논리적인 이유로 같은 부류에 속하는 객체들의 집합을 식별하는 것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공통성을 찾아 의미적으로 통합하여 하나의 집합으로 묶을 수 있어야 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3497" y="5077685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17996" y="5077685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자기앞수표발행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38176" y="5077685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제사고신고</a:t>
            </a:r>
            <a:r>
              <a:rPr lang="en-US" altLang="ko-KR" sz="1400" dirty="0" smtClean="0">
                <a:solidFill>
                  <a:prstClr val="black"/>
                </a:solidFill>
              </a:rPr>
              <a:t>	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92184" y="5077685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</a:t>
            </a:r>
          </a:p>
        </p:txBody>
      </p:sp>
      <p:sp>
        <p:nvSpPr>
          <p:cNvPr id="20" name="왼쪽 중괄호 19"/>
          <p:cNvSpPr/>
          <p:nvPr/>
        </p:nvSpPr>
        <p:spPr>
          <a:xfrm rot="5400000">
            <a:off x="4184360" y="1933184"/>
            <a:ext cx="405047" cy="5445791"/>
          </a:xfrm>
          <a:prstGeom prst="leftBrace">
            <a:avLst>
              <a:gd name="adj1" fmla="val 109785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u="sng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3123" y="3834232"/>
            <a:ext cx="7228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prstClr val="black"/>
                </a:solidFill>
              </a:rPr>
              <a:t>비즈니스에서 관리되는 개념 객체들을 그룹화하여 클래스 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20235"/>
      </p:ext>
    </p:extLst>
  </p:cSld>
  <p:clrMapOvr>
    <a:masterClrMapping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행위 기준 분류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행위관리 </a:t>
            </a:r>
            <a:r>
              <a:rPr lang="ko-KR" altLang="en-US" dirty="0" err="1"/>
              <a:t>대상체의</a:t>
            </a:r>
            <a:r>
              <a:rPr lang="ko-KR" altLang="en-US" dirty="0"/>
              <a:t>  분리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사물에 대한 복잡성 완화를 위해 객체들에 대한 고유정보와 행위관리를 위한 책임성을 분리하여야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행위가 반복적으로 발생하는 주체와 그 행위가 대상이 되는 사물정보에 대해 분리하여 관리함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56191" y="4230089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81380" y="4230089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상품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856191" y="5482819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계약조건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079419" y="5482819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상품조건</a:t>
            </a:r>
          </a:p>
        </p:txBody>
      </p:sp>
      <p:cxnSp>
        <p:nvCxnSpPr>
          <p:cNvPr id="17" name="직선 연결선 16"/>
          <p:cNvCxnSpPr>
            <a:stCxn id="14" idx="2"/>
            <a:endCxn id="16" idx="0"/>
          </p:cNvCxnSpPr>
          <p:nvPr/>
        </p:nvCxnSpPr>
        <p:spPr>
          <a:xfrm flipH="1">
            <a:off x="2642072" y="4912574"/>
            <a:ext cx="1962" cy="5702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3" idx="2"/>
            <a:endCxn id="15" idx="0"/>
          </p:cNvCxnSpPr>
          <p:nvPr/>
        </p:nvCxnSpPr>
        <p:spPr>
          <a:xfrm>
            <a:off x="6418843" y="4912574"/>
            <a:ext cx="0" cy="5702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왼쪽/오른쪽 화살표 21"/>
          <p:cNvSpPr/>
          <p:nvPr/>
        </p:nvSpPr>
        <p:spPr>
          <a:xfrm>
            <a:off x="3907311" y="4427935"/>
            <a:ext cx="1122602" cy="484632"/>
          </a:xfrm>
          <a:prstGeom prst="leftRightArrow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7293" y="3697287"/>
            <a:ext cx="256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u="sng" dirty="0" smtClean="0">
                <a:solidFill>
                  <a:prstClr val="black"/>
                </a:solidFill>
              </a:rPr>
              <a:t>기업의 판매되는 사물 </a:t>
            </a:r>
            <a:r>
              <a:rPr lang="ko-KR" altLang="en-US" sz="1400" b="1" u="sng" dirty="0" err="1" smtClean="0">
                <a:solidFill>
                  <a:prstClr val="black"/>
                </a:solidFill>
              </a:rPr>
              <a:t>대상체</a:t>
            </a:r>
            <a:endParaRPr lang="ko-KR" altLang="en-US" sz="1400" b="1" u="sng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02865" y="3697287"/>
            <a:ext cx="2193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u="sng" dirty="0" smtClean="0">
                <a:solidFill>
                  <a:prstClr val="black"/>
                </a:solidFill>
              </a:rPr>
              <a:t>판매된 행위관리 </a:t>
            </a:r>
            <a:r>
              <a:rPr lang="ko-KR" altLang="en-US" sz="1400" b="1" u="sng" dirty="0" err="1" smtClean="0">
                <a:solidFill>
                  <a:prstClr val="black"/>
                </a:solidFill>
              </a:rPr>
              <a:t>대상체</a:t>
            </a:r>
            <a:r>
              <a:rPr lang="ko-KR" altLang="en-US" sz="1400" b="1" u="sng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73480" y="5482819"/>
            <a:ext cx="1344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사물과 행위관리 기준으로 분리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94784"/>
      </p:ext>
    </p:extLst>
  </p:cSld>
  <p:clrMapOvr>
    <a:masterClrMapping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 in </a:t>
            </a:r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서브 클래스화에 의한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기존 클래스를 특수화해 서브클래스를 설정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서브 클래스마다 데이터나 </a:t>
            </a:r>
            <a:r>
              <a:rPr lang="ko-KR" altLang="en-US" dirty="0" err="1"/>
              <a:t>메소드가</a:t>
            </a:r>
            <a:r>
              <a:rPr lang="ko-KR" altLang="en-US" dirty="0"/>
              <a:t> 달라지는 경우 또는 별개의 클래스와 연관을 가지는 등 모델구조의 차이를 강조하기 위해 사용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1600" y="3212976"/>
            <a:ext cx="7134184" cy="3213968"/>
            <a:chOff x="345831" y="2393892"/>
            <a:chExt cx="7134184" cy="3745626"/>
          </a:xfrm>
        </p:grpSpPr>
        <p:sp>
          <p:nvSpPr>
            <p:cNvPr id="19" name="직사각형 18"/>
            <p:cNvSpPr/>
            <p:nvPr/>
          </p:nvSpPr>
          <p:spPr>
            <a:xfrm>
              <a:off x="4576971" y="2393892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계약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89449" y="3958856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수신 계약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88245" y="3958856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대출 계약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472979" y="3958856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지급보증</a:t>
              </a:r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 계약</a:t>
              </a:r>
            </a:p>
          </p:txBody>
        </p:sp>
        <p:cxnSp>
          <p:nvCxnSpPr>
            <p:cNvPr id="27" name="꺾인 연결선 26"/>
            <p:cNvCxnSpPr>
              <a:stCxn id="20" idx="0"/>
              <a:endCxn id="19" idx="2"/>
            </p:cNvCxnSpPr>
            <p:nvPr/>
          </p:nvCxnSpPr>
          <p:spPr>
            <a:xfrm rot="5400000" flipH="1" flipV="1">
              <a:off x="3764399" y="2642758"/>
              <a:ext cx="744663" cy="18875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꺾인 연결선 27"/>
            <p:cNvCxnSpPr>
              <a:stCxn id="26" idx="0"/>
              <a:endCxn id="19" idx="2"/>
            </p:cNvCxnSpPr>
            <p:nvPr/>
          </p:nvCxnSpPr>
          <p:spPr>
            <a:xfrm rot="16200000" flipV="1">
              <a:off x="5656162" y="2638517"/>
              <a:ext cx="744664" cy="18960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21" idx="0"/>
              <a:endCxn id="19" idx="2"/>
            </p:cNvCxnSpPr>
            <p:nvPr/>
          </p:nvCxnSpPr>
          <p:spPr>
            <a:xfrm rot="16200000" flipV="1">
              <a:off x="4713798" y="3580881"/>
              <a:ext cx="744663" cy="1127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2689449" y="5319217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수신관련</a:t>
              </a:r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prstClr val="black"/>
                  </a:solidFill>
                </a:rPr>
                <a:t>Class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588245" y="5319217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대출관련</a:t>
              </a:r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prstClr val="black"/>
                  </a:solidFill>
                </a:rPr>
                <a:t>Class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472981" y="5319217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지급보증</a:t>
              </a:r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관련</a:t>
              </a:r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prstClr val="black"/>
                  </a:solidFill>
                </a:rPr>
                <a:t>Class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cxnSp>
          <p:nvCxnSpPr>
            <p:cNvPr id="33" name="직선 연결선 32"/>
            <p:cNvCxnSpPr>
              <a:stCxn id="20" idx="2"/>
              <a:endCxn id="30" idx="0"/>
            </p:cNvCxnSpPr>
            <p:nvPr/>
          </p:nvCxnSpPr>
          <p:spPr>
            <a:xfrm>
              <a:off x="3192966" y="4779150"/>
              <a:ext cx="0" cy="5400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21" idx="2"/>
              <a:endCxn id="31" idx="0"/>
            </p:cNvCxnSpPr>
            <p:nvPr/>
          </p:nvCxnSpPr>
          <p:spPr>
            <a:xfrm>
              <a:off x="5091762" y="4779150"/>
              <a:ext cx="0" cy="5400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26" idx="2"/>
              <a:endCxn id="32" idx="0"/>
            </p:cNvCxnSpPr>
            <p:nvPr/>
          </p:nvCxnSpPr>
          <p:spPr>
            <a:xfrm>
              <a:off x="6976496" y="4779150"/>
              <a:ext cx="2" cy="5400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왼쪽 중괄호 35"/>
            <p:cNvSpPr/>
            <p:nvPr/>
          </p:nvSpPr>
          <p:spPr>
            <a:xfrm>
              <a:off x="1919081" y="2753925"/>
              <a:ext cx="415431" cy="1800200"/>
            </a:xfrm>
            <a:prstGeom prst="leftBrace">
              <a:avLst>
                <a:gd name="adj1" fmla="val 35625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u="sng">
                <a:solidFill>
                  <a:prstClr val="black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70959" y="2978950"/>
              <a:ext cx="88188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특정 비즈니스를 수용을 위한 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Level 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8" name="왼쪽 중괄호 37"/>
            <p:cNvSpPr/>
            <p:nvPr/>
          </p:nvSpPr>
          <p:spPr>
            <a:xfrm>
              <a:off x="1673526" y="4554131"/>
              <a:ext cx="415431" cy="1485165"/>
            </a:xfrm>
            <a:prstGeom prst="leftBrace">
              <a:avLst>
                <a:gd name="adj1" fmla="val 35625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u="sng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5831" y="5057600"/>
              <a:ext cx="11614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smtClean="0">
                  <a:solidFill>
                    <a:prstClr val="black"/>
                  </a:solidFill>
                </a:rPr>
                <a:t>세부 업무별 특화된 처리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292812"/>
      </p:ext>
    </p:extLst>
  </p:cSld>
  <p:clrMapOvr>
    <a:masterClrMapping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Scale in</a:t>
            </a:r>
            <a:r>
              <a:rPr lang="ko-KR" altLang="en-US" dirty="0" smtClean="0"/>
              <a:t>을 자기 참조 구조 통합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자기참조를 위한 계층 구조화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 자기 참조가 되는 구조를 구성하여 계층구조를 </a:t>
            </a:r>
            <a:r>
              <a:rPr lang="ko-KR" altLang="en-US" dirty="0" err="1"/>
              <a:t>만들어속성과</a:t>
            </a:r>
            <a:r>
              <a:rPr lang="ko-KR" altLang="en-US" dirty="0"/>
              <a:t> </a:t>
            </a:r>
            <a:r>
              <a:rPr lang="ko-KR" altLang="en-US" dirty="0" err="1"/>
              <a:t>메소드의</a:t>
            </a:r>
            <a:r>
              <a:rPr lang="ko-KR" altLang="en-US" dirty="0"/>
              <a:t> 중복 해결해야 함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새로운 계층의 추가에 대응을 통한 구조변경 용이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569937" y="3652815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고객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62902" y="5272995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개인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576971" y="5272995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smtClean="0">
                <a:solidFill>
                  <a:prstClr val="black"/>
                </a:solidFill>
              </a:rPr>
              <a:t>조직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5" name="꺾인 연결선 24"/>
          <p:cNvCxnSpPr>
            <a:stCxn id="24" idx="3"/>
            <a:endCxn id="22" idx="3"/>
          </p:cNvCxnSpPr>
          <p:nvPr/>
        </p:nvCxnSpPr>
        <p:spPr>
          <a:xfrm flipH="1" flipV="1">
            <a:off x="4576971" y="4062959"/>
            <a:ext cx="1007034" cy="1620180"/>
          </a:xfrm>
          <a:prstGeom prst="bentConnector3">
            <a:avLst>
              <a:gd name="adj1" fmla="val -2095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23" idx="0"/>
            <a:endCxn id="22" idx="2"/>
          </p:cNvCxnSpPr>
          <p:nvPr/>
        </p:nvCxnSpPr>
        <p:spPr>
          <a:xfrm rot="5400000" flipH="1" flipV="1">
            <a:off x="3170001" y="4369532"/>
            <a:ext cx="799879" cy="100703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4" idx="0"/>
            <a:endCxn id="22" idx="2"/>
          </p:cNvCxnSpPr>
          <p:nvPr/>
        </p:nvCxnSpPr>
        <p:spPr>
          <a:xfrm rot="16200000" flipV="1">
            <a:off x="4177035" y="4369532"/>
            <a:ext cx="799879" cy="100703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84465" y="3914417"/>
            <a:ext cx="224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재귀적인 호출을 위해 계층구조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86614"/>
      </p:ext>
    </p:extLst>
  </p:cSld>
  <p:clrMapOvr>
    <a:masterClrMapping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 out  </a:t>
            </a:r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7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클래스간의 상호작용 확장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  실제 객체들을 클래스화하면서 </a:t>
            </a:r>
            <a:r>
              <a:rPr lang="ko-KR" altLang="en-US" dirty="0" err="1"/>
              <a:t>응집도를</a:t>
            </a:r>
            <a:r>
              <a:rPr lang="ko-KR" altLang="en-US" dirty="0"/>
              <a:t> 높이기 위해서는 식별된 클래스간의 관계 및 상호인터페이스 기준을 명확히 설정해야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클래스간의 상호관계가 명확히 될 수록 클래스간의 </a:t>
            </a:r>
            <a:r>
              <a:rPr lang="ko-KR" altLang="en-US" dirty="0" err="1"/>
              <a:t>커플링이</a:t>
            </a:r>
            <a:r>
              <a:rPr lang="ko-KR" altLang="en-US" dirty="0"/>
              <a:t> 약하게 구성되어 다른 클래스와의 상호작용이 용이함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33553" y="3878590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11939" y="3878590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거래내역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472981" y="3878590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 smtClean="0">
                <a:solidFill>
                  <a:prstClr val="black"/>
                </a:solidFill>
              </a:rPr>
              <a:t>타점권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내역</a:t>
            </a:r>
          </a:p>
        </p:txBody>
      </p:sp>
      <p:cxnSp>
        <p:nvCxnSpPr>
          <p:cNvPr id="14" name="직선 연결선 13"/>
          <p:cNvCxnSpPr>
            <a:stCxn id="12" idx="3"/>
            <a:endCxn id="13" idx="1"/>
          </p:cNvCxnSpPr>
          <p:nvPr/>
        </p:nvCxnSpPr>
        <p:spPr>
          <a:xfrm>
            <a:off x="5018974" y="4288740"/>
            <a:ext cx="14540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1" idx="3"/>
            <a:endCxn id="12" idx="1"/>
          </p:cNvCxnSpPr>
          <p:nvPr/>
        </p:nvCxnSpPr>
        <p:spPr>
          <a:xfrm>
            <a:off x="2240589" y="4288740"/>
            <a:ext cx="17713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6212" y="5349123"/>
            <a:ext cx="1910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</a:rPr>
              <a:t> 계좌의 책임성을 계좌생명주기로 축소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4967" y="5349116"/>
            <a:ext cx="19109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</a:rPr>
              <a:t> 계좌내의 입출금이 발생하는 모든 이벤트에 대한 책임성을 거래내역에 부여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24524" y="5349116"/>
            <a:ext cx="19109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</a:rPr>
              <a:t> 계좌내의 입금 발생시 거래내역에 속한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타점권</a:t>
            </a:r>
            <a:r>
              <a:rPr lang="ko-KR" altLang="en-US" sz="1100" dirty="0" smtClean="0">
                <a:solidFill>
                  <a:prstClr val="black"/>
                </a:solidFill>
              </a:rPr>
              <a:t> 정보관리에 대한 책임성을 부여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12060" y="3443807"/>
            <a:ext cx="12462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입금발생시 사물정보인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타점권</a:t>
            </a:r>
            <a:r>
              <a:rPr lang="ko-KR" altLang="en-US" sz="1100" dirty="0" smtClean="0">
                <a:solidFill>
                  <a:prstClr val="black"/>
                </a:solidFill>
              </a:rPr>
              <a:t> 관리책임 분리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3303" y="3443807"/>
            <a:ext cx="12462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계좌개설 및 해지까지의 관리책임 분리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1699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03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literal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expression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return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에서는 모든 함수는 </a:t>
            </a:r>
            <a:r>
              <a:rPr lang="en-US" altLang="ko-KR" dirty="0" smtClean="0"/>
              <a:t>return</a:t>
            </a:r>
            <a:r>
              <a:rPr lang="ko-KR" altLang="en-US" dirty="0"/>
              <a:t> </a:t>
            </a:r>
            <a:r>
              <a:rPr lang="ko-KR" altLang="en-US" dirty="0" smtClean="0"/>
              <a:t>다음의 결과값을 제공함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28956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관리하고자 </a:t>
            </a:r>
            <a:r>
              <a:rPr lang="ko-KR" altLang="en-US" dirty="0"/>
              <a:t>하는 대상 </a:t>
            </a:r>
            <a:r>
              <a:rPr lang="ko-KR" altLang="en-US" dirty="0" smtClean="0"/>
              <a:t>확</a:t>
            </a:r>
            <a:r>
              <a:rPr lang="ko-KR" altLang="en-US" dirty="0"/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 </a:t>
            </a:r>
            <a:r>
              <a:rPr lang="en-US" altLang="ko-KR" dirty="0"/>
              <a:t>'</a:t>
            </a:r>
            <a:r>
              <a:rPr lang="ko-KR" altLang="en-US" dirty="0"/>
              <a:t>관리하고자 하는</a:t>
            </a:r>
            <a:r>
              <a:rPr lang="en-US" altLang="ko-KR" dirty="0"/>
              <a:t>' </a:t>
            </a:r>
            <a:r>
              <a:rPr lang="ko-KR" altLang="en-US" dirty="0"/>
              <a:t>이란 의미는 관리하고자 하는 정보만을 클래스로 취할 것임을 의미한다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  <a:r>
              <a:rPr lang="ko-KR" altLang="en-US" dirty="0"/>
              <a:t>업무의 목적과 범위</a:t>
            </a:r>
            <a:r>
              <a:rPr lang="en-US" altLang="ko-KR" dirty="0"/>
              <a:t>, </a:t>
            </a:r>
            <a:r>
              <a:rPr lang="ko-KR" altLang="en-US" dirty="0"/>
              <a:t>전략</a:t>
            </a:r>
            <a:r>
              <a:rPr lang="en-US" altLang="ko-KR" dirty="0"/>
              <a:t>, </a:t>
            </a:r>
            <a:r>
              <a:rPr lang="ko-KR" altLang="en-US" dirty="0"/>
              <a:t>방향에 따라 클래스로 취할 수도 있고 버릴 수도 있다는 것을 의미한다</a:t>
            </a:r>
            <a:r>
              <a:rPr lang="en-US" altLang="ko-KR" dirty="0"/>
              <a:t>. </a:t>
            </a:r>
            <a:r>
              <a:rPr lang="ko-KR" altLang="en-US" dirty="0"/>
              <a:t>그렇다면 먼저 이러한 부분이 분명하게 정의하는 것은 매우 중요한 일일 것이다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  <a:r>
              <a:rPr lang="ko-KR" altLang="en-US" dirty="0"/>
              <a:t>현재 우리가 관리하고자 하는 것과 앞으로 관리하고자 하는 것까지도 </a:t>
            </a:r>
            <a:r>
              <a:rPr lang="ko-KR" altLang="en-US" dirty="0" smtClean="0"/>
              <a:t>포함하는 말이다</a:t>
            </a:r>
            <a:r>
              <a:rPr lang="en-US" altLang="ko-KR" dirty="0"/>
              <a:t>.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738173" y="4029900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38173" y="5282632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</a:t>
            </a:r>
          </a:p>
        </p:txBody>
      </p:sp>
      <p:cxnSp>
        <p:nvCxnSpPr>
          <p:cNvPr id="35" name="직선 연결선 34"/>
          <p:cNvCxnSpPr>
            <a:stCxn id="33" idx="2"/>
            <a:endCxn id="34" idx="0"/>
          </p:cNvCxnSpPr>
          <p:nvPr/>
        </p:nvCxnSpPr>
        <p:spPr>
          <a:xfrm>
            <a:off x="5300825" y="4712387"/>
            <a:ext cx="0" cy="5702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16809" y="5373216"/>
            <a:ext cx="2575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 smtClean="0">
                <a:solidFill>
                  <a:prstClr val="black"/>
                </a:solidFill>
              </a:rPr>
              <a:t>계약이후</a:t>
            </a:r>
            <a:r>
              <a:rPr lang="ko-KR" altLang="en-US" sz="1400" dirty="0" smtClean="0">
                <a:solidFill>
                  <a:prstClr val="black"/>
                </a:solidFill>
              </a:rPr>
              <a:t> 계약이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종료시까지</a:t>
            </a:r>
            <a:r>
              <a:rPr lang="ko-KR" altLang="en-US" sz="1400" dirty="0" smtClean="0">
                <a:solidFill>
                  <a:prstClr val="black"/>
                </a:solidFill>
              </a:rPr>
              <a:t> 세부적인 행위내역을 관리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06464" y="4149080"/>
            <a:ext cx="2575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계약에 대한 행위를 관리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28189" y="3174804"/>
            <a:ext cx="4380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u="sng" dirty="0" smtClean="0">
                <a:solidFill>
                  <a:prstClr val="black"/>
                </a:solidFill>
              </a:rPr>
              <a:t>고객과의 </a:t>
            </a:r>
            <a:r>
              <a:rPr lang="ko-KR" altLang="en-US" sz="1400" b="1" u="sng" dirty="0" err="1" smtClean="0">
                <a:solidFill>
                  <a:prstClr val="black"/>
                </a:solidFill>
              </a:rPr>
              <a:t>계약이후</a:t>
            </a:r>
            <a:r>
              <a:rPr lang="ko-KR" altLang="en-US" sz="1400" b="1" u="sng" dirty="0" smtClean="0">
                <a:solidFill>
                  <a:prstClr val="black"/>
                </a:solidFill>
              </a:rPr>
              <a:t> 해제까지의 비즈니스적 관리 대상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60422" y="4029902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생명주</a:t>
            </a:r>
            <a:r>
              <a:rPr lang="ko-KR" altLang="en-US" sz="1400" dirty="0">
                <a:solidFill>
                  <a:prstClr val="black"/>
                </a:solidFill>
              </a:rPr>
              <a:t>기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60422" y="5282631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생명주</a:t>
            </a:r>
            <a:r>
              <a:rPr lang="ko-KR" altLang="en-US" sz="1400" dirty="0">
                <a:solidFill>
                  <a:prstClr val="black"/>
                </a:solidFill>
              </a:rPr>
              <a:t>기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cxnSp>
        <p:nvCxnSpPr>
          <p:cNvPr id="5" name="직선 연결선 4"/>
          <p:cNvCxnSpPr>
            <a:stCxn id="33" idx="1"/>
            <a:endCxn id="10" idx="3"/>
          </p:cNvCxnSpPr>
          <p:nvPr/>
        </p:nvCxnSpPr>
        <p:spPr>
          <a:xfrm flipH="1">
            <a:off x="3985733" y="4371143"/>
            <a:ext cx="752440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34" idx="1"/>
            <a:endCxn id="11" idx="3"/>
          </p:cNvCxnSpPr>
          <p:nvPr/>
        </p:nvCxnSpPr>
        <p:spPr>
          <a:xfrm flipH="1" flipV="1">
            <a:off x="3985733" y="5623874"/>
            <a:ext cx="7524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99593" y="4029902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조건변</a:t>
            </a:r>
            <a:r>
              <a:rPr lang="ko-KR" altLang="en-US" sz="1400" dirty="0">
                <a:solidFill>
                  <a:prstClr val="black"/>
                </a:solidFill>
              </a:rPr>
              <a:t>경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99592" y="5282632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입출금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</a:t>
            </a:r>
            <a:r>
              <a:rPr lang="ko-KR" altLang="en-US" sz="1400" dirty="0">
                <a:solidFill>
                  <a:prstClr val="black"/>
                </a:solidFill>
              </a:rPr>
              <a:t>래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>
            <a:stCxn id="16" idx="3"/>
            <a:endCxn id="10" idx="1"/>
          </p:cNvCxnSpPr>
          <p:nvPr/>
        </p:nvCxnSpPr>
        <p:spPr>
          <a:xfrm>
            <a:off x="2024904" y="4371145"/>
            <a:ext cx="835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17" idx="3"/>
            <a:endCxn id="11" idx="1"/>
          </p:cNvCxnSpPr>
          <p:nvPr/>
        </p:nvCxnSpPr>
        <p:spPr>
          <a:xfrm flipV="1">
            <a:off x="2024903" y="5623874"/>
            <a:ext cx="8355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193249"/>
      </p:ext>
    </p:extLst>
  </p:cSld>
  <p:clrMapOvr>
    <a:masterClrMapping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815563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/>
              <a:t>8</a:t>
            </a:r>
            <a:r>
              <a:rPr lang="en-US" altLang="ko-KR" sz="9600" dirty="0" smtClean="0"/>
              <a:t>.Exception</a:t>
            </a:r>
            <a:br>
              <a:rPr lang="en-US" altLang="ko-KR" sz="9600" dirty="0" smtClean="0"/>
            </a:b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6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996952"/>
            <a:ext cx="8565232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8.1 Exception</a:t>
            </a:r>
            <a:r>
              <a:rPr lang="en-US" altLang="ko-KR" sz="6700" dirty="0"/>
              <a:t> </a:t>
            </a:r>
            <a:r>
              <a:rPr lang="ko-KR" altLang="en-US" sz="6700" dirty="0" smtClean="0"/>
              <a:t>발생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Raise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2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3429000"/>
            <a:ext cx="59340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3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smtClean="0"/>
              <a:t>메시지 넣기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일으킬 때 메시지를 전달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3933056"/>
            <a:ext cx="57721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Raise </a:t>
            </a:r>
            <a:r>
              <a:rPr lang="ko-KR" altLang="en-US" dirty="0" smtClean="0"/>
              <a:t>발생 시키기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0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smtClean="0"/>
              <a:t>함수 내부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내에서 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89" y="2636912"/>
            <a:ext cx="5857875" cy="38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3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내부에서 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781675" cy="367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smtClean="0"/>
              <a:t>모듈간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Import </a:t>
            </a:r>
            <a:r>
              <a:rPr lang="ko-KR" altLang="en-US" dirty="0" smtClean="0"/>
              <a:t>한 모듈에서 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876925" cy="343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17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return</a:t>
            </a:r>
            <a:r>
              <a:rPr lang="ko-KR" altLang="en-US" dirty="0" smtClean="0"/>
              <a:t>없어도 결과값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에서는 모든 함수는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처리가 없어도 최종 처리한 후에 결과값을 </a:t>
            </a:r>
            <a:r>
              <a:rPr lang="en-US" altLang="ko-KR" dirty="0" smtClean="0"/>
              <a:t>None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212976"/>
            <a:ext cx="34956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996952"/>
            <a:ext cx="8349208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8. 2 Exception</a:t>
            </a:r>
            <a:r>
              <a:rPr lang="en-US" altLang="ko-KR" sz="6700" dirty="0"/>
              <a:t> </a:t>
            </a:r>
            <a:r>
              <a:rPr lang="ko-KR" altLang="en-US" sz="6700" dirty="0" smtClean="0"/>
              <a:t>문장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24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7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처리 구문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err="1" smtClean="0"/>
              <a:t>파이썬에서</a:t>
            </a:r>
            <a:r>
              <a:rPr lang="ko-KR" altLang="en-US" sz="2800" dirty="0" smtClean="0"/>
              <a:t> 예외가 발생할 경우 처리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115616" y="2780928"/>
            <a:ext cx="5688632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try: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 Exception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을 발생시킬 문장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</a:t>
            </a: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......................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 </a:t>
            </a:r>
            <a:r>
              <a:rPr kumimoji="1" lang="ko-KR" altLang="ko-KR" sz="1400" i="1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ExceptionI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해당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이 매칭될 경우 처리 </a:t>
            </a: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 </a:t>
            </a:r>
            <a:r>
              <a:rPr kumimoji="1" lang="ko-KR" altLang="ko-KR" sz="1400" i="1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ExceptionII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 해당 </a:t>
            </a: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 </a:t>
            </a:r>
            <a:r>
              <a:rPr kumimoji="1" lang="ko-KR" altLang="en-US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이 매칭될 경우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처리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......................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else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Exception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이 없을 경우 처리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endParaRPr kumimoji="1" lang="ko-KR" altLang="ko-KR" sz="1400" dirty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Try-except-[else]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try-except-else </a:t>
            </a:r>
            <a:r>
              <a:rPr lang="ko-KR" altLang="en-US" dirty="0" smtClean="0"/>
              <a:t>문은 예외가 없을 경우에는 </a:t>
            </a:r>
            <a:r>
              <a:rPr lang="en-US" altLang="ko-KR" dirty="0" smtClean="0"/>
              <a:t>else </a:t>
            </a:r>
            <a:r>
              <a:rPr lang="ko-KR" altLang="en-US" dirty="0" smtClean="0"/>
              <a:t>구문을 처리 </a:t>
            </a:r>
            <a:endParaRPr lang="ko-KR" alt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89040"/>
            <a:ext cx="31908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Try-[except]-finally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파이썬에서</a:t>
            </a:r>
            <a:r>
              <a:rPr lang="ko-KR" altLang="en-US" dirty="0" smtClean="0"/>
              <a:t> 예외가 발생할 경우 </a:t>
            </a:r>
            <a:r>
              <a:rPr lang="en-US" altLang="ko-KR" dirty="0" smtClean="0"/>
              <a:t>except </a:t>
            </a:r>
            <a:r>
              <a:rPr lang="ko-KR" altLang="en-US" dirty="0" smtClean="0"/>
              <a:t>처리하고</a:t>
            </a:r>
            <a:r>
              <a:rPr lang="en-US" altLang="ko-KR" dirty="0" smtClean="0"/>
              <a:t>finally</a:t>
            </a:r>
            <a:r>
              <a:rPr lang="ko-KR" altLang="en-US" dirty="0" smtClean="0"/>
              <a:t>는 무조건 처리</a:t>
            </a:r>
            <a:endParaRPr lang="en-US" altLang="ko-KR" dirty="0" smtClean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29000"/>
            <a:ext cx="43719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65091" y="6021287"/>
            <a:ext cx="4752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err="1" smtClean="0"/>
              <a:t>Uexcept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User Exception</a:t>
            </a:r>
            <a:r>
              <a:rPr lang="ko-KR" altLang="en-US" sz="1000" dirty="0" smtClean="0"/>
              <a:t>에 예제 있음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996952"/>
            <a:ext cx="8349208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8.3 Exception</a:t>
            </a:r>
            <a:r>
              <a:rPr lang="en-US" altLang="ko-KR" sz="6700" dirty="0"/>
              <a:t> </a:t>
            </a:r>
            <a:r>
              <a:rPr lang="ko-KR" altLang="en-US" sz="67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36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 smtClean="0"/>
              <a:t>처리 기준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: bubbling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다양한 모듈을 호출 할 경우 오류 처리를 위한 기준을 정의해서 </a:t>
            </a:r>
            <a:r>
              <a:rPr lang="en-US" altLang="ko-KR" dirty="0" smtClean="0"/>
              <a:t>Main </a:t>
            </a:r>
            <a:r>
              <a:rPr lang="ko-KR" altLang="en-US" dirty="0" smtClean="0"/>
              <a:t>모듈에서 처리해야 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187624" y="4437112"/>
            <a:ext cx="18002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 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43908" y="4437112"/>
            <a:ext cx="18002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Sub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300192" y="4437112"/>
            <a:ext cx="18002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Sub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275856" y="3501008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868144" y="3501008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1640" y="3717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Layer 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9912" y="3717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Layer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00192" y="3717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Layer 3</a:t>
            </a:r>
            <a:endParaRPr lang="ko-KR" altLang="en-US" dirty="0"/>
          </a:p>
        </p:txBody>
      </p:sp>
      <p:sp>
        <p:nvSpPr>
          <p:cNvPr id="11" name="왼쪽으로 구부러진 화살표 10"/>
          <p:cNvSpPr/>
          <p:nvPr/>
        </p:nvSpPr>
        <p:spPr>
          <a:xfrm rot="5400000">
            <a:off x="5468790" y="5217760"/>
            <a:ext cx="731520" cy="1216152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으로 구부러진 화살표 14"/>
          <p:cNvSpPr/>
          <p:nvPr/>
        </p:nvSpPr>
        <p:spPr>
          <a:xfrm rot="5400000">
            <a:off x="2910096" y="5217760"/>
            <a:ext cx="731520" cy="1216152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63093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상위로 전달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2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/>
              <a:t> </a:t>
            </a:r>
            <a:r>
              <a:rPr lang="ko-KR" altLang="en-US" dirty="0" smtClean="0"/>
              <a:t>잡기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0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내부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발생하면 </a:t>
            </a:r>
            <a:r>
              <a:rPr lang="en-US" altLang="ko-KR" dirty="0" smtClean="0"/>
              <a:t>try/except</a:t>
            </a:r>
            <a:r>
              <a:rPr lang="ko-KR" altLang="en-US" dirty="0" smtClean="0"/>
              <a:t>로 잡아서 오류에 대한 처리를 수행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4293096"/>
            <a:ext cx="35242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6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1.16 </a:t>
            </a:r>
            <a:r>
              <a:rPr lang="ko-KR" altLang="en-US" sz="6000" dirty="0" smtClean="0"/>
              <a:t>함수 정의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(annotations)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발생하면 </a:t>
            </a:r>
            <a:r>
              <a:rPr lang="en-US" altLang="ko-KR" dirty="0" smtClean="0"/>
              <a:t>try/except</a:t>
            </a:r>
            <a:r>
              <a:rPr lang="ko-KR" altLang="en-US" dirty="0" smtClean="0"/>
              <a:t>로 잡아서 오류에 대한 처리를 수행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36861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모듈간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발생하면 </a:t>
            </a:r>
            <a:r>
              <a:rPr lang="en-US" altLang="ko-KR" dirty="0" smtClean="0"/>
              <a:t>try/except</a:t>
            </a:r>
            <a:r>
              <a:rPr lang="ko-KR" altLang="en-US" dirty="0" smtClean="0"/>
              <a:t>로 잡아서 오류에 대한 처리를 수행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36671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두</a:t>
            </a:r>
            <a:r>
              <a:rPr lang="ko-KR" altLang="en-US" dirty="0" smtClean="0"/>
              <a:t> 개 </a:t>
            </a:r>
            <a:r>
              <a:rPr lang="en-US" altLang="ko-KR" dirty="0" err="1" smtClean="0"/>
              <a:t>Exceotion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묶어처리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두개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하나로 처리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발생할 것을 하나의 </a:t>
            </a:r>
            <a:r>
              <a:rPr lang="en-US" altLang="ko-KR" dirty="0" smtClean="0"/>
              <a:t>except </a:t>
            </a:r>
            <a:r>
              <a:rPr lang="ko-KR" altLang="en-US" dirty="0" smtClean="0"/>
              <a:t>문에서 처리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10136"/>
            <a:ext cx="3836293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5210"/>
            <a:ext cx="3543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7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모든 </a:t>
            </a:r>
            <a:r>
              <a:rPr lang="en-US" altLang="ko-KR" dirty="0" err="1" smtClean="0"/>
              <a:t>Exceotion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묶어처리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7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하나로 처리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except </a:t>
            </a:r>
            <a:r>
              <a:rPr lang="ko-KR" altLang="en-US" dirty="0" smtClean="0"/>
              <a:t>문만 지정하면 발생하는 모든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3861048"/>
            <a:ext cx="34004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996952"/>
            <a:ext cx="8816752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8.4 </a:t>
            </a:r>
            <a:r>
              <a:rPr lang="en-US" altLang="ko-KR" sz="6700" dirty="0" smtClean="0"/>
              <a:t>Exception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상세 처리 예시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0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모듈 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동일 모듈에서 함수 </a:t>
            </a:r>
            <a:r>
              <a:rPr lang="ko-KR" altLang="en-US" dirty="0" err="1" smtClean="0"/>
              <a:t>실행시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함수의 오류가 발생할 때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읽으키면</a:t>
            </a:r>
            <a:r>
              <a:rPr lang="ko-KR" altLang="en-US" dirty="0" smtClean="0"/>
              <a:t>  </a:t>
            </a:r>
            <a:r>
              <a:rPr lang="en-US" altLang="ko-KR" dirty="0" smtClean="0"/>
              <a:t>except</a:t>
            </a:r>
            <a:r>
              <a:rPr lang="ko-KR" altLang="en-US" dirty="0" smtClean="0"/>
              <a:t>을 바로 처리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80" y="3429000"/>
            <a:ext cx="32194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8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모듈을 실행할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 오류처리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메인 모듈일 경우는 오류가 발생하면 </a:t>
            </a:r>
            <a:r>
              <a:rPr lang="en-US" altLang="ko-KR" dirty="0" smtClean="0"/>
              <a:t>except</a:t>
            </a:r>
            <a:r>
              <a:rPr lang="ko-KR" altLang="en-US" dirty="0" smtClean="0"/>
              <a:t>을 바로 처리</a:t>
            </a:r>
            <a:endParaRPr lang="en-US" altLang="ko-KR" dirty="0" smtClean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52936"/>
            <a:ext cx="35718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4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타 모듈 오류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65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 모듈에서 </a:t>
            </a:r>
            <a:r>
              <a:rPr lang="ko-KR" altLang="en-US" dirty="0" err="1" smtClean="0"/>
              <a:t>호출시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모듈 밖에서 오류 처리는 </a:t>
            </a:r>
            <a:r>
              <a:rPr lang="ko-KR" altLang="en-US" dirty="0" err="1" smtClean="0"/>
              <a:t>리턴값을</a:t>
            </a:r>
            <a:r>
              <a:rPr lang="ko-KR" altLang="en-US" dirty="0" smtClean="0"/>
              <a:t> 받아서 처리해야 함</a:t>
            </a:r>
            <a:endParaRPr lang="en-US" altLang="ko-KR" dirty="0" smtClean="0"/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01008"/>
            <a:ext cx="32861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67608"/>
            <a:ext cx="33337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996952"/>
            <a:ext cx="8277200" cy="2798440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8.5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Exception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7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4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예외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err="1" smtClean="0"/>
              <a:t>파이썬에서</a:t>
            </a:r>
            <a:r>
              <a:rPr lang="ko-KR" altLang="en-US" sz="2800" dirty="0" smtClean="0"/>
              <a:t> 예외가 발생할 경우 처리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10" y="3068960"/>
            <a:ext cx="43815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6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예외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제공 </a:t>
            </a:r>
            <a:r>
              <a:rPr lang="en-US" altLang="ko-KR" dirty="0" smtClean="0"/>
              <a:t>exception</a:t>
            </a:r>
            <a:endParaRPr lang="en-US" altLang="ko-KR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24" y="2420888"/>
            <a:ext cx="1924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3342"/>
            <a:ext cx="22955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7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Exception </a:t>
            </a:r>
            <a:r>
              <a:rPr lang="ko-KR" altLang="en-US" dirty="0" smtClean="0"/>
              <a:t>은 기본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massage </a:t>
            </a:r>
            <a:r>
              <a:rPr lang="ko-KR" altLang="en-US" dirty="0" smtClean="0"/>
              <a:t>변수 존재</a:t>
            </a:r>
            <a:endParaRPr lang="en-US" altLang="ko-KR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429000"/>
            <a:ext cx="396044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2276872"/>
            <a:ext cx="21907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메시지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Exception </a:t>
            </a:r>
            <a:r>
              <a:rPr lang="ko-KR" altLang="en-US" dirty="0" smtClean="0"/>
              <a:t>은 기본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massage </a:t>
            </a:r>
            <a:r>
              <a:rPr lang="ko-KR" altLang="en-US" dirty="0" smtClean="0"/>
              <a:t>변수 존재하지만 </a:t>
            </a:r>
            <a:r>
              <a:rPr lang="en-US" altLang="ko-KR" dirty="0" smtClean="0"/>
              <a:t>message</a:t>
            </a:r>
            <a:r>
              <a:rPr lang="ko-KR" altLang="en-US" dirty="0" smtClean="0"/>
              <a:t>변수로 조회하는 것은 권고하지 않음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99" y="3284984"/>
            <a:ext cx="6426200" cy="33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 smtClean="0"/>
              <a:t>메시</a:t>
            </a:r>
            <a:r>
              <a:rPr lang="ko-KR" altLang="en-US" dirty="0"/>
              <a:t>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4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annotation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버전에 도입되었고 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뒤에 콜론을 붙이고 데이터 타입을 지정하고 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정의 이후에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리턴결과</a:t>
            </a:r>
            <a:r>
              <a:rPr lang="ko-KR" altLang="en-US" dirty="0" smtClean="0"/>
              <a:t> 타입을 지정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475656" y="3933056"/>
            <a:ext cx="583264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</a:rPr>
              <a:t>타입</a:t>
            </a:r>
            <a:r>
              <a:rPr lang="en-US" altLang="ko-KR" dirty="0" smtClean="0">
                <a:solidFill>
                  <a:schemeClr val="tx1"/>
                </a:solidFill>
              </a:rPr>
              <a:t>,…) -&gt; </a:t>
            </a:r>
            <a:r>
              <a:rPr lang="ko-KR" altLang="en-US" dirty="0" err="1" smtClean="0">
                <a:solidFill>
                  <a:schemeClr val="tx1"/>
                </a:solidFill>
              </a:rPr>
              <a:t>리턴타입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로직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발생시 메시</a:t>
            </a:r>
            <a:r>
              <a:rPr lang="ko-KR" altLang="en-US" dirty="0"/>
              <a:t>지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 </a:t>
            </a:r>
            <a:r>
              <a:rPr lang="ko-KR" altLang="en-US" dirty="0" smtClean="0"/>
              <a:t>문장에서 발생된 메시지를 처리하기 위해 </a:t>
            </a:r>
            <a:r>
              <a:rPr lang="en-US" altLang="ko-KR" dirty="0" smtClean="0"/>
              <a:t>as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메시지를 처리</a:t>
            </a:r>
            <a:endParaRPr lang="en-US" altLang="ko-KR" dirty="0" smtClean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84984"/>
            <a:ext cx="38766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 </a:t>
            </a:r>
            <a:r>
              <a:rPr lang="en-US" altLang="ko-KR" dirty="0" smtClean="0"/>
              <a:t>exception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7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내장 </a:t>
            </a:r>
            <a:r>
              <a:rPr lang="en-US" altLang="ko-KR" dirty="0" smtClean="0"/>
              <a:t>Exception(1) 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638343"/>
              </p:ext>
            </p:extLst>
          </p:nvPr>
        </p:nvGraphicFramePr>
        <p:xfrm>
          <a:off x="755576" y="1844834"/>
          <a:ext cx="7632848" cy="4608501"/>
        </p:xfrm>
        <a:graphic>
          <a:graphicData uri="http://schemas.openxmlformats.org/drawingml/2006/table">
            <a:tbl>
              <a:tblPr/>
              <a:tblGrid>
                <a:gridCol w="1656184"/>
                <a:gridCol w="5976664"/>
              </a:tblGrid>
              <a:tr h="2627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EXCEPTION NAME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DESCRIPTION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Exception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exceptions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StopIteration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next() method of an iterator does not point to any object.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SystemExit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by the </a:t>
                      </a:r>
                      <a:r>
                        <a:rPr lang="en-US" sz="1000" dirty="0" err="1">
                          <a:effectLst/>
                        </a:rPr>
                        <a:t>sys.exit</a:t>
                      </a:r>
                      <a:r>
                        <a:rPr lang="en-US" sz="1000" dirty="0">
                          <a:effectLst/>
                        </a:rPr>
                        <a:t>() function.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StandardError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built-in exceptions except </a:t>
                      </a:r>
                      <a:r>
                        <a:rPr lang="en-US" sz="1000" dirty="0" err="1">
                          <a:effectLst/>
                        </a:rPr>
                        <a:t>StopIteration</a:t>
                      </a:r>
                      <a:r>
                        <a:rPr lang="en-US" sz="1000" dirty="0">
                          <a:effectLst/>
                        </a:rPr>
                        <a:t> and </a:t>
                      </a:r>
                      <a:r>
                        <a:rPr lang="en-US" sz="1000" dirty="0" err="1">
                          <a:effectLst/>
                        </a:rPr>
                        <a:t>SystemExit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ArithmeticError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errors that occur for numeric calculation.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OverflowError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 calculation exceeds maximum limit for a numeric type.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FloatingPointError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 floating point calculation fails.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ZeroDivisonError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division or modulo by zero takes place for all numeric types.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AssertionError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in case of failure of the Assert statement.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AttributeError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in case of failure of attribute reference or assignment.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74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EOFError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there is no input from either the </a:t>
                      </a:r>
                      <a:r>
                        <a:rPr lang="en-US" sz="1000" dirty="0" err="1">
                          <a:effectLst/>
                        </a:rPr>
                        <a:t>raw_input</a:t>
                      </a:r>
                      <a:r>
                        <a:rPr lang="en-US" sz="1000" dirty="0">
                          <a:effectLst/>
                        </a:rPr>
                        <a:t>() or input() function and the end of file is reached.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ImportError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an import statement fails.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KeyboardInterrupt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user interrupts program execution, usually by pressing </a:t>
                      </a:r>
                      <a:r>
                        <a:rPr lang="en-US" sz="1000" dirty="0" err="1">
                          <a:effectLst/>
                        </a:rPr>
                        <a:t>Ctrl+c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LookupError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lookup errors.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60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IndexError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KeyError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an index is not found in a sequence.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the specified key is not found in the dictionary.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6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내장 </a:t>
            </a:r>
            <a:r>
              <a:rPr lang="en-US" altLang="ko-KR" dirty="0" smtClean="0"/>
              <a:t>Exception(2) 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58419"/>
              </p:ext>
            </p:extLst>
          </p:nvPr>
        </p:nvGraphicFramePr>
        <p:xfrm>
          <a:off x="755576" y="1844830"/>
          <a:ext cx="7632848" cy="4536497"/>
        </p:xfrm>
        <a:graphic>
          <a:graphicData uri="http://schemas.openxmlformats.org/drawingml/2006/table">
            <a:tbl>
              <a:tblPr/>
              <a:tblGrid>
                <a:gridCol w="1944216"/>
                <a:gridCol w="5688632"/>
              </a:tblGrid>
              <a:tr h="2813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EXCEPTION NAME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DESCRIPTION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130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NameError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an identifier is not found in the local or global namespace.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33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effectLst/>
                        </a:rPr>
                        <a:t>UnboundLocalError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EnvironmentError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trying to access a local variable in a function or method but no value has been assigned to it.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Base class for all exceptions that occur outside the Python environment.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33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effectLst/>
                        </a:rPr>
                        <a:t>IOError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an input/ output operation fails, such as the print statement or the open() function when trying to open a file that does not exist.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for operating system-related errors.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SyntaxError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IndentationError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there is an error in Python syntax.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indentation is not specified properly.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SystemError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interpreter finds an internal problem, but when this error is encountered the Python interpreter does not exit.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SystemExit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Python interpreter is quit by using the </a:t>
                      </a:r>
                      <a:r>
                        <a:rPr lang="en-US" sz="1000" dirty="0" err="1">
                          <a:effectLst/>
                        </a:rPr>
                        <a:t>sys.exit</a:t>
                      </a:r>
                      <a:r>
                        <a:rPr lang="en-US" sz="1000" dirty="0">
                          <a:effectLst/>
                        </a:rPr>
                        <a:t>() function. If not handled in the code, causes the interpreter to exit.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ValueError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built-in function for a data type has the valid type of arguments, but the arguments have invalid values specified.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684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RuntimeError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 generated error does not fall into any category.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NotImplementedError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an abstract method that needs to be implemented in an inherited class is not actually implemented.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2996952"/>
            <a:ext cx="8421216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8.6 </a:t>
            </a:r>
            <a:r>
              <a:rPr lang="ko-KR" altLang="en-US" sz="6000" dirty="0" smtClean="0"/>
              <a:t>사용자 지정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Exception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48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User Exception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User Exception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ex_code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ex_err</a:t>
            </a:r>
            <a:r>
              <a:rPr lang="ko-KR" altLang="en-US" dirty="0" smtClean="0"/>
              <a:t>를 지정해서 별도의 메시지 정의</a:t>
            </a:r>
            <a:endParaRPr lang="en-US" altLang="ko-KR" dirty="0" smtClean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629150" cy="406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7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39752" y="2996952"/>
            <a:ext cx="6477000" cy="2798440"/>
          </a:xfrm>
        </p:spPr>
        <p:txBody>
          <a:bodyPr>
            <a:normAutofit/>
          </a:bodyPr>
          <a:lstStyle/>
          <a:p>
            <a:pPr algn="r"/>
            <a:r>
              <a:rPr lang="en-US" altLang="ko-KR" sz="5400" dirty="0" smtClean="0"/>
              <a:t>8.7 </a:t>
            </a:r>
            <a:r>
              <a:rPr lang="en-US" altLang="ko-KR" sz="5400" dirty="0" err="1" smtClean="0"/>
              <a:t>traceback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traceback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03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traceback</a:t>
            </a:r>
            <a:r>
              <a:rPr lang="ko-KR" altLang="en-US" dirty="0" smtClean="0"/>
              <a:t> 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Exception </a:t>
            </a:r>
            <a:r>
              <a:rPr lang="ko-KR" altLang="en-US" dirty="0" smtClean="0"/>
              <a:t>을 발생시  </a:t>
            </a:r>
            <a:r>
              <a:rPr lang="en-US" altLang="ko-KR" dirty="0" err="1" smtClean="0"/>
              <a:t>traceback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정보를 가져옴 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84" y="3068960"/>
            <a:ext cx="50006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annotation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결과값에 대한 타입을 표시하는 </a:t>
            </a:r>
            <a:r>
              <a:rPr lang="en-US" altLang="ko-KR" dirty="0" smtClean="0"/>
              <a:t>annotation </a:t>
            </a:r>
            <a:r>
              <a:rPr lang="ko-KR" altLang="en-US" dirty="0" smtClean="0"/>
              <a:t>추가</a:t>
            </a:r>
            <a:endParaRPr lang="en-US" altLang="ko-KR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924944"/>
            <a:ext cx="5324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301208"/>
            <a:ext cx="4824536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0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/>
              <a:t>9</a:t>
            </a:r>
            <a:r>
              <a:rPr lang="en-US" altLang="ko-KR" sz="9600" dirty="0" smtClean="0"/>
              <a:t>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주요모듈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8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8800" dirty="0" smtClean="0"/>
              <a:t>types</a:t>
            </a:r>
            <a:br>
              <a:rPr lang="en-US" altLang="ko-KR" sz="8800" dirty="0" smtClean="0"/>
            </a:br>
            <a:endParaRPr lang="ko-KR" altLang="en-US" sz="8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524876"/>
      </p:ext>
    </p:extLst>
  </p:cSld>
  <p:clrMapOvr>
    <a:masterClrMapping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types </a:t>
            </a:r>
            <a:r>
              <a:rPr lang="ko-KR" altLang="en-US" dirty="0" smtClean="0"/>
              <a:t>모듈내의 타입 통합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types </a:t>
            </a:r>
            <a:r>
              <a:rPr lang="ko-KR" altLang="en-US" dirty="0" smtClean="0"/>
              <a:t>모듈에 대한 타입 정보를 통합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036411"/>
              </p:ext>
            </p:extLst>
          </p:nvPr>
        </p:nvGraphicFramePr>
        <p:xfrm>
          <a:off x="3635896" y="2348880"/>
          <a:ext cx="4868312" cy="4249320"/>
        </p:xfrm>
        <a:graphic>
          <a:graphicData uri="http://schemas.openxmlformats.org/drawingml/2006/table">
            <a:tbl>
              <a:tblPr/>
              <a:tblGrid>
                <a:gridCol w="2716452"/>
                <a:gridCol w="215186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types.UnicodeType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str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types.StringType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bytes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types.DictType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dict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types.IntType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types.LongType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types.ListType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types.NoneType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None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types.BooleanType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bool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types.BufferType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memoryview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types.ClassType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types.ComplexType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complex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types.EllipsisType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660066"/>
                          </a:solidFill>
                          <a:effectLst/>
                        </a:rPr>
                        <a:t>Ellipsis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types.FloatType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float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types.ObjectType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object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types.NotImplementedType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660066"/>
                          </a:solidFill>
                          <a:effectLst/>
                        </a:rPr>
                        <a:t>NotImplemented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types.SliceType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slice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types.TupleType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tuple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types.TypeType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types.XRangeType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2466975" cy="42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6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types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types </a:t>
            </a:r>
            <a:r>
              <a:rPr lang="ko-KR" altLang="en-US" dirty="0" smtClean="0"/>
              <a:t>모듈에 대한 타입 정보를 통합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16254"/>
            <a:ext cx="26955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2636912"/>
            <a:ext cx="2371725" cy="396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8800" dirty="0" smtClean="0"/>
              <a:t>math</a:t>
            </a:r>
            <a:br>
              <a:rPr lang="en-US" altLang="ko-KR" sz="8800" dirty="0" smtClean="0"/>
            </a:br>
            <a:r>
              <a:rPr lang="ko-KR" altLang="en-US" sz="8800" dirty="0" smtClean="0"/>
              <a:t>모듈</a:t>
            </a:r>
            <a:endParaRPr lang="ko-KR" altLang="en-US" sz="8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173439"/>
      </p:ext>
    </p:extLst>
  </p:cSld>
  <p:clrMapOvr>
    <a:masterClrMapping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버전 차이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88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math </a:t>
            </a:r>
            <a:r>
              <a:rPr lang="ko-KR" altLang="en-US" dirty="0" smtClean="0"/>
              <a:t>모듈 차이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몇가지</a:t>
            </a:r>
            <a:r>
              <a:rPr lang="ko-KR" altLang="en-US" dirty="0" smtClean="0"/>
              <a:t> 함수와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추가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20959"/>
              </p:ext>
            </p:extLst>
          </p:nvPr>
        </p:nvGraphicFramePr>
        <p:xfrm>
          <a:off x="899592" y="2339058"/>
          <a:ext cx="2232248" cy="4114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6124"/>
                <a:gridCol w="1116124"/>
              </a:tblGrid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 </a:t>
                      </a:r>
                      <a:r>
                        <a:rPr lang="ko-KR" altLang="en-US" sz="1000" u="none" strike="noStrike" dirty="0">
                          <a:effectLst/>
                        </a:rPr>
                        <a:t>버전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버전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__doc__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__doc__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__loader__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__name__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__package__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__package__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__spec__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acos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acos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acosh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acosh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asin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asin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asinh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asinh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atan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atan2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atan2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atanh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atanh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ceil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ceil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copysign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copysign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cos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cosh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cosh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degrees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degrees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30983"/>
              </p:ext>
            </p:extLst>
          </p:nvPr>
        </p:nvGraphicFramePr>
        <p:xfrm>
          <a:off x="3707904" y="2339058"/>
          <a:ext cx="2232248" cy="410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6124"/>
                <a:gridCol w="1116124"/>
              </a:tblGrid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 </a:t>
                      </a:r>
                      <a:r>
                        <a:rPr lang="ko-KR" altLang="en-US" sz="1000" u="none" strike="noStrike" dirty="0">
                          <a:effectLst/>
                        </a:rPr>
                        <a:t>버전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버전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erf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erf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erfc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erfc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expm1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expm1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fabs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fabs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factorial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factorial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floor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floor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fmod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fmod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frexp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frexp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gamma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gamma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hypot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hypot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isfinite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isinf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isinf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isnan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isnan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ldexp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ldexp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lgamma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lgamma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log10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log10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78108"/>
              </p:ext>
            </p:extLst>
          </p:nvPr>
        </p:nvGraphicFramePr>
        <p:xfrm>
          <a:off x="6372200" y="2339058"/>
          <a:ext cx="2088232" cy="3024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116"/>
                <a:gridCol w="1044116"/>
              </a:tblGrid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 </a:t>
                      </a:r>
                      <a:r>
                        <a:rPr lang="ko-KR" altLang="en-US" sz="1000" u="none" strike="noStrike" dirty="0">
                          <a:effectLst/>
                        </a:rPr>
                        <a:t>버전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버전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log1p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log1p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modf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modf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pow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pow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radians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radians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sinh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sinh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sqrt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sqrt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tanh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tanh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trunc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trunc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직각삼각형 기본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직각 삼각형을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삼각형이 존재할 경우 총 각이 합은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 이고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값을 삼각비로 구할 수 있다 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3582169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53012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371703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sin(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b/c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52120" y="4591621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a/c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5466209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tan(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0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빗변 구하기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밑변과 높이를 알면 피타고라스 정리에 따라 빗변을 구할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89040"/>
            <a:ext cx="3095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08140"/>
            <a:ext cx="18192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8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annotation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결과값에 대한 타입을 표시하는 </a:t>
            </a:r>
            <a:r>
              <a:rPr lang="en-US" altLang="ko-KR" dirty="0" smtClean="0"/>
              <a:t>annotation </a:t>
            </a:r>
            <a:r>
              <a:rPr lang="ko-KR" altLang="en-US" dirty="0" smtClean="0"/>
              <a:t>추가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4005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37408"/>
            <a:ext cx="324036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04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높이와 밑변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각과 빗변을 알고 있을 경우 빗변</a:t>
            </a:r>
            <a:r>
              <a:rPr lang="en-US" altLang="ko-KR" dirty="0" smtClean="0"/>
              <a:t>*sin()</a:t>
            </a:r>
            <a:r>
              <a:rPr lang="ko-KR" altLang="en-US" dirty="0" smtClean="0"/>
              <a:t>으로 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빗변</a:t>
            </a:r>
            <a:r>
              <a:rPr lang="en-US" altLang="ko-KR" dirty="0" smtClean="0"/>
              <a:t>*cos()</a:t>
            </a:r>
            <a:r>
              <a:rPr lang="ko-KR" altLang="en-US" dirty="0" smtClean="0"/>
              <a:t>으로 밑변을 구하기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5800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1527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피타고라스 정리 이용하기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밑변의 제곱과 </a:t>
            </a:r>
            <a:r>
              <a:rPr lang="ko-KR" altLang="en-US" dirty="0" err="1" smtClean="0"/>
              <a:t>높이이</a:t>
            </a:r>
            <a:r>
              <a:rPr lang="ko-KR" altLang="en-US" dirty="0" smtClean="0"/>
              <a:t> 제곱은 빗변의 제곱과 동일 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93" y="254136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73" y="5769259"/>
            <a:ext cx="3691087" cy="32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4180"/>
            <a:ext cx="36671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49199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rcosø</a:t>
            </a:r>
            <a:endParaRPr lang="en-US" altLang="ko-KR" dirty="0" smtClean="0"/>
          </a:p>
          <a:p>
            <a:r>
              <a:rPr lang="en-US" altLang="ko-KR" dirty="0" smtClean="0"/>
              <a:t>B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rsinø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전환하면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원을 이용한 삼각함수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1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정의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원을 이용한  삼각함수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2"/>
            <a:ext cx="26193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56992"/>
            <a:ext cx="152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616327"/>
            <a:ext cx="29527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20283" y="512583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반지름이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66" y="3109334"/>
            <a:ext cx="15525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이용해 좌표 이해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코사인 각도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사인 각도로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원위의</a:t>
            </a:r>
            <a:r>
              <a:rPr lang="ko-KR" altLang="en-US" dirty="0" smtClean="0"/>
              <a:t>  점의 좌표를 알 수 있음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67594"/>
            <a:ext cx="3024336" cy="253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40" y="2736228"/>
            <a:ext cx="26098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정의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원을 이용한  삼각함수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8290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24132"/>
            <a:ext cx="21907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89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degree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 </a:t>
            </a:r>
            <a:r>
              <a:rPr lang="ko-KR" altLang="en-US" dirty="0" smtClean="0"/>
              <a:t>변환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/>
              <a:t>radians </a:t>
            </a:r>
            <a:r>
              <a:rPr lang="ko-KR" altLang="en-US" dirty="0"/>
              <a:t>변환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단위원을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degrees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4471392" cy="391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371" y="4449891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10335" y="249289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u="sng" dirty="0" smtClean="0"/>
              <a:t>Degrees</a:t>
            </a:r>
            <a:r>
              <a:rPr lang="ko-KR" altLang="en-US" sz="1200" b="1" u="sng" dirty="0" smtClean="0"/>
              <a:t>와 </a:t>
            </a:r>
            <a:r>
              <a:rPr lang="en-US" altLang="ko-KR" sz="1200" b="1" u="sng" dirty="0" smtClean="0"/>
              <a:t>Radians </a:t>
            </a:r>
            <a:r>
              <a:rPr lang="ko-KR" altLang="en-US" sz="1200" b="1" u="sng" dirty="0" smtClean="0"/>
              <a:t>변환 규칙</a:t>
            </a:r>
            <a:endParaRPr lang="ko-KR" altLang="en-US" sz="1200" b="1" u="sng" dirty="0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335" y="3068960"/>
            <a:ext cx="252028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3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/>
              <a:t>radians </a:t>
            </a:r>
            <a:r>
              <a:rPr lang="ko-KR" altLang="en-US" dirty="0" smtClean="0"/>
              <a:t>변환 기준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ko-KR" altLang="en-US" dirty="0" err="1" smtClean="0"/>
              <a:t>ㅠ는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, 1radian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57.3</a:t>
            </a:r>
            <a:r>
              <a:rPr lang="ko-KR" altLang="en-US" dirty="0" smtClean="0"/>
              <a:t>도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18" y="3707702"/>
            <a:ext cx="59436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708920"/>
            <a:ext cx="56673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933056"/>
            <a:ext cx="2576264" cy="191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1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1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3212976"/>
            <a:ext cx="7363544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1.17 </a:t>
            </a:r>
            <a:r>
              <a:rPr lang="ko-KR" altLang="en-US" sz="6000" dirty="0" smtClean="0"/>
              <a:t>함수 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함수는 객체</a:t>
            </a:r>
            <a:r>
              <a:rPr lang="en-US" altLang="ko-KR" sz="6000" dirty="0" smtClean="0"/>
              <a:t>)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93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38" y="2420888"/>
            <a:ext cx="5419725" cy="41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78200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 smtClean="0"/>
              <a:t> 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코사</a:t>
            </a:r>
            <a:r>
              <a:rPr lang="ko-KR" altLang="en-US" dirty="0"/>
              <a:t>인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92896"/>
            <a:ext cx="5181600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9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5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sine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sine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radians</a:t>
            </a:r>
            <a:r>
              <a:rPr lang="ko-KR" altLang="en-US" dirty="0" smtClean="0"/>
              <a:t>을 넣어 값을 계산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2438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42775"/>
            <a:ext cx="3762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725144"/>
            <a:ext cx="26289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7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코사인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3140968"/>
            <a:ext cx="78390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2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</a:t>
            </a:r>
            <a:r>
              <a:rPr lang="ko-KR" altLang="en-US" dirty="0" smtClean="0"/>
              <a:t> 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사인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223" y="2348880"/>
            <a:ext cx="5172075" cy="43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tangent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1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tan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tangent </a:t>
            </a:r>
            <a:r>
              <a:rPr lang="ko-KR" altLang="en-US" dirty="0"/>
              <a:t>함수에 </a:t>
            </a:r>
            <a:r>
              <a:rPr lang="en-US" altLang="ko-KR" dirty="0"/>
              <a:t>radians</a:t>
            </a:r>
            <a:r>
              <a:rPr lang="ko-KR" altLang="en-US" dirty="0"/>
              <a:t>을 넣어 값을 계산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38575"/>
            <a:ext cx="39814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25144"/>
            <a:ext cx="24098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81300"/>
            <a:ext cx="2009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6844233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63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함수도 객체이다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82" y="2420888"/>
            <a:ext cx="5210175" cy="415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5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역</a:t>
            </a:r>
            <a:r>
              <a:rPr lang="ko-KR" altLang="en-US" dirty="0" smtClean="0"/>
              <a:t>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2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202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/>
              <a:t>어떤 수의 역수</a:t>
            </a:r>
            <a:r>
              <a:rPr lang="en-US" altLang="ko-KR" dirty="0"/>
              <a:t>(</a:t>
            </a:r>
            <a:r>
              <a:rPr lang="ko-KR" altLang="en-US" dirty="0"/>
              <a:t>逆數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reciprocal) </a:t>
            </a:r>
            <a:r>
              <a:rPr lang="ko-KR" altLang="en-US" dirty="0"/>
              <a:t>또는 곱셈 역원</a:t>
            </a:r>
            <a:r>
              <a:rPr lang="en-US" altLang="ko-KR" dirty="0"/>
              <a:t>(-</a:t>
            </a:r>
            <a:r>
              <a:rPr lang="ko-KR" altLang="en-US" dirty="0"/>
              <a:t>逆元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multiplicative inverse)</a:t>
            </a:r>
            <a:r>
              <a:rPr lang="ko-KR" altLang="en-US" dirty="0"/>
              <a:t>은 그 수와 곱해서 </a:t>
            </a:r>
            <a:r>
              <a:rPr lang="en-US" altLang="ko-KR" dirty="0"/>
              <a:t>1,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 </a:t>
            </a:r>
            <a:r>
              <a:rPr lang="ko-KR" altLang="en-US" dirty="0"/>
              <a:t>곱셈 </a:t>
            </a:r>
            <a:r>
              <a:rPr lang="ko-KR" altLang="en-US" dirty="0" err="1"/>
              <a:t>항등원이</a:t>
            </a:r>
            <a:r>
              <a:rPr lang="ko-KR" altLang="en-US" dirty="0"/>
              <a:t> 되는 수를 말한다</a:t>
            </a:r>
            <a:r>
              <a:rPr lang="en-US" altLang="ko-KR" dirty="0"/>
              <a:t>. x</a:t>
            </a:r>
            <a:r>
              <a:rPr lang="ko-KR" altLang="en-US" dirty="0"/>
              <a:t>의 역수는 </a:t>
            </a:r>
            <a:r>
              <a:rPr lang="ko-KR" altLang="en-US" dirty="0" smtClean="0"/>
              <a:t> </a:t>
            </a:r>
            <a:r>
              <a:rPr lang="en-US" altLang="ko-KR" dirty="0" smtClean="0"/>
              <a:t>1/x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또는 </a:t>
            </a:r>
            <a:r>
              <a:rPr lang="en-US" altLang="ko-KR" dirty="0"/>
              <a:t>x -1</a:t>
            </a:r>
            <a:r>
              <a:rPr lang="ko-KR" altLang="en-US" dirty="0"/>
              <a:t>로 표기한다</a:t>
            </a:r>
            <a:r>
              <a:rPr lang="en-US" altLang="ko-KR" dirty="0"/>
              <a:t>. </a:t>
            </a:r>
            <a:r>
              <a:rPr lang="ko-KR" altLang="en-US" dirty="0"/>
              <a:t>곱해서 </a:t>
            </a:r>
            <a:r>
              <a:rPr lang="en-US" altLang="ko-KR" dirty="0"/>
              <a:t>1</a:t>
            </a:r>
            <a:r>
              <a:rPr lang="ko-KR" altLang="en-US" dirty="0"/>
              <a:t>이 되는 두 수를 서로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005064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1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 구하기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에는 역수에 대한 함수가 없어 역수 공식에 따라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356992"/>
            <a:ext cx="514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6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역함수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정의역과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치역을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바꾸서</a:t>
            </a:r>
            <a:r>
              <a:rPr lang="ko-KR" altLang="en-US" dirty="0" smtClean="0"/>
              <a:t> 함수를 만드는 것을 역함수라고 함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2181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89040"/>
            <a:ext cx="3238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삼각함수의 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239363"/>
              </p:ext>
            </p:extLst>
          </p:nvPr>
        </p:nvGraphicFramePr>
        <p:xfrm>
          <a:off x="755576" y="2780928"/>
          <a:ext cx="7704855" cy="349865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</a:t>
                      </a:r>
                      <a:r>
                        <a:rPr lang="en-US" altLang="ko-KR" sz="120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arccos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cos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arctan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tan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tan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&lt;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&lt;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arccot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cot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cot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 &lt;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&lt; </a:t>
                      </a:r>
                      <a:r>
                        <a:rPr lang="el-GR" sz="1200" dirty="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arcsec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sec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sec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0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π/2 or π/2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arccsc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csc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csc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−π/2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0 or 0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07901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</a:t>
                      </a:r>
                      <a:r>
                        <a:rPr lang="en-US" altLang="ko-KR" sz="120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4005064"/>
            <a:ext cx="3726532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7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en-US" altLang="ko-KR" sz="8800" dirty="0" smtClean="0"/>
              <a:t>operator</a:t>
            </a:r>
            <a:br>
              <a:rPr lang="en-US" altLang="ko-KR" sz="8800" dirty="0" smtClean="0"/>
            </a:br>
            <a:r>
              <a:rPr lang="ko-KR" altLang="en-US" sz="8800" dirty="0" smtClean="0"/>
              <a:t>모</a:t>
            </a:r>
            <a:r>
              <a:rPr lang="ko-KR" altLang="en-US" sz="8800" dirty="0"/>
              <a:t>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51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연산자</a:t>
            </a:r>
            <a:r>
              <a:rPr lang="en-US" altLang="ko-KR" dirty="0" smtClean="0"/>
              <a:t> 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7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함수와 함수 객체란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즉 함수영역과 함수객체영역으로 구성되면 함수영역과 함수객체영역이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를 관리함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641803"/>
            <a:ext cx="2592288" cy="11470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 영역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로컬변수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624" y="4906764"/>
            <a:ext cx="2592288" cy="11470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 객체 영역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함수인스턴스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573016"/>
            <a:ext cx="3438525" cy="248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39952" y="3641803"/>
            <a:ext cx="2088232" cy="10113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39952" y="4721923"/>
            <a:ext cx="2088232" cy="8673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3" idx="3"/>
          </p:cNvCxnSpPr>
          <p:nvPr/>
        </p:nvCxnSpPr>
        <p:spPr>
          <a:xfrm>
            <a:off x="3779912" y="4215334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13" idx="1"/>
          </p:cNvCxnSpPr>
          <p:nvPr/>
        </p:nvCxnSpPr>
        <p:spPr>
          <a:xfrm flipV="1">
            <a:off x="3779912" y="5155582"/>
            <a:ext cx="360040" cy="324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연산자와 </a:t>
            </a:r>
            <a:r>
              <a:rPr lang="en-US" altLang="ko-KR" dirty="0" smtClean="0"/>
              <a:t>special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문법의 연산자는 각 </a:t>
            </a:r>
            <a:r>
              <a:rPr lang="en-US" altLang="ko-KR" dirty="0" smtClean="0"/>
              <a:t>type class </a:t>
            </a:r>
            <a:r>
              <a:rPr lang="ko-KR" altLang="en-US" dirty="0" smtClean="0"/>
              <a:t>내부에 </a:t>
            </a:r>
            <a:r>
              <a:rPr lang="ko-KR" altLang="en-US" dirty="0" err="1" smtClean="0"/>
              <a:t>대응하믄</a:t>
            </a:r>
            <a:r>
              <a:rPr lang="ko-KR" altLang="en-US" dirty="0" smtClean="0"/>
              <a:t>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가 존재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3573016"/>
            <a:ext cx="151216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84168" y="3586404"/>
            <a:ext cx="151216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Special</a:t>
            </a:r>
          </a:p>
          <a:p>
            <a:pPr algn="ctr"/>
            <a:r>
              <a:rPr lang="en-US" altLang="ko-KR" dirty="0" smtClean="0"/>
              <a:t>Method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923928" y="4050780"/>
            <a:ext cx="978408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47864" y="505298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각 </a:t>
            </a:r>
            <a:r>
              <a:rPr lang="ko-KR" altLang="en-US" sz="1400" b="1" dirty="0" err="1" smtClean="0"/>
              <a:t>타입별로</a:t>
            </a:r>
            <a:r>
              <a:rPr lang="ko-KR" altLang="en-US" sz="1400" b="1" dirty="0" smtClean="0"/>
              <a:t>  연산자는 </a:t>
            </a:r>
            <a:r>
              <a:rPr lang="en-US" altLang="ko-KR" sz="1400" b="1" dirty="0" smtClean="0"/>
              <a:t>special method</a:t>
            </a:r>
            <a:r>
              <a:rPr lang="ko-KR" altLang="en-US" sz="1400" b="1" dirty="0" smtClean="0"/>
              <a:t>와 </a:t>
            </a:r>
            <a:r>
              <a:rPr lang="ko-KR" altLang="en-US" sz="1400" b="1" dirty="0" err="1" smtClean="0"/>
              <a:t>매칭</a:t>
            </a:r>
            <a:endParaRPr lang="ko-KR" altLang="en-US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4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724230"/>
              </p:ext>
            </p:extLst>
          </p:nvPr>
        </p:nvGraphicFramePr>
        <p:xfrm>
          <a:off x="611560" y="1700808"/>
          <a:ext cx="7848872" cy="4752527"/>
        </p:xfrm>
        <a:graphic>
          <a:graphicData uri="http://schemas.openxmlformats.org/drawingml/2006/table">
            <a:tbl>
              <a:tblPr/>
              <a:tblGrid>
                <a:gridCol w="932539"/>
                <a:gridCol w="932539"/>
                <a:gridCol w="3263888"/>
                <a:gridCol w="2719906"/>
              </a:tblGrid>
              <a:tr h="3472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순위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구분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ea"/>
                          <a:ea typeface="+mn-ea"/>
                        </a:rPr>
                        <a:t>Operator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ea"/>
                          <a:ea typeface="+mn-ea"/>
                        </a:rPr>
                        <a:t>Description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그룹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( )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Parentheses (grouping)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함수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f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b="1" dirty="0" err="1">
                          <a:latin typeface="+mn-ea"/>
                          <a:ea typeface="+mn-ea"/>
                        </a:rPr>
                        <a:t>args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...)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Function call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2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sz="1000" b="1" dirty="0" err="1">
                          <a:latin typeface="+mn-ea"/>
                          <a:ea typeface="+mn-ea"/>
                        </a:rPr>
                        <a:t>index:index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Slicing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[index]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Subscription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4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 err="1">
                          <a:latin typeface="+mn-ea"/>
                          <a:ea typeface="+mn-ea"/>
                        </a:rPr>
                        <a:t>x.attribute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Attribute reference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**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+mn-ea"/>
                          <a:ea typeface="+mn-ea"/>
                        </a:rPr>
                        <a:t>Exponentiation(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제곱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)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~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not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7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부호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, -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Positive, negative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/, %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Multiplication, division, remainder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+, -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Addition, subtraction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&lt;&lt;, &gt;&gt;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shifts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&amp;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^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XOR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|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43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in, not in, is, is not, &lt;, &lt;=,  &gt;,  </a:t>
                      </a:r>
                      <a:r>
                        <a:rPr lang="en-US" sz="1000" b="1" dirty="0" smtClean="0">
                          <a:latin typeface="+mn-ea"/>
                          <a:ea typeface="+mn-ea"/>
                        </a:rPr>
                        <a:t>&gt;=,&lt;&gt;, 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!=, ==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Comparisons, membership, identity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15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not 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NOT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18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함수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lambda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Lambda expression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부호변</a:t>
            </a:r>
            <a:r>
              <a:rPr lang="ko-KR" altLang="en-US" dirty="0"/>
              <a:t>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5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</a:t>
            </a:r>
            <a:r>
              <a:rPr lang="ko-KR" altLang="en-US" dirty="0"/>
              <a:t>호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객체에 대한 부호 변환하는 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599538"/>
              </p:ext>
            </p:extLst>
          </p:nvPr>
        </p:nvGraphicFramePr>
        <p:xfrm>
          <a:off x="755576" y="2708920"/>
          <a:ext cx="7776864" cy="1656185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4139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21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Negation (Arithmetic)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neg</a:t>
                      </a:r>
                      <a:r>
                        <a:rPr lang="en-US" sz="1000" dirty="0">
                          <a:effectLst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neg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1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Positive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+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x.__</a:t>
                      </a:r>
                      <a:r>
                        <a:rPr kumimoji="0" lang="en-US" altLang="ko-KR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kumimoji="0"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9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부호변환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타입의 부호를 변환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96952"/>
            <a:ext cx="32766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6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</a:t>
            </a:r>
            <a:r>
              <a:rPr lang="ko-KR" altLang="en-US" dirty="0"/>
              <a:t>술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37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산술연산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정방향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객체들에 대한 수학적인 산술연산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61929"/>
              </p:ext>
            </p:extLst>
          </p:nvPr>
        </p:nvGraphicFramePr>
        <p:xfrm>
          <a:off x="755576" y="2348881"/>
          <a:ext cx="7776864" cy="3792808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477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add(a,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__add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-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sub(a,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__sub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mul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effectLst/>
                        </a:rPr>
                        <a:t>div(a,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truediv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35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// 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floordiv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%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mod(a,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floor division </a:t>
                      </a:r>
                      <a:r>
                        <a:rPr lang="en-US" sz="1000" b="0" i="1">
                          <a:effectLst/>
                          <a:latin typeface="Constantia"/>
                        </a:rPr>
                        <a:t>&amp;</a:t>
                      </a:r>
                      <a:r>
                        <a:rPr lang="en-US" sz="1000">
                          <a:effectLst/>
                        </a:rPr>
                        <a:t> modulo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divmod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N/A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divmod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pow(a,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__pow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13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산술연산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 operator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Operator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사용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04864"/>
            <a:ext cx="489654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6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</a:t>
            </a:r>
            <a:r>
              <a:rPr lang="ko-KR" altLang="en-US" dirty="0" smtClean="0"/>
              <a:t>연산 예시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special method </a:t>
            </a:r>
            <a:r>
              <a:rPr lang="ko-KR" altLang="en-US" dirty="0" smtClean="0"/>
              <a:t>이용해 계산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348880"/>
            <a:ext cx="4176464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</a:t>
            </a:r>
            <a:r>
              <a:rPr lang="ko-KR" altLang="en-US" dirty="0" smtClean="0"/>
              <a:t>연산 예시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문법의 연산자 이용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4464496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1799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literal</a:t>
            </a:r>
            <a:r>
              <a:rPr lang="ko-KR" altLang="en-US" dirty="0"/>
              <a:t>과 </a:t>
            </a:r>
            <a:r>
              <a:rPr lang="en-US" altLang="ko-KR" dirty="0"/>
              <a:t>expression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literal</a:t>
            </a:r>
            <a:r>
              <a:rPr lang="ko-KR" altLang="en-US" dirty="0" smtClean="0"/>
              <a:t>은 하나의 값에 해당하고 </a:t>
            </a:r>
            <a:r>
              <a:rPr lang="en-US" altLang="ko-KR" dirty="0" smtClean="0"/>
              <a:t>expression</a:t>
            </a:r>
            <a:r>
              <a:rPr lang="ko-KR" altLang="en-US" dirty="0" smtClean="0"/>
              <a:t>은 산식이나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호출 등 평가된 값을 처리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3429000"/>
            <a:ext cx="473392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5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class </a:t>
            </a:r>
            <a:r>
              <a:rPr lang="ko-KR" altLang="en-US" dirty="0" smtClean="0"/>
              <a:t>에서 함수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내에서 함수를 정의해서 리턴 결과로 함수를 처리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4019550" cy="320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역방향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수학적인 산출연산에 대한 역방향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 계산결과는 </a:t>
            </a:r>
            <a:r>
              <a:rPr lang="ko-KR" altLang="en-US" dirty="0" err="1" smtClean="0"/>
              <a:t>정방향과</a:t>
            </a:r>
            <a:r>
              <a:rPr lang="ko-KR" altLang="en-US" dirty="0" smtClean="0"/>
              <a:t> 동일 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291970"/>
              </p:ext>
            </p:extLst>
          </p:nvPr>
        </p:nvGraphicFramePr>
        <p:xfrm>
          <a:off x="755576" y="2708920"/>
          <a:ext cx="7776864" cy="3432769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242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add(a,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y.__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radd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__(x)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-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sub(a,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.__</a:t>
                      </a:r>
                      <a:r>
                        <a:rPr kumimoji="0" lang="en-US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rsub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rmul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effectLst/>
                        </a:rPr>
                        <a:t>div(a, b)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rtruediv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// 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rfloordiv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%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mod(a,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rmod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floor division </a:t>
                      </a:r>
                      <a:r>
                        <a:rPr lang="en-US" sz="1000" b="0" i="1">
                          <a:effectLst/>
                          <a:latin typeface="Constantia"/>
                        </a:rPr>
                        <a:t>&amp;</a:t>
                      </a:r>
                      <a:r>
                        <a:rPr lang="en-US" sz="1000">
                          <a:effectLst/>
                        </a:rPr>
                        <a:t> modulo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divmod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N/A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rdivmod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pow(a,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rpow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2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산술연산 </a:t>
            </a:r>
            <a:r>
              <a:rPr lang="ko-KR" altLang="en-US" dirty="0" smtClean="0"/>
              <a:t>역방향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사칙연산이 </a:t>
            </a:r>
            <a:r>
              <a:rPr lang="ko-KR" altLang="en-US" dirty="0" err="1" smtClean="0"/>
              <a:t>정방향이나</a:t>
            </a:r>
            <a:r>
              <a:rPr lang="ko-KR" altLang="en-US" dirty="0" smtClean="0"/>
              <a:t> 역방향이나 계산은 동일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56992"/>
            <a:ext cx="5184576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60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비트연산에 대해서는 실제 숫자의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가지고 연산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83339"/>
              </p:ext>
            </p:extLst>
          </p:nvPr>
        </p:nvGraphicFramePr>
        <p:xfrm>
          <a:off x="971600" y="3068960"/>
          <a:ext cx="7416825" cy="2973521"/>
        </p:xfrm>
        <a:graphic>
          <a:graphicData uri="http://schemas.openxmlformats.org/drawingml/2006/table">
            <a:tbl>
              <a:tblPr/>
              <a:tblGrid>
                <a:gridCol w="1749251"/>
                <a:gridCol w="1469371"/>
                <a:gridCol w="4198203"/>
              </a:tblGrid>
              <a:tr h="29727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effectLst/>
                        </a:rPr>
                        <a:t>설명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&lt;&lt;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만큼 왼쪽으로 </a:t>
                      </a:r>
                      <a:r>
                        <a:rPr lang="en-US" altLang="ko-KR" sz="1000" dirty="0" smtClean="0">
                          <a:effectLst/>
                        </a:rPr>
                        <a:t>bit </a:t>
                      </a:r>
                      <a:r>
                        <a:rPr lang="ko-KR" altLang="en-US" sz="1000" dirty="0" smtClean="0">
                          <a:effectLst/>
                        </a:rPr>
                        <a:t>이동 </a:t>
                      </a:r>
                      <a:r>
                        <a:rPr lang="en-US" altLang="ko-KR" sz="1000" dirty="0" smtClean="0">
                          <a:effectLst/>
                        </a:rPr>
                        <a:t>: </a:t>
                      </a:r>
                      <a:r>
                        <a:rPr lang="ko-KR" altLang="en-US" sz="1000" dirty="0" smtClean="0">
                          <a:effectLst/>
                        </a:rPr>
                        <a:t>산식은 </a:t>
                      </a:r>
                      <a:r>
                        <a:rPr lang="en-US" altLang="ko-KR" sz="1000" dirty="0" smtClean="0">
                          <a:effectLst/>
                        </a:rPr>
                        <a:t>(x * (2** y) )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&gt;&gt;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만큼 오른쪽으로 </a:t>
                      </a:r>
                      <a:r>
                        <a:rPr lang="en-US" altLang="ko-KR" sz="1000" dirty="0" smtClean="0">
                          <a:effectLst/>
                        </a:rPr>
                        <a:t>bit </a:t>
                      </a:r>
                      <a:r>
                        <a:rPr lang="ko-KR" altLang="en-US" sz="1000" dirty="0" smtClean="0">
                          <a:effectLst/>
                        </a:rPr>
                        <a:t>이동 </a:t>
                      </a:r>
                      <a:r>
                        <a:rPr lang="en-US" altLang="ko-KR" sz="1000" dirty="0" smtClean="0">
                          <a:effectLst/>
                        </a:rPr>
                        <a:t>: </a:t>
                      </a:r>
                      <a:r>
                        <a:rPr lang="ko-KR" altLang="en-US" sz="1000" dirty="0" smtClean="0">
                          <a:effectLst/>
                        </a:rPr>
                        <a:t>산식은 </a:t>
                      </a:r>
                      <a:r>
                        <a:rPr lang="en-US" altLang="ko-KR" sz="1000" dirty="0" smtClean="0">
                          <a:effectLst/>
                        </a:rPr>
                        <a:t>(x </a:t>
                      </a:r>
                      <a:r>
                        <a:rPr lang="en-US" altLang="ko-KR" sz="1000" baseline="0" dirty="0" smtClean="0">
                          <a:effectLst/>
                        </a:rPr>
                        <a:t> // </a:t>
                      </a:r>
                      <a:r>
                        <a:rPr lang="en-US" altLang="ko-KR" sz="1000" dirty="0" smtClean="0">
                          <a:effectLst/>
                        </a:rPr>
                        <a:t>(2** y) )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&amp;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이 동일한 </a:t>
                      </a:r>
                      <a:r>
                        <a:rPr lang="ko-KR" altLang="en-US" sz="1000" dirty="0" err="1" smtClean="0">
                          <a:effectLst/>
                        </a:rPr>
                        <a:t>비트값만</a:t>
                      </a:r>
                      <a:r>
                        <a:rPr lang="en-US" altLang="ko-KR" sz="1000" dirty="0" smtClean="0">
                          <a:effectLst/>
                        </a:rPr>
                        <a:t>(1 </a:t>
                      </a:r>
                      <a:r>
                        <a:rPr lang="ko-KR" altLang="en-US" sz="1000" dirty="0" smtClean="0">
                          <a:effectLst/>
                        </a:rPr>
                        <a:t>또는 </a:t>
                      </a:r>
                      <a:r>
                        <a:rPr lang="en-US" altLang="ko-KR" sz="1000" dirty="0" smtClean="0">
                          <a:effectLst/>
                        </a:rPr>
                        <a:t>0)</a:t>
                      </a:r>
                      <a:r>
                        <a:rPr lang="ko-KR" altLang="en-US" sz="1000" dirty="0" smtClean="0">
                          <a:effectLst/>
                        </a:rPr>
                        <a:t> 남고 동일하지 않으면  </a:t>
                      </a:r>
                      <a:r>
                        <a:rPr lang="en-US" altLang="ko-KR" sz="1000" dirty="0" smtClean="0">
                          <a:effectLst/>
                        </a:rPr>
                        <a:t>0 </a:t>
                      </a:r>
                      <a:r>
                        <a:rPr lang="ko-KR" altLang="en-US" sz="1000" dirty="0" smtClean="0">
                          <a:effectLst/>
                        </a:rPr>
                        <a:t>처리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^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에서  서로 대응되지 않는 값만 남김 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|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에서 </a:t>
                      </a:r>
                      <a:r>
                        <a:rPr lang="en-US" altLang="ko-KR" sz="1000" dirty="0" smtClean="0">
                          <a:effectLst/>
                        </a:rPr>
                        <a:t>1</a:t>
                      </a:r>
                      <a:r>
                        <a:rPr lang="ko-KR" altLang="en-US" sz="1000" dirty="0" smtClean="0">
                          <a:effectLst/>
                        </a:rPr>
                        <a:t>이 있는 값은 </a:t>
                      </a:r>
                      <a:r>
                        <a:rPr lang="en-US" altLang="ko-KR" sz="1000" dirty="0" smtClean="0">
                          <a:effectLst/>
                        </a:rPr>
                        <a:t>1</a:t>
                      </a:r>
                      <a:r>
                        <a:rPr lang="ko-KR" altLang="en-US" sz="1000" dirty="0" smtClean="0">
                          <a:effectLst/>
                        </a:rPr>
                        <a:t>로 처리</a:t>
                      </a:r>
                      <a:r>
                        <a:rPr lang="ko-KR" altLang="en-US" sz="1000" baseline="0" dirty="0" smtClean="0">
                          <a:effectLst/>
                        </a:rPr>
                        <a:t>  </a:t>
                      </a:r>
                      <a:r>
                        <a:rPr lang="en-US" altLang="ko-KR" sz="1000" baseline="0" dirty="0" smtClean="0">
                          <a:effectLst/>
                        </a:rPr>
                        <a:t>0</a:t>
                      </a:r>
                      <a:r>
                        <a:rPr lang="ko-KR" altLang="en-US" sz="1000" baseline="0" dirty="0" smtClean="0">
                          <a:effectLst/>
                        </a:rPr>
                        <a:t>이 동일한 경우 </a:t>
                      </a:r>
                      <a:r>
                        <a:rPr lang="en-US" altLang="ko-KR" sz="1000" baseline="0" dirty="0" smtClean="0">
                          <a:effectLst/>
                        </a:rPr>
                        <a:t>0 </a:t>
                      </a:r>
                      <a:r>
                        <a:rPr lang="ko-KR" altLang="en-US" sz="1000" baseline="0" dirty="0" smtClean="0">
                          <a:effectLst/>
                        </a:rPr>
                        <a:t>처리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Inversion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  a</a:t>
                      </a:r>
                      <a:r>
                        <a:rPr lang="ko-KR" altLang="en-US" sz="1000" dirty="0" smtClean="0">
                          <a:effectLst/>
                        </a:rPr>
                        <a:t>의 </a:t>
                      </a:r>
                      <a:r>
                        <a:rPr lang="ko-KR" altLang="en-US" sz="1000" dirty="0" err="1" smtClean="0">
                          <a:effectLst/>
                        </a:rPr>
                        <a:t>비트를</a:t>
                      </a:r>
                      <a:r>
                        <a:rPr lang="ko-KR" altLang="en-US" sz="1000" dirty="0" smtClean="0">
                          <a:effectLst/>
                        </a:rPr>
                        <a:t> 반대로 표시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8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트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연산자</a:t>
            </a:r>
            <a:r>
              <a:rPr lang="en-US" altLang="ko-KR" dirty="0" smtClean="0"/>
              <a:t>,operator </a:t>
            </a:r>
            <a:r>
              <a:rPr lang="ko-KR" altLang="en-US" dirty="0" smtClean="0"/>
              <a:t>모듈내의 함수와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메소드간의</a:t>
            </a:r>
            <a:r>
              <a:rPr lang="ko-KR" altLang="en-US" dirty="0" smtClean="0"/>
              <a:t> 관계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452820"/>
              </p:ext>
            </p:extLst>
          </p:nvPr>
        </p:nvGraphicFramePr>
        <p:xfrm>
          <a:off x="683568" y="3068960"/>
          <a:ext cx="7776864" cy="2556481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5408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&lt;&lt;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lshift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&gt;&gt;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rshift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&amp;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and_(a,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__and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^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xor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|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or_(a,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Inversion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invert(a)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altLang="ko-KR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__invert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t"/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50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비트 연산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비트연</a:t>
            </a:r>
            <a:r>
              <a:rPr lang="ko-KR" altLang="en-US" dirty="0"/>
              <a:t>산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385762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94793"/>
            <a:ext cx="27908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69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augmented operator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augmented operator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파이썬에서는</a:t>
            </a:r>
            <a:r>
              <a:rPr lang="ko-KR" altLang="en-US" dirty="0" smtClean="0"/>
              <a:t> 할당연산자와 일반연산자를 축약해서 사용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3573016"/>
            <a:ext cx="2304256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 += Y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508104" y="3573016"/>
            <a:ext cx="2304256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 = X+ Y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4139952" y="4194796"/>
            <a:ext cx="978408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사칙연산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사칙연산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98044"/>
              </p:ext>
            </p:extLst>
          </p:nvPr>
        </p:nvGraphicFramePr>
        <p:xfrm>
          <a:off x="755576" y="2708920"/>
          <a:ext cx="7776864" cy="3096344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242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+=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iadd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iadd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-=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isub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isub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*=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imul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/=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idiv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/=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itruediv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itruediv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</a:t>
                      </a:r>
                      <a:r>
                        <a:rPr lang="en-US" sz="1000" dirty="0" smtClean="0">
                          <a:effectLst/>
                        </a:rPr>
                        <a:t>//= </a:t>
                      </a:r>
                      <a:r>
                        <a:rPr lang="en-US" sz="1000" dirty="0">
                          <a:effectLst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ifloordiv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%=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imod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**=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ipow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ipow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2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증가비트연산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비트연산과 할당연산을 같이 사용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358599"/>
              </p:ext>
            </p:extLst>
          </p:nvPr>
        </p:nvGraphicFramePr>
        <p:xfrm>
          <a:off x="683568" y="3068960"/>
          <a:ext cx="7776864" cy="2880320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33877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&lt;&lt;=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ilshift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ilshift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&gt;&gt;=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irshift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irshift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&amp;=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iand</a:t>
                      </a:r>
                      <a:r>
                        <a:rPr lang="en-US" altLang="ko-KR" sz="1000" dirty="0" smtClean="0">
                          <a:effectLst/>
                        </a:rPr>
                        <a:t>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iand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^=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ixor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ixor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|=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ior</a:t>
                      </a:r>
                      <a:r>
                        <a:rPr lang="en-US" altLang="ko-KR" sz="1000" dirty="0" smtClean="0">
                          <a:effectLst/>
                        </a:rPr>
                        <a:t>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4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런타임 함수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3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관계연산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내의 객체</a:t>
            </a:r>
            <a:r>
              <a:rPr lang="en-US" altLang="ko-KR" dirty="0"/>
              <a:t> </a:t>
            </a:r>
            <a:r>
              <a:rPr lang="ko-KR" altLang="en-US" dirty="0" smtClean="0"/>
              <a:t>간의 순서와 동등 관계를 처리하는 연산자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667232"/>
              </p:ext>
            </p:extLst>
          </p:nvPr>
        </p:nvGraphicFramePr>
        <p:xfrm>
          <a:off x="683568" y="3068960"/>
          <a:ext cx="7776864" cy="3168350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31489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&lt;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lt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lt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&lt;=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le(a,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__le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Equality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==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eq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eq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Difference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!=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__ne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&gt;=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ge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10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&gt;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gt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(y)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t"/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7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논리연산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8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논리연산은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비교해서 처리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52490"/>
              </p:ext>
            </p:extLst>
          </p:nvPr>
        </p:nvGraphicFramePr>
        <p:xfrm>
          <a:off x="683568" y="3068960"/>
          <a:ext cx="7776864" cy="2376264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4319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Logical AND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</a:t>
                      </a:r>
                      <a:r>
                        <a:rPr lang="en-US" sz="1000" dirty="0" smtClean="0">
                          <a:effectLst/>
                        </a:rPr>
                        <a:t> and b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Logical OR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</a:t>
                      </a:r>
                      <a:r>
                        <a:rPr lang="en-US" sz="1000" dirty="0" smtClean="0">
                          <a:effectLst/>
                        </a:rPr>
                        <a:t>or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dirty="0" smtClean="0">
                          <a:effectLst/>
                        </a:rPr>
                        <a:t>b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Negation (Logical)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not_(a)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32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37722"/>
            <a:ext cx="4392488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80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시퀀스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5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시퀀스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시퀀스에 대한 처리 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5230"/>
              </p:ext>
            </p:extLst>
          </p:nvPr>
        </p:nvGraphicFramePr>
        <p:xfrm>
          <a:off x="683568" y="2924944"/>
          <a:ext cx="7776864" cy="2448270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4896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Method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96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Concatenation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seq1 + seq2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concat</a:t>
                      </a:r>
                      <a:r>
                        <a:rPr lang="en-US" sz="1000" dirty="0">
                          <a:effectLst/>
                        </a:rPr>
                        <a:t>(seq1, seq2)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x.__add</a:t>
                      </a:r>
                      <a:r>
                        <a:rPr lang="en-US" sz="1000" dirty="0" smtClean="0">
                          <a:effectLst/>
                        </a:rPr>
                        <a:t>__(y)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96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Sequence Repetition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 * 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repeat(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x.__</a:t>
                      </a:r>
                      <a:r>
                        <a:rPr lang="en-US" sz="1000" dirty="0" err="1" smtClean="0">
                          <a:effectLst/>
                        </a:rPr>
                        <a:t>mul</a:t>
                      </a:r>
                      <a:r>
                        <a:rPr lang="en-US" sz="1000" dirty="0" smtClean="0">
                          <a:effectLst/>
                        </a:rPr>
                        <a:t>__(y)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96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Identity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is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is_(a,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NA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965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Identity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is not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is_not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NA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1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시퀀</a:t>
            </a:r>
            <a:r>
              <a:rPr lang="ko-KR" altLang="en-US" dirty="0"/>
              <a:t>스</a:t>
            </a:r>
            <a:r>
              <a:rPr lang="ko-KR" altLang="en-US" dirty="0" smtClean="0"/>
              <a:t>연산 예시 </a:t>
            </a:r>
            <a:r>
              <a:rPr lang="en-US" altLang="ko-KR" dirty="0" smtClean="0"/>
              <a:t>: +, *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튜플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가능한 연산</a:t>
            </a: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852936"/>
            <a:ext cx="5256584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시퀀</a:t>
            </a:r>
            <a:r>
              <a:rPr lang="ko-KR" altLang="en-US" dirty="0"/>
              <a:t>스</a:t>
            </a:r>
            <a:r>
              <a:rPr lang="ko-KR" altLang="en-US" dirty="0" smtClean="0"/>
              <a:t>연산 예시 </a:t>
            </a:r>
            <a:r>
              <a:rPr lang="en-US" altLang="ko-KR" dirty="0" smtClean="0"/>
              <a:t>: is, is not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튜플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가능한 연산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460851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05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container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exec </a:t>
            </a:r>
            <a:r>
              <a:rPr lang="ko-KR" altLang="en-US" dirty="0" smtClean="0"/>
              <a:t>는 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문자열로 정의 된 함수를 받아 실행 가능한 함수로 정의해서 처리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907704" y="3645024"/>
            <a:ext cx="50405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문자열로 정의된 </a:t>
            </a:r>
            <a:r>
              <a:rPr lang="ko-KR" altLang="en-US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</a:rPr>
              <a:t> 문장을 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container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시퀀스에 대한 </a:t>
            </a:r>
            <a:r>
              <a:rPr lang="en-US" altLang="ko-KR" dirty="0" smtClean="0"/>
              <a:t>contain</a:t>
            </a:r>
            <a:r>
              <a:rPr lang="ko-KR" altLang="en-US" dirty="0" smtClean="0"/>
              <a:t> 처리 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019177"/>
              </p:ext>
            </p:extLst>
          </p:nvPr>
        </p:nvGraphicFramePr>
        <p:xfrm>
          <a:off x="683568" y="2708920"/>
          <a:ext cx="7776864" cy="2448273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81609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Method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1609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Containment Test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 in 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contains(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x.__contains</a:t>
                      </a:r>
                      <a:r>
                        <a:rPr lang="en-US" sz="1000" dirty="0" smtClean="0">
                          <a:effectLst/>
                        </a:rPr>
                        <a:t>__(y)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60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Containment Test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obj</a:t>
                      </a:r>
                      <a:r>
                        <a:rPr lang="en-US" altLang="ko-KR" sz="1000" dirty="0" smtClean="0">
                          <a:effectLst/>
                        </a:rPr>
                        <a:t> not in </a:t>
                      </a:r>
                      <a:r>
                        <a:rPr lang="en-US" altLang="ko-KR" sz="1000" dirty="0" err="1" smtClean="0">
                          <a:effectLst/>
                        </a:rPr>
                        <a:t>seq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effectLst/>
                        </a:rPr>
                        <a:t>not_(</a:t>
                      </a:r>
                      <a:r>
                        <a:rPr lang="en-US" altLang="ko-KR" sz="1000" dirty="0" smtClean="0">
                          <a:effectLst/>
                        </a:rPr>
                        <a:t>contains(</a:t>
                      </a:r>
                      <a:r>
                        <a:rPr lang="en-US" altLang="ko-KR" sz="1000" dirty="0" err="1" smtClean="0">
                          <a:effectLst/>
                        </a:rPr>
                        <a:t>seq</a:t>
                      </a:r>
                      <a:r>
                        <a:rPr lang="en-US" altLang="ko-KR" sz="1000" dirty="0" smtClean="0">
                          <a:effectLst/>
                        </a:rPr>
                        <a:t>, </a:t>
                      </a:r>
                      <a:r>
                        <a:rPr lang="en-US" altLang="ko-KR" sz="1000" dirty="0" err="1" smtClean="0">
                          <a:effectLst/>
                        </a:rPr>
                        <a:t>obj</a:t>
                      </a:r>
                      <a:r>
                        <a:rPr lang="en-US" altLang="ko-KR" sz="1000" dirty="0" smtClean="0">
                          <a:effectLst/>
                        </a:rPr>
                        <a:t>)</a:t>
                      </a:r>
                      <a:r>
                        <a:rPr lang="en-US" sz="1000" dirty="0" smtClean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NA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container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시퀀스에 대한 </a:t>
            </a:r>
            <a:r>
              <a:rPr lang="en-US" altLang="ko-KR" dirty="0" smtClean="0"/>
              <a:t>contain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328592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1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슬라이</a:t>
            </a:r>
            <a:r>
              <a:rPr lang="ko-KR" altLang="en-US" dirty="0" err="1"/>
              <a:t>싱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6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슬라이싱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시퀀스나 컨테이너에 대한 내부 값을 처리 하는 연산</a:t>
            </a:r>
            <a:endParaRPr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50352"/>
              </p:ext>
            </p:extLst>
          </p:nvPr>
        </p:nvGraphicFramePr>
        <p:xfrm>
          <a:off x="683568" y="2780928"/>
          <a:ext cx="7704856" cy="3168350"/>
        </p:xfrm>
        <a:graphic>
          <a:graphicData uri="http://schemas.openxmlformats.org/drawingml/2006/table">
            <a:tbl>
              <a:tblPr/>
              <a:tblGrid>
                <a:gridCol w="1926214"/>
                <a:gridCol w="1926214"/>
                <a:gridCol w="1926214"/>
                <a:gridCol w="1926214"/>
              </a:tblGrid>
              <a:tr h="31351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Method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1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Slice Assignment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[</a:t>
                      </a:r>
                      <a:r>
                        <a:rPr lang="en-US" sz="1000" dirty="0" err="1">
                          <a:effectLst/>
                        </a:rPr>
                        <a:t>i:j</a:t>
                      </a:r>
                      <a:r>
                        <a:rPr lang="en-US" sz="1000" dirty="0">
                          <a:effectLst/>
                        </a:rPr>
                        <a:t>] = values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j), values)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setitem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168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/>
                        <a:t>setslice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en-US" sz="1000" dirty="0" err="1" smtClean="0">
                          <a:effectLst/>
                        </a:rPr>
                        <a:t>setslice</a:t>
                      </a:r>
                      <a:r>
                        <a:rPr lang="en-US" sz="100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Slice Deletion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del 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[</a:t>
                      </a:r>
                      <a:r>
                        <a:rPr lang="en-US" sz="1000" dirty="0" err="1">
                          <a:effectLst/>
                        </a:rPr>
                        <a:t>i:j</a:t>
                      </a:r>
                      <a:r>
                        <a:rPr lang="en-US" sz="1000" dirty="0">
                          <a:effectLst/>
                        </a:rPr>
                        <a:t>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delitem</a:t>
                      </a:r>
                      <a:r>
                        <a:rPr lang="en-US" altLang="ko-KR" sz="1000" dirty="0" smtClean="0">
                          <a:effectLst/>
                        </a:rPr>
                        <a:t>(</a:t>
                      </a:r>
                      <a:r>
                        <a:rPr lang="en-US" altLang="ko-KR" sz="1000" dirty="0" err="1" smtClean="0">
                          <a:effectLst/>
                        </a:rPr>
                        <a:t>seq</a:t>
                      </a:r>
                      <a:r>
                        <a:rPr lang="en-US" altLang="ko-KR" sz="1000" dirty="0" smtClean="0">
                          <a:effectLst/>
                        </a:rPr>
                        <a:t>, slice(</a:t>
                      </a:r>
                      <a:r>
                        <a:rPr lang="en-US" altLang="ko-KR" sz="1000" dirty="0" err="1" smtClean="0">
                          <a:effectLst/>
                        </a:rPr>
                        <a:t>i</a:t>
                      </a:r>
                      <a:r>
                        <a:rPr lang="en-US" altLang="ko-KR" sz="1000" dirty="0" smtClean="0">
                          <a:effectLst/>
                        </a:rPr>
                        <a:t>, j))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delitem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/>
                        <a:t>delslice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en-US" sz="1000" dirty="0" err="1" smtClean="0">
                          <a:effectLst/>
                        </a:rPr>
                        <a:t>delslice</a:t>
                      </a:r>
                      <a:r>
                        <a:rPr lang="en-US" sz="100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[</a:t>
                      </a:r>
                      <a:r>
                        <a:rPr lang="en-US" sz="1000" dirty="0" err="1">
                          <a:effectLst/>
                        </a:rPr>
                        <a:t>i:j</a:t>
                      </a:r>
                      <a:r>
                        <a:rPr lang="en-US" sz="1000" dirty="0">
                          <a:effectLst/>
                        </a:rPr>
                        <a:t>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getitem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/>
                        <a:t>getslice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en-US" sz="1000" dirty="0" err="1" smtClean="0">
                          <a:effectLst/>
                        </a:rPr>
                        <a:t>getslice</a:t>
                      </a:r>
                      <a:r>
                        <a:rPr lang="en-US" sz="100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Indexed Assignment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[k] = v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k, v)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setitem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Indexed Deletion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del obj[k]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delitem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delitem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Indexing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obj[k]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getitem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slicing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3"/>
            <a:ext cx="8229600" cy="1429851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갱신과 삭제는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타입만 가능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(2.x </a:t>
            </a:r>
            <a:r>
              <a:rPr lang="ko-KR" altLang="en-US" dirty="0" smtClean="0"/>
              <a:t>버전 처리용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55776" y="3009475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getslice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j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55776" y="4233611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setslice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j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sequence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55776" y="5457747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delslice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j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3040" y="32693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7624" y="44935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3040" y="57176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2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</a:t>
            </a:r>
            <a:r>
              <a:rPr lang="ko-KR" altLang="en-US" dirty="0" smtClean="0"/>
              <a:t>를 이용한 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</a:t>
            </a:r>
            <a:r>
              <a:rPr lang="ko-KR" altLang="en-US" dirty="0" smtClean="0"/>
              <a:t>타입에 대한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04" y="2780928"/>
            <a:ext cx="44291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0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Container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List,dict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범위내에서만</a:t>
            </a:r>
            <a:r>
              <a:rPr lang="ko-KR" altLang="en-US" dirty="0" smtClean="0"/>
              <a:t> 처리됨 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55776" y="3009475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getitem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key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55776" y="4233611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setitem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key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value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55776" y="5457747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delitem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key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3040" y="32693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7624" y="44935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3040" y="57176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3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Item</a:t>
            </a:r>
            <a:r>
              <a:rPr lang="ko-KR" altLang="en-US" dirty="0" smtClean="0"/>
              <a:t>을 이용한 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</a:t>
            </a:r>
            <a:r>
              <a:rPr lang="ko-KR" altLang="en-US" dirty="0" smtClean="0"/>
              <a:t>타입에 대한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처리시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부문에 </a:t>
            </a:r>
            <a:r>
              <a:rPr lang="en-US" altLang="ko-KR" dirty="0" smtClean="0"/>
              <a:t>slice()</a:t>
            </a:r>
            <a:r>
              <a:rPr lang="ko-KR" altLang="en-US" dirty="0" smtClean="0"/>
              <a:t>함수를 이용할 경우 리스트도 처리가 가능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(3.</a:t>
            </a:r>
            <a:r>
              <a:rPr lang="ko-KR" altLang="en-US" dirty="0" smtClean="0"/>
              <a:t>버전부터는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으로 통합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12976"/>
            <a:ext cx="49149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9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8800" dirty="0" smtClean="0"/>
              <a:t>sys </a:t>
            </a:r>
            <a:r>
              <a:rPr lang="ko-KR" altLang="en-US" sz="8800" dirty="0" smtClean="0"/>
              <a:t>모듈</a:t>
            </a:r>
            <a:endParaRPr lang="ko-KR" altLang="en-US" sz="8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파이썬</a:t>
            </a:r>
            <a:r>
              <a:rPr lang="ko-KR" altLang="en-US" dirty="0" smtClean="0"/>
              <a:t> 정보 조회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class </a:t>
            </a:r>
            <a:r>
              <a:rPr lang="ko-KR" altLang="en-US" dirty="0" smtClean="0"/>
              <a:t>에서 함수 만들기 </a:t>
            </a:r>
            <a:r>
              <a:rPr lang="en-US" altLang="ko-KR" dirty="0" smtClean="0"/>
              <a:t>:exec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정의 및 처리 문장을 만들어서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전달해서 </a:t>
            </a:r>
            <a:r>
              <a:rPr lang="en-US" altLang="ko-KR" dirty="0" smtClean="0"/>
              <a:t>exec</a:t>
            </a:r>
            <a:r>
              <a:rPr lang="ko-KR" altLang="en-US" dirty="0" smtClean="0"/>
              <a:t>로 실행해서 실행결과를 전달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89040"/>
            <a:ext cx="40290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42386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1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정보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현재 사용 기기의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정보</a:t>
            </a:r>
            <a:endParaRPr lang="en-US" altLang="ko-KR" dirty="0" smtClean="0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0278"/>
            <a:ext cx="5705475" cy="21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sys arguments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en-US" altLang="ko-KR" sz="3600" b="1" dirty="0"/>
              <a:t>Command-line </a:t>
            </a:r>
            <a:r>
              <a:rPr lang="en-US" altLang="ko-KR" sz="3600" b="1" dirty="0" smtClean="0"/>
              <a:t>arguments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Sys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arguments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command window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모듈명부터</a:t>
            </a:r>
            <a:r>
              <a:rPr lang="ko-KR" altLang="en-US" dirty="0" smtClean="0"/>
              <a:t> 인식함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7644" y="282157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Sys_com.py </a:t>
            </a:r>
            <a:r>
              <a:rPr lang="ko-KR" altLang="en-US" u="sng" dirty="0" smtClean="0"/>
              <a:t>생성</a:t>
            </a:r>
            <a:endParaRPr lang="ko-KR" alt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278092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Command window</a:t>
            </a:r>
            <a:r>
              <a:rPr lang="ko-KR" altLang="en-US" u="sng" dirty="0" smtClean="0"/>
              <a:t>에서 실</a:t>
            </a:r>
            <a:r>
              <a:rPr lang="ko-KR" altLang="en-US" u="sng" dirty="0"/>
              <a:t>행</a:t>
            </a:r>
          </a:p>
        </p:txBody>
      </p:sp>
      <p:pic>
        <p:nvPicPr>
          <p:cNvPr id="174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92" y="3645024"/>
            <a:ext cx="3784400" cy="248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15" y="3645024"/>
            <a:ext cx="34480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5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ide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arg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Dispalyhook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callable </a:t>
            </a:r>
            <a:r>
              <a:rPr lang="ko-KR" altLang="en-US" dirty="0" smtClean="0"/>
              <a:t>객체 즉 함수나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연결하여 </a:t>
            </a:r>
            <a:r>
              <a:rPr lang="en-US" altLang="ko-KR" dirty="0" err="1" smtClean="0"/>
              <a:t>arg</a:t>
            </a:r>
            <a:r>
              <a:rPr lang="ko-KR" altLang="en-US" dirty="0" smtClean="0"/>
              <a:t>와 동일한 변수를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64095" y="3438938"/>
            <a:ext cx="3547865" cy="3014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import sys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smtClean="0">
                <a:solidFill>
                  <a:schemeClr val="tx1"/>
                </a:solidFill>
              </a:rPr>
              <a:t>#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arg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정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v = (10,10)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smtClean="0">
                <a:solidFill>
                  <a:schemeClr val="tx1"/>
                </a:solidFill>
              </a:rPr>
              <a:t>#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함수정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def</a:t>
            </a:r>
            <a:r>
              <a:rPr lang="en-US" altLang="ko-KR" sz="1200" dirty="0">
                <a:solidFill>
                  <a:schemeClr val="tx1"/>
                </a:solidFill>
              </a:rPr>
              <a:t> add(v) 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...     print v[0]+ v[1]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... 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#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함수를 연결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sys.displayhook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smtClean="0">
                <a:solidFill>
                  <a:schemeClr val="tx1"/>
                </a:solidFill>
              </a:rPr>
              <a:t>add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#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arg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실행하면 실제 연결된 함수 실행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v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20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356992"/>
            <a:ext cx="36724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88024" y="299695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help() </a:t>
            </a:r>
            <a:r>
              <a:rPr lang="ko-KR" altLang="en-US" u="sng" dirty="0" smtClean="0"/>
              <a:t>이용하여 모듈 정보 검색</a:t>
            </a:r>
            <a:endParaRPr lang="ko-KR" alt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06490" y="2964686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err="1" smtClean="0"/>
              <a:t>Sys.displayhook</a:t>
            </a:r>
            <a:r>
              <a:rPr lang="en-US" altLang="ko-KR" u="sng" dirty="0"/>
              <a:t> </a:t>
            </a:r>
            <a:r>
              <a:rPr lang="ko-KR" altLang="en-US" u="sng" dirty="0" smtClean="0"/>
              <a:t>함수를 이용</a:t>
            </a:r>
            <a:endParaRPr lang="ko-KR" altLang="en-US" u="sng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1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en-US" altLang="ko-KR" sz="4000" dirty="0" smtClean="0"/>
              <a:t>Command -input </a:t>
            </a:r>
            <a:r>
              <a:rPr lang="ko-KR" altLang="en-US" sz="4000" dirty="0" smtClean="0"/>
              <a:t>사용</a:t>
            </a:r>
            <a:r>
              <a:rPr lang="en-US" altLang="ko-KR" sz="4000" dirty="0" smtClean="0"/>
              <a:t>(1)</a:t>
            </a:r>
            <a:endParaRPr lang="ko-KR" altLang="en-US" sz="4000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Command </a:t>
            </a:r>
            <a:r>
              <a:rPr lang="ko-KR" altLang="en-US" dirty="0" smtClean="0"/>
              <a:t>창에서 입력을 받아 처리하기</a:t>
            </a:r>
            <a:r>
              <a:rPr lang="en-US" altLang="ko-KR" dirty="0" smtClean="0"/>
              <a:t>.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입력은 모두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처리됨</a:t>
            </a:r>
            <a:endParaRPr lang="en-US" altLang="ko-KR" dirty="0" smtClean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1052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sz="4000" dirty="0" smtClean="0"/>
              <a:t>: Command -input </a:t>
            </a:r>
            <a:r>
              <a:rPr lang="ko-KR" altLang="en-US" sz="4000" dirty="0" smtClean="0"/>
              <a:t>사용</a:t>
            </a:r>
            <a:r>
              <a:rPr lang="en-US" altLang="ko-KR" sz="4000" dirty="0" smtClean="0"/>
              <a:t>(2)</a:t>
            </a:r>
            <a:endParaRPr lang="ko-KR" altLang="en-US" sz="4000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Text File</a:t>
            </a:r>
            <a:r>
              <a:rPr lang="ko-KR" altLang="en-US" dirty="0" smtClean="0"/>
              <a:t>에 저장해서 </a:t>
            </a:r>
            <a:r>
              <a:rPr lang="en-US" altLang="ko-KR" dirty="0" smtClean="0"/>
              <a:t>Command </a:t>
            </a:r>
            <a:r>
              <a:rPr lang="ko-KR" altLang="en-US" dirty="0" smtClean="0"/>
              <a:t>창에서 실행 처리</a:t>
            </a:r>
            <a:r>
              <a:rPr lang="en-US" altLang="ko-KR" dirty="0" smtClean="0"/>
              <a:t>.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입력은 모두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처리됨</a:t>
            </a:r>
            <a:endParaRPr lang="en-US" altLang="ko-KR" dirty="0" smtClean="0"/>
          </a:p>
        </p:txBody>
      </p:sp>
      <p:pic>
        <p:nvPicPr>
          <p:cNvPr id="173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90429"/>
            <a:ext cx="3688432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4114800" cy="389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9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ide-input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ide </a:t>
            </a:r>
            <a:r>
              <a:rPr lang="ko-KR" altLang="en-US" dirty="0" smtClean="0"/>
              <a:t>창에서 입력을 받아 처리하기</a:t>
            </a:r>
            <a:r>
              <a:rPr lang="en-US" altLang="ko-KR" dirty="0" smtClean="0"/>
              <a:t>.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입력은 모두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처리됨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809869" y="2852936"/>
            <a:ext cx="3744416" cy="36087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# add_test.py </a:t>
            </a:r>
            <a:r>
              <a:rPr lang="ko-KR" altLang="en-US" sz="1200" dirty="0" smtClean="0">
                <a:solidFill>
                  <a:schemeClr val="tx1"/>
                </a:solidFill>
              </a:rPr>
              <a:t>저장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import </a:t>
            </a:r>
            <a:r>
              <a:rPr lang="en-US" altLang="ko-KR" sz="1200" dirty="0">
                <a:solidFill>
                  <a:schemeClr val="tx1"/>
                </a:solidFill>
              </a:rPr>
              <a:t>sys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while True: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200" dirty="0" smtClean="0">
                <a:solidFill>
                  <a:schemeClr val="tx1"/>
                </a:solidFill>
              </a:rPr>
              <a:t># 3.0</a:t>
            </a:r>
            <a:r>
              <a:rPr lang="ko-KR" altLang="en-US" sz="1200" dirty="0" smtClean="0">
                <a:solidFill>
                  <a:schemeClr val="tx1"/>
                </a:solidFill>
              </a:rPr>
              <a:t>버전부터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# s = input(‘Enter something :’)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s = </a:t>
            </a:r>
            <a:r>
              <a:rPr lang="en-US" altLang="ko-KR" sz="1200" dirty="0" err="1">
                <a:solidFill>
                  <a:schemeClr val="tx1"/>
                </a:solidFill>
              </a:rPr>
              <a:t>raw_input</a:t>
            </a:r>
            <a:r>
              <a:rPr lang="en-US" altLang="ko-KR" sz="1200" dirty="0">
                <a:solidFill>
                  <a:schemeClr val="tx1"/>
                </a:solidFill>
              </a:rPr>
              <a:t>('Enter something : 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if s == 'quit':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  break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print 'Length of the string is', </a:t>
            </a:r>
            <a:r>
              <a:rPr lang="en-US" altLang="ko-KR" sz="1200" dirty="0" err="1">
                <a:solidFill>
                  <a:schemeClr val="tx1"/>
                </a:solidFill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</a:rPr>
              <a:t>(s)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print 'string ', s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'Done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16016" y="2852936"/>
            <a:ext cx="3744416" cy="36087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#ide </a:t>
            </a:r>
            <a:r>
              <a:rPr lang="ko-KR" altLang="en-US" sz="1200" dirty="0" smtClean="0">
                <a:solidFill>
                  <a:schemeClr val="tx1"/>
                </a:solidFill>
              </a:rPr>
              <a:t>창 처리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#ide </a:t>
            </a:r>
            <a:r>
              <a:rPr lang="ko-KR" altLang="en-US" sz="1200" dirty="0" smtClean="0">
                <a:solidFill>
                  <a:schemeClr val="tx1"/>
                </a:solidFill>
              </a:rPr>
              <a:t>창에 </a:t>
            </a: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ko-KR" altLang="en-US" sz="1200" dirty="0" smtClean="0">
                <a:solidFill>
                  <a:schemeClr val="tx1"/>
                </a:solidFill>
              </a:rPr>
              <a:t>입력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Enter </a:t>
            </a:r>
            <a:r>
              <a:rPr lang="en-US" altLang="ko-KR" sz="1200" dirty="0">
                <a:solidFill>
                  <a:schemeClr val="tx1"/>
                </a:solidFill>
              </a:rPr>
              <a:t>something : 10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Length of the string is 2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string  </a:t>
            </a:r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#ide </a:t>
            </a:r>
            <a:r>
              <a:rPr lang="ko-KR" altLang="en-US" sz="1200" dirty="0" smtClean="0">
                <a:solidFill>
                  <a:schemeClr val="tx1"/>
                </a:solidFill>
              </a:rPr>
              <a:t>창에 </a:t>
            </a:r>
            <a:r>
              <a:rPr lang="en-US" altLang="ko-KR" sz="1200" dirty="0" smtClean="0">
                <a:solidFill>
                  <a:schemeClr val="tx1"/>
                </a:solidFill>
              </a:rPr>
              <a:t>quit </a:t>
            </a:r>
            <a:r>
              <a:rPr lang="ko-KR" altLang="en-US" sz="1200" dirty="0" smtClean="0">
                <a:solidFill>
                  <a:schemeClr val="tx1"/>
                </a:solidFill>
              </a:rPr>
              <a:t>입력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Enter something : quit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Done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49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8800" dirty="0" smtClean="0"/>
              <a:t> Pickle </a:t>
            </a:r>
            <a:br>
              <a:rPr lang="en-US" altLang="ko-KR" sz="8800" dirty="0" smtClean="0"/>
            </a:br>
            <a:r>
              <a:rPr lang="ko-KR" altLang="en-US" sz="8800" dirty="0" smtClean="0"/>
              <a:t>모듈 </a:t>
            </a:r>
            <a:endParaRPr lang="ko-KR" altLang="en-US" sz="8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979870"/>
      </p:ext>
    </p:extLst>
  </p:cSld>
  <p:clrMapOvr>
    <a:masterClrMapping/>
  </p:clrMapOvr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Pickle </a:t>
            </a:r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4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Pickle: load/dump 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Pickle</a:t>
            </a:r>
            <a:r>
              <a:rPr lang="ko-KR" altLang="en-US" sz="2800" dirty="0" smtClean="0"/>
              <a:t>에 데이터 저장 및 </a:t>
            </a:r>
            <a:r>
              <a:rPr lang="ko-KR" altLang="en-US" sz="2800" dirty="0" err="1" smtClean="0"/>
              <a:t>로드하는</a:t>
            </a:r>
            <a:r>
              <a:rPr lang="ko-KR" altLang="en-US" sz="2800" dirty="0" smtClean="0"/>
              <a:t> 함수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err="1" smtClean="0"/>
              <a:t>로드할때도</a:t>
            </a:r>
            <a:r>
              <a:rPr lang="ko-KR" altLang="en-US" sz="2800" dirty="0" smtClean="0"/>
              <a:t> 한번씩 호출해서 저장된 순서대로 호출해서 처리</a:t>
            </a:r>
            <a:endParaRPr lang="en-US" altLang="ko-KR" sz="28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3147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3737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exec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2.</a:t>
            </a:r>
            <a:r>
              <a:rPr lang="ko-KR" altLang="en-US" dirty="0" smtClean="0"/>
              <a:t>버전은 키워드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exec </a:t>
            </a:r>
            <a:r>
              <a:rPr lang="ko-KR" altLang="en-US" dirty="0" smtClean="0"/>
              <a:t>함수는 결과값이 문장이 실행이므로 </a:t>
            </a:r>
            <a:r>
              <a:rPr lang="ko-KR" altLang="en-US" dirty="0" err="1" smtClean="0"/>
              <a:t>문장안에</a:t>
            </a:r>
            <a:r>
              <a:rPr lang="ko-KR" altLang="en-US" dirty="0" smtClean="0"/>
              <a:t> 모든 것을 다 넣어야 처리됨 </a:t>
            </a:r>
            <a:r>
              <a:rPr lang="en-US" altLang="ko-KR" dirty="0"/>
              <a:t> </a:t>
            </a:r>
            <a:endParaRPr lang="en-US" altLang="ko-KR" dirty="0" smtClean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159" y="3861048"/>
            <a:ext cx="4076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91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list/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/object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Pickle : list </a:t>
            </a:r>
            <a:r>
              <a:rPr lang="ko-KR" altLang="en-US" dirty="0" smtClean="0"/>
              <a:t>저장 및 로딩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를 받고 저장 후 다시 로딩</a:t>
            </a:r>
            <a:endParaRPr lang="en-US" altLang="ko-KR" sz="28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72" y="3140968"/>
            <a:ext cx="32670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39864"/>
      </p:ext>
    </p:extLst>
  </p:cSld>
  <p:clrMapOvr>
    <a:masterClrMapping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Pickle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 및 로딩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를 받고 저장 후 다시 로딩</a:t>
            </a:r>
            <a:endParaRPr lang="en-US" altLang="ko-KR" sz="2800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45" y="2708920"/>
            <a:ext cx="5667375" cy="392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652664"/>
      </p:ext>
    </p:extLst>
  </p:cSld>
  <p:clrMapOvr>
    <a:masterClrMapping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Pickle : list/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혼합 저장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list/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를 받고 </a:t>
            </a:r>
            <a:r>
              <a:rPr lang="en-US" altLang="ko-KR" sz="2800" dirty="0" smtClean="0"/>
              <a:t>protocol</a:t>
            </a:r>
            <a:r>
              <a:rPr lang="ko-KR" altLang="en-US" sz="2800" dirty="0" smtClean="0"/>
              <a:t>별로 저장 후 다시 로딩</a:t>
            </a:r>
            <a:endParaRPr lang="en-US" altLang="ko-KR" sz="2800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5176043" cy="375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64088" y="3501008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연속해서 </a:t>
            </a:r>
            <a:r>
              <a:rPr lang="en-US" altLang="ko-KR" dirty="0" smtClean="0"/>
              <a:t>dump</a:t>
            </a:r>
            <a:r>
              <a:rPr lang="ko-KR" altLang="en-US" dirty="0" smtClean="0"/>
              <a:t>해서 저장하려면 계속해서 호출해서 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64088" y="508518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연속해서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해서 읽으려면 계속해서 호출 처리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868" y="5085184"/>
            <a:ext cx="2732037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 flipV="1">
            <a:off x="3807905" y="5408350"/>
            <a:ext cx="1556183" cy="72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073289" y="3924004"/>
            <a:ext cx="2732037" cy="58511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4" idx="1"/>
          </p:cNvCxnSpPr>
          <p:nvPr/>
        </p:nvCxnSpPr>
        <p:spPr>
          <a:xfrm flipV="1">
            <a:off x="3805326" y="3824174"/>
            <a:ext cx="1558762" cy="392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07625"/>
      </p:ext>
    </p:extLst>
  </p:cSld>
  <p:clrMapOvr>
    <a:masterClrMapping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Pickle : class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사용자 정의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를 만들고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생성해서 저장 후 다시 로딩</a:t>
            </a:r>
            <a:endParaRPr lang="en-US" altLang="ko-KR" sz="2800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23" y="2780928"/>
            <a:ext cx="3933825" cy="371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69202"/>
      </p:ext>
    </p:extLst>
  </p:cSld>
  <p:clrMapOvr>
    <a:masterClrMapping/>
  </p:clrMapOvr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8800" dirty="0" smtClean="0"/>
              <a:t>OS </a:t>
            </a:r>
            <a:r>
              <a:rPr lang="ko-KR" altLang="en-US" sz="8800" dirty="0" smtClean="0"/>
              <a:t>모듈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endParaRPr lang="ko-KR" altLang="en-US" sz="8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9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os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조회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9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OS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현재 사용 기기의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정보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92896"/>
            <a:ext cx="51816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8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Directory </a:t>
            </a:r>
            <a:r>
              <a:rPr lang="ko-KR" altLang="en-US" dirty="0" smtClean="0"/>
              <a:t>조회 및 이동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6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directory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OS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정보를 조회하거나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내의 정보를 조회하는 방법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2564904"/>
            <a:ext cx="4438650" cy="386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2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exec</a:t>
            </a:r>
            <a:r>
              <a:rPr lang="ko-KR" altLang="en-US" dirty="0"/>
              <a:t> </a:t>
            </a:r>
            <a:r>
              <a:rPr lang="en-US" altLang="ko-KR" dirty="0" smtClean="0"/>
              <a:t>: 3. </a:t>
            </a:r>
            <a:r>
              <a:rPr lang="ko-KR" altLang="en-US" dirty="0" smtClean="0"/>
              <a:t>버전은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exec </a:t>
            </a:r>
            <a:r>
              <a:rPr lang="ko-KR" altLang="en-US" dirty="0" smtClean="0"/>
              <a:t>함수는 결과값이 문장이 실행이므로 </a:t>
            </a:r>
            <a:r>
              <a:rPr lang="ko-KR" altLang="en-US" dirty="0" err="1" smtClean="0"/>
              <a:t>문장안에</a:t>
            </a:r>
            <a:r>
              <a:rPr lang="ko-KR" altLang="en-US" dirty="0" smtClean="0"/>
              <a:t> 모든 것을 다 넣어야 처리됨 </a:t>
            </a:r>
            <a:r>
              <a:rPr lang="en-US" altLang="ko-KR" dirty="0"/>
              <a:t> </a:t>
            </a:r>
            <a:endParaRPr lang="en-US" altLang="ko-KR" dirty="0" smtClean="0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4610100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805264"/>
            <a:ext cx="27146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9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 smtClean="0"/>
              <a:t>directory </a:t>
            </a:r>
            <a:r>
              <a:rPr lang="ko-KR" altLang="en-US" dirty="0" smtClean="0"/>
              <a:t>이</a:t>
            </a:r>
            <a:r>
              <a:rPr lang="ko-KR" altLang="en-US" dirty="0"/>
              <a:t>동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OS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디렉토리간</a:t>
            </a:r>
            <a:r>
              <a:rPr lang="ko-KR" altLang="en-US" dirty="0" smtClean="0"/>
              <a:t> 이동을 처리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56992"/>
            <a:ext cx="3384376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35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9632" y="126876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8000" dirty="0" smtClean="0"/>
              <a:t>collections</a:t>
            </a:r>
            <a:br>
              <a:rPr lang="en-US" altLang="ko-KR" sz="8000" dirty="0" smtClean="0"/>
            </a:br>
            <a:endParaRPr lang="ko-KR" altLang="en-US" sz="8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Collection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collections </a:t>
            </a:r>
            <a:r>
              <a:rPr lang="ko-KR" altLang="en-US" dirty="0" smtClean="0"/>
              <a:t>제공 요소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</a:t>
            </a:r>
            <a:r>
              <a:rPr lang="en-US" altLang="ko-KR" dirty="0" smtClean="0"/>
              <a:t>uple, </a:t>
            </a:r>
            <a:r>
              <a:rPr lang="en-US" altLang="ko-KR" dirty="0" err="1" smtClean="0"/>
              <a:t>dict</a:t>
            </a:r>
            <a:r>
              <a:rPr lang="en-US" altLang="ko-KR" dirty="0"/>
              <a:t> </a:t>
            </a:r>
            <a:r>
              <a:rPr lang="ko-KR" altLang="en-US" dirty="0" smtClean="0"/>
              <a:t>에 대한 확장 데이터 구조를 제공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675826"/>
              </p:ext>
            </p:extLst>
          </p:nvPr>
        </p:nvGraphicFramePr>
        <p:xfrm>
          <a:off x="899592" y="3068960"/>
          <a:ext cx="7344816" cy="2916895"/>
        </p:xfrm>
        <a:graphic>
          <a:graphicData uri="http://schemas.openxmlformats.org/drawingml/2006/table">
            <a:tbl>
              <a:tblPr/>
              <a:tblGrid>
                <a:gridCol w="1656184"/>
                <a:gridCol w="4032448"/>
                <a:gridCol w="1656184"/>
              </a:tblGrid>
              <a:tr h="504131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주요 요소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추가된 버전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131"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namedtuple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Tuple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타입의 </a:t>
                      </a:r>
                      <a:r>
                        <a:rPr lang="en-US" altLang="ko-KR" sz="1200" baseline="0" dirty="0" smtClean="0">
                          <a:effectLst/>
                        </a:rPr>
                        <a:t>subclass</a:t>
                      </a:r>
                      <a:r>
                        <a:rPr lang="ko-KR" altLang="en-US" sz="1200" baseline="0" dirty="0" smtClean="0">
                          <a:effectLst/>
                        </a:rPr>
                        <a:t>를 만들어 주는 </a:t>
                      </a:r>
                      <a:r>
                        <a:rPr lang="en-US" altLang="ko-KR" sz="1200" baseline="0" dirty="0" smtClean="0">
                          <a:effectLst/>
                        </a:rPr>
                        <a:t>function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1" dirty="0">
                          <a:effectLst/>
                        </a:rPr>
                        <a:t>New in version 2.6.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131"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OrderedDict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dict</a:t>
                      </a:r>
                      <a:r>
                        <a:rPr lang="en-US" sz="1200" dirty="0">
                          <a:effectLst/>
                        </a:rPr>
                        <a:t> subclass that remembers the order entries were added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1" dirty="0">
                          <a:effectLst/>
                        </a:rPr>
                        <a:t>New in version 2.7.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131"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Counter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dict</a:t>
                      </a:r>
                      <a:r>
                        <a:rPr lang="en-US" sz="1200" dirty="0">
                          <a:effectLst/>
                        </a:rPr>
                        <a:t> subclass for counting </a:t>
                      </a:r>
                      <a:r>
                        <a:rPr lang="en-US" sz="1200" dirty="0" err="1">
                          <a:effectLst/>
                        </a:rPr>
                        <a:t>hashable</a:t>
                      </a:r>
                      <a:r>
                        <a:rPr lang="en-US" sz="1200" dirty="0">
                          <a:effectLst/>
                        </a:rPr>
                        <a:t> objects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1" dirty="0">
                          <a:effectLst/>
                        </a:rPr>
                        <a:t>New in version 2.7.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089"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defaultdict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dict</a:t>
                      </a:r>
                      <a:r>
                        <a:rPr lang="en-US" sz="1200" dirty="0">
                          <a:effectLst/>
                        </a:rPr>
                        <a:t> subclass that calls a factory function to supply missing values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1" dirty="0">
                          <a:effectLst/>
                        </a:rPr>
                        <a:t>New in version 2.5.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131"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deque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list-like container with fast appends and pops on either end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1" dirty="0">
                          <a:effectLst/>
                        </a:rPr>
                        <a:t>New in version 2.4.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7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namedtuple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uple vs. </a:t>
            </a:r>
            <a:r>
              <a:rPr lang="en-US" altLang="ko-KR" dirty="0" err="1" smtClean="0"/>
              <a:t>namedtuple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기준으로 접근하지만 </a:t>
            </a:r>
            <a:r>
              <a:rPr lang="en-US" altLang="ko-KR" dirty="0" err="1" smtClean="0"/>
              <a:t>nametuple</a:t>
            </a:r>
            <a:r>
              <a:rPr lang="ko-KR" altLang="en-US" dirty="0" smtClean="0"/>
              <a:t>은 키를 가지고 접근할 수 있는 것도 추가적으로 지원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933056"/>
            <a:ext cx="2448272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tuple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0072" y="3933056"/>
            <a:ext cx="2448272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namedtuple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35699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내장 타입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00092" y="342900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확장 타입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2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namedtuple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을 보다 명시적으로 사용하기 위해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으로 접근하기 위해 만든 별도의 </a:t>
            </a:r>
            <a:r>
              <a:rPr lang="en-US" altLang="ko-KR" dirty="0" smtClean="0"/>
              <a:t>function class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3284984"/>
            <a:ext cx="6912768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collections.namedtuple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i="1" dirty="0" err="1">
                <a:solidFill>
                  <a:schemeClr val="tx1"/>
                </a:solidFill>
              </a:rPr>
              <a:t>typename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 err="1">
                <a:solidFill>
                  <a:schemeClr val="tx1"/>
                </a:solidFill>
              </a:rPr>
              <a:t>field_names</a:t>
            </a:r>
            <a:r>
              <a:rPr lang="en-US" altLang="ko-KR" dirty="0">
                <a:solidFill>
                  <a:schemeClr val="tx1"/>
                </a:solidFill>
              </a:rPr>
              <a:t>[, </a:t>
            </a:r>
            <a:r>
              <a:rPr lang="en-US" altLang="ko-KR" i="1" dirty="0">
                <a:solidFill>
                  <a:schemeClr val="tx1"/>
                </a:solidFill>
              </a:rPr>
              <a:t>verbose=False</a:t>
            </a:r>
            <a:r>
              <a:rPr lang="en-US" altLang="ko-KR" dirty="0">
                <a:solidFill>
                  <a:schemeClr val="tx1"/>
                </a:solidFill>
              </a:rPr>
              <a:t>][, </a:t>
            </a:r>
            <a:r>
              <a:rPr lang="en-US" altLang="ko-KR" i="1" dirty="0">
                <a:solidFill>
                  <a:schemeClr val="tx1"/>
                </a:solidFill>
              </a:rPr>
              <a:t>rename=False</a:t>
            </a:r>
            <a:r>
              <a:rPr lang="en-US" altLang="ko-KR" dirty="0">
                <a:solidFill>
                  <a:schemeClr val="tx1"/>
                </a:solidFill>
              </a:rPr>
              <a:t>])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08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Namedtuple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만들기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Nametuple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subclass</a:t>
            </a:r>
            <a:r>
              <a:rPr lang="ko-KR" altLang="en-US" sz="2800" dirty="0" smtClean="0"/>
              <a:t>를 만드는 </a:t>
            </a:r>
            <a:r>
              <a:rPr lang="en-US" altLang="ko-KR" sz="2800" dirty="0" smtClean="0"/>
              <a:t>factory</a:t>
            </a:r>
            <a:r>
              <a:rPr lang="ko-KR" altLang="en-US" sz="2800" dirty="0" smtClean="0"/>
              <a:t>기능을 처리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namedtuple</a:t>
            </a:r>
            <a:r>
              <a:rPr lang="en-US" altLang="ko-KR" sz="1400" dirty="0">
                <a:solidFill>
                  <a:schemeClr val="tx1"/>
                </a:solidFill>
              </a:rPr>
              <a:t>('Point', ['x', 'y</a:t>
            </a:r>
            <a:r>
              <a:rPr lang="en-US" altLang="ko-KR" sz="1400" dirty="0" smtClean="0">
                <a:solidFill>
                  <a:schemeClr val="tx1"/>
                </a:solidFill>
              </a:rPr>
              <a:t>'])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Point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</a:t>
              </a:r>
              <a:r>
                <a:rPr lang="en-US" altLang="ko-KR" dirty="0" smtClean="0"/>
                <a:t>uple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새로운 타입 생성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148064" y="280315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</a:t>
            </a:r>
            <a:r>
              <a:rPr lang="en-US" altLang="ko-KR" dirty="0" err="1" smtClean="0"/>
              <a:t>ssubclass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Point,tuple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 True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타입에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타입으로 내부 원소에 대해 갱신이 불가능하여 리스트처리보다 제한적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Slicing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처럼 처리가능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82930"/>
              </p:ext>
            </p:extLst>
          </p:nvPr>
        </p:nvGraphicFramePr>
        <p:xfrm>
          <a:off x="755576" y="3284984"/>
          <a:ext cx="7416824" cy="3131520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T =(1,)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원소가 하나인 경우 생성 꼭 한 개일 경우는 뒤에 </a:t>
                      </a:r>
                      <a:r>
                        <a:rPr lang="ko-KR" altLang="en-US" sz="1200" dirty="0" err="1" smtClean="0">
                          <a:effectLst/>
                        </a:rPr>
                        <a:t>꼼마</a:t>
                      </a:r>
                      <a:r>
                        <a:rPr lang="en-US" altLang="ko-KR" sz="1200" dirty="0" smtClean="0">
                          <a:effectLst/>
                        </a:rPr>
                        <a:t>(,)</a:t>
                      </a:r>
                      <a:r>
                        <a:rPr lang="ko-KR" altLang="en-US" sz="1200" dirty="0" smtClean="0">
                          <a:effectLst/>
                        </a:rPr>
                        <a:t>를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붙여야 함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(1,2,3,4)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(1, 2, 3, 4)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len</a:t>
                      </a:r>
                      <a:r>
                        <a:rPr lang="en-US" sz="1200" dirty="0" smtClean="0">
                          <a:effectLst/>
                        </a:rPr>
                        <a:t>((1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</a:t>
                      </a:r>
                      <a:r>
                        <a:rPr lang="en-US" altLang="ko-KR" sz="1200" dirty="0" smtClean="0">
                          <a:effectLst/>
                        </a:rPr>
                        <a:t>3) </a:t>
                      </a:r>
                      <a:r>
                        <a:rPr lang="en-US" altLang="ko-KR" sz="1200" dirty="0">
                          <a:effectLst/>
                        </a:rPr>
                        <a:t>+ </a:t>
                      </a:r>
                      <a:r>
                        <a:rPr lang="en-US" altLang="ko-KR" sz="1200" dirty="0" smtClean="0">
                          <a:effectLst/>
                        </a:rPr>
                        <a:t>(4</a:t>
                      </a:r>
                      <a:r>
                        <a:rPr lang="en-US" altLang="ko-KR" sz="1200" dirty="0">
                          <a:effectLst/>
                        </a:rPr>
                        <a:t>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3, 4,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튜플을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 합치기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('Hi!‘) </a:t>
                      </a:r>
                      <a:r>
                        <a:rPr lang="en-US" sz="1200" dirty="0">
                          <a:effectLst/>
                        </a:rPr>
                        <a:t>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'</a:t>
                      </a:r>
                      <a:r>
                        <a:rPr lang="en-US" sz="1200" dirty="0" err="1" smtClean="0">
                          <a:effectLst/>
                        </a:rPr>
                        <a:t>Hi!Hi!Hi!Hi</a:t>
                      </a:r>
                      <a:r>
                        <a:rPr lang="en-US" sz="1200" dirty="0" smtClean="0">
                          <a:effectLst/>
                        </a:rPr>
                        <a:t>!'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반복을 </a:t>
                      </a:r>
                      <a:r>
                        <a:rPr lang="en-US" altLang="ko-KR" sz="1200" dirty="0" smtClean="0">
                          <a:effectLst/>
                        </a:rPr>
                        <a:t>string</a:t>
                      </a:r>
                      <a:r>
                        <a:rPr lang="ko-KR" altLang="en-US" sz="1200" dirty="0" smtClean="0">
                          <a:effectLst/>
                        </a:rPr>
                        <a:t>으로 표시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3): </a:t>
                      </a:r>
                      <a:r>
                        <a:rPr lang="en-US" sz="1200" dirty="0">
                          <a:effectLst/>
                        </a:rPr>
                        <a:t>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9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 = 1,2,3,4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269860"/>
              </p:ext>
            </p:extLst>
          </p:nvPr>
        </p:nvGraphicFramePr>
        <p:xfrm>
          <a:off x="755576" y="3284984"/>
          <a:ext cx="7416824" cy="1366553"/>
        </p:xfrm>
        <a:graphic>
          <a:graphicData uri="http://schemas.openxmlformats.org/drawingml/2006/table">
            <a:tbl>
              <a:tblPr/>
              <a:tblGrid>
                <a:gridCol w="2088232"/>
                <a:gridCol w="2232248"/>
                <a:gridCol w="3096344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example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count(</a:t>
                      </a:r>
                      <a:r>
                        <a:rPr lang="en-US" sz="1200" dirty="0" err="1" smtClean="0">
                          <a:effectLst/>
                        </a:rPr>
                        <a:t>obj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t.count</a:t>
                      </a:r>
                      <a:r>
                        <a:rPr lang="en-US" altLang="ko-KR" sz="1200" dirty="0" smtClean="0">
                          <a:effectLst/>
                        </a:rPr>
                        <a:t>(3)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튜플내의</a:t>
                      </a:r>
                      <a:r>
                        <a:rPr lang="ko-KR" altLang="en-US" sz="1200" dirty="0" smtClean="0">
                          <a:effectLst/>
                        </a:rPr>
                        <a:t> 원소의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Index(</a:t>
                      </a:r>
                      <a:r>
                        <a:rPr lang="en-US" sz="1200" dirty="0" err="1" smtClean="0">
                          <a:effectLst/>
                        </a:rPr>
                        <a:t>obj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t.index</a:t>
                      </a:r>
                      <a:r>
                        <a:rPr lang="en-US" altLang="ko-KR" sz="1200" dirty="0" smtClean="0">
                          <a:effectLst/>
                        </a:rPr>
                        <a:t>(2)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튜플내의</a:t>
                      </a:r>
                      <a:r>
                        <a:rPr lang="ko-KR" altLang="en-US" sz="1200" dirty="0" smtClean="0">
                          <a:effectLst/>
                        </a:rPr>
                        <a:t> 원소의 위치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6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3212976"/>
            <a:ext cx="7723584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1.18 Lambda </a:t>
            </a:r>
            <a:r>
              <a:rPr lang="ko-KR" altLang="en-US" sz="6000" dirty="0" smtClean="0"/>
              <a:t>기초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Namedtuple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US" altLang="ko-KR" dirty="0" smtClean="0"/>
              <a:t>p </a:t>
            </a:r>
            <a:r>
              <a:rPr lang="en-US" altLang="ko-KR" dirty="0"/>
              <a:t>= </a:t>
            </a:r>
            <a:r>
              <a:rPr lang="en-US" altLang="ko-KR" sz="3200" dirty="0"/>
              <a:t>Point(x=10, y=11)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8713"/>
              </p:ext>
            </p:extLst>
          </p:nvPr>
        </p:nvGraphicFramePr>
        <p:xfrm>
          <a:off x="899592" y="2636912"/>
          <a:ext cx="7416824" cy="3500153"/>
        </p:xfrm>
        <a:graphic>
          <a:graphicData uri="http://schemas.openxmlformats.org/drawingml/2006/table">
            <a:tbl>
              <a:tblPr/>
              <a:tblGrid>
                <a:gridCol w="1728192"/>
                <a:gridCol w="2592288"/>
                <a:gridCol w="3096344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example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'_</a:t>
                      </a:r>
                      <a:r>
                        <a:rPr lang="en-US" sz="1200" dirty="0" err="1" smtClean="0">
                          <a:effectLst/>
                        </a:rPr>
                        <a:t>asdict</a:t>
                      </a:r>
                      <a:r>
                        <a:rPr lang="en-US" sz="1200" dirty="0" smtClean="0">
                          <a:effectLst/>
                        </a:rPr>
                        <a:t>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p._</a:t>
                      </a:r>
                      <a:r>
                        <a:rPr lang="en-US" altLang="ko-KR" sz="1200" dirty="0" err="1" smtClean="0">
                          <a:effectLst/>
                        </a:rPr>
                        <a:t>asdict</a:t>
                      </a:r>
                      <a:r>
                        <a:rPr lang="en-US" altLang="ko-KR" sz="1200" dirty="0" smtClean="0">
                          <a:effectLst/>
                        </a:rPr>
                        <a:t>()</a:t>
                      </a:r>
                    </a:p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OrderedDict</a:t>
                      </a:r>
                      <a:r>
                        <a:rPr lang="en-US" altLang="ko-KR" sz="1200" dirty="0" smtClean="0">
                          <a:effectLst/>
                        </a:rPr>
                        <a:t>([('x', 10), ('y', 11)])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타입의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인스턴스를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OrderedDict</a:t>
                      </a:r>
                      <a:r>
                        <a:rPr lang="ko-KR" altLang="en-US" sz="1200" dirty="0" smtClean="0">
                          <a:effectLst/>
                        </a:rPr>
                        <a:t>로 전환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'_fields',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p._fields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('x', 'y')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타입내의 </a:t>
                      </a:r>
                      <a:r>
                        <a:rPr lang="en-US" altLang="ko-KR" sz="1200" dirty="0" smtClean="0">
                          <a:effectLst/>
                        </a:rPr>
                        <a:t>named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변수를 검색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'_make',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b =</a:t>
                      </a:r>
                      <a:r>
                        <a:rPr lang="en-US" altLang="ko-KR" sz="1200" dirty="0" err="1" smtClean="0">
                          <a:effectLst/>
                        </a:rPr>
                        <a:t>Point._make</a:t>
                      </a:r>
                      <a:r>
                        <a:rPr lang="en-US" altLang="ko-KR" sz="1200" dirty="0" smtClean="0">
                          <a:effectLst/>
                        </a:rPr>
                        <a:t>([5,5])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b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Point(x=5, y=5)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타입을 가지고 새로운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인스턴스를</a:t>
                      </a:r>
                      <a:r>
                        <a:rPr lang="ko-KR" altLang="en-US" sz="1200" dirty="0" smtClean="0">
                          <a:effectLst/>
                        </a:rPr>
                        <a:t> 생성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'_replace',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p._replace</a:t>
                      </a:r>
                      <a:r>
                        <a:rPr lang="en-US" altLang="ko-KR" sz="1200" dirty="0" smtClean="0">
                          <a:effectLst/>
                        </a:rPr>
                        <a:t>(x=33)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Point(x=33, y=11)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</a:t>
                      </a:r>
                      <a:r>
                        <a:rPr lang="ko-KR" altLang="en-US" sz="1200" dirty="0" smtClean="0">
                          <a:effectLst/>
                        </a:rPr>
                        <a:t> 내의 값을 변경 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'count',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p.count</a:t>
                      </a:r>
                      <a:r>
                        <a:rPr lang="en-US" altLang="ko-KR" sz="1200" dirty="0" smtClean="0">
                          <a:effectLst/>
                        </a:rPr>
                        <a:t>(11)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내부 값에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 'index',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p.index</a:t>
                      </a:r>
                      <a:r>
                        <a:rPr lang="en-US" altLang="ko-KR" sz="1200" dirty="0" smtClean="0">
                          <a:effectLst/>
                        </a:rPr>
                        <a:t>(11)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내부 값에 대한 위치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81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namedtuple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sz="2800" dirty="0" err="1" smtClean="0"/>
              <a:t>namedtuple</a:t>
            </a:r>
            <a:r>
              <a:rPr lang="ko-KR" altLang="en-US" sz="2800" dirty="0" smtClean="0"/>
              <a:t>을 선언하고 이를 활용해서 </a:t>
            </a:r>
            <a:r>
              <a:rPr lang="en-US" altLang="ko-KR" sz="2800" dirty="0" err="1" smtClean="0"/>
              <a:t>namedtuple</a:t>
            </a:r>
            <a:r>
              <a:rPr lang="ko-KR" altLang="en-US" sz="2800" dirty="0" smtClean="0"/>
              <a:t>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생성</a:t>
            </a:r>
            <a:endParaRPr lang="en-US" altLang="ko-KR" sz="2800" dirty="0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96952"/>
            <a:ext cx="606616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7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OrderedDict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0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d= {"k":1,"v":2}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14111"/>
              </p:ext>
            </p:extLst>
          </p:nvPr>
        </p:nvGraphicFramePr>
        <p:xfrm>
          <a:off x="683568" y="2237664"/>
          <a:ext cx="7560840" cy="4167685"/>
        </p:xfrm>
        <a:graphic>
          <a:graphicData uri="http://schemas.openxmlformats.org/drawingml/2006/table">
            <a:tbl>
              <a:tblPr/>
              <a:tblGrid>
                <a:gridCol w="2232248"/>
                <a:gridCol w="1728192"/>
                <a:gridCol w="3600400"/>
              </a:tblGrid>
              <a:tr h="33156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dict.clear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d= {"k":1,"v":2}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d.clear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내의 요소들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클리어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dict.copy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d1 =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d.copy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d1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{'k': 1, 'v': 2}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객체를 다른 곳에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카피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dict.fromkeys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d2 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d.fromkeys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(d)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d2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{'k': None, 'v': None}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객체의 키를 새로운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객체를 생성하는 키로 처리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588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dict.get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(key, default=None)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d.get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('k')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키를 가지고 값을 가져옴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919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dict.has_key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d.has_key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('k')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키 존재 여부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[('k', 1), ('v', 2)]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객체의 키와 값을 순서쌍으로 나타내어 리스트로 전달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d= {"k":1,"v":2}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991758"/>
              </p:ext>
            </p:extLst>
          </p:nvPr>
        </p:nvGraphicFramePr>
        <p:xfrm>
          <a:off x="683568" y="2237664"/>
          <a:ext cx="7560840" cy="3924266"/>
        </p:xfrm>
        <a:graphic>
          <a:graphicData uri="http://schemas.openxmlformats.org/drawingml/2006/table">
            <a:tbl>
              <a:tblPr/>
              <a:tblGrid>
                <a:gridCol w="2232248"/>
                <a:gridCol w="1800200"/>
                <a:gridCol w="3528392"/>
              </a:tblGrid>
              <a:tr h="33156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dict.keys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d.keys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['k', 'v']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내의 키를 리스트로 전달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dict.setdefault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(key, default=None)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d.setdefault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('s’,3)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{'k': 1, 's': 3, 'v': 2}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내의 키와 값을 추가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dict.update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(dict2)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d.update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({1:1})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{1: 1, 'k': 1, 'v': 2}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추가 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588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dict.values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d.values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[1, 2]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값을 리스틀 전달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6106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dict.pop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(‘key’)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{'k': 1, 's': None, 'v': 2}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d.pop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('s')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{'k': 1, 'v': 2}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원소를 삭제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0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d= {"k":1,"v":2}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344295"/>
              </p:ext>
            </p:extLst>
          </p:nvPr>
        </p:nvGraphicFramePr>
        <p:xfrm>
          <a:off x="683568" y="2237665"/>
          <a:ext cx="7560840" cy="4153775"/>
        </p:xfrm>
        <a:graphic>
          <a:graphicData uri="http://schemas.openxmlformats.org/drawingml/2006/table">
            <a:tbl>
              <a:tblPr/>
              <a:tblGrid>
                <a:gridCol w="2232248"/>
                <a:gridCol w="2520280"/>
                <a:gridCol w="2808312"/>
              </a:tblGrid>
              <a:tr h="27376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3704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iteritems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d.iteritems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  print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('k', 1)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('v', 2)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내의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객체로 전환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304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 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Iterkeys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d.iterkeys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    print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내의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객체로 전환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704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 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itervalues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for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in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d.itervalues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 :   print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내의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객체로 전환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353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dict.viewitems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d.viewitems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dict_items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 ('k', 1), ('v', 2)])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을 보기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992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dict.viewkeys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d.viewkeys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dict_keys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(['k', 'v'])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키를 보기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21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dict.viewvalues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</a:p>
                    <a:p>
                      <a:pPr algn="l" fontAlgn="t"/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d.viewvalues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dict_values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([1, 2])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값을 보기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OrderedDict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만들기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/>
              <a:t>OrderedDict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은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subclass</a:t>
            </a:r>
            <a:r>
              <a:rPr lang="ko-KR" altLang="en-US" sz="2800" dirty="0" smtClean="0"/>
              <a:t>로써 새로운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만드는 클래스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collections.OrderedDict</a:t>
            </a:r>
            <a:r>
              <a:rPr lang="en-US" altLang="ko-KR" sz="1400" dirty="0">
                <a:solidFill>
                  <a:schemeClr val="tx1"/>
                </a:solidFill>
              </a:rPr>
              <a:t>(sorted(</a:t>
            </a:r>
            <a:r>
              <a:rPr lang="en-US" altLang="ko-KR" sz="1400" dirty="0" err="1">
                <a:solidFill>
                  <a:schemeClr val="tx1"/>
                </a:solidFill>
              </a:rPr>
              <a:t>d.items</a:t>
            </a:r>
            <a:r>
              <a:rPr lang="en-US" altLang="ko-KR" sz="1400" dirty="0">
                <a:solidFill>
                  <a:schemeClr val="tx1"/>
                </a:solidFill>
              </a:rPr>
              <a:t>()))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OrderedDict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dict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644008" y="280315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issubclass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collections.OrderedDict,dict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 True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6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OrderedDict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타입은 순서가 없지만 </a:t>
            </a:r>
            <a:r>
              <a:rPr lang="en-US" altLang="ko-KR" sz="2800" dirty="0" err="1" smtClean="0"/>
              <a:t>OrederDict</a:t>
            </a:r>
            <a:r>
              <a:rPr lang="ko-KR" altLang="en-US" sz="2800" dirty="0" smtClean="0"/>
              <a:t>는 입력된 순서를 유지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3212976"/>
            <a:ext cx="3240360" cy="30243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from collections import </a:t>
            </a:r>
            <a:r>
              <a:rPr lang="en-US" altLang="ko-KR" sz="1200" dirty="0" err="1">
                <a:solidFill>
                  <a:schemeClr val="tx1"/>
                </a:solidFill>
              </a:rPr>
              <a:t>OrderedDict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od = </a:t>
            </a:r>
            <a:r>
              <a:rPr lang="en-US" altLang="ko-KR" sz="1200" dirty="0" err="1">
                <a:solidFill>
                  <a:schemeClr val="tx1"/>
                </a:solidFill>
              </a:rPr>
              <a:t>OrderedDict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od['a'] = 1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od['b'] = 2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od['c'] = 3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d = 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d['a'] = 1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d['b'] = 2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d['c'] = 3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print 'ordered 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 : ', od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' 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        : ',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0682" y="5229200"/>
            <a:ext cx="40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ordered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:  </a:t>
            </a:r>
            <a:r>
              <a:rPr lang="en-US" altLang="ko-KR" sz="1200" dirty="0" err="1"/>
              <a:t>OrderedDict</a:t>
            </a:r>
            <a:r>
              <a:rPr lang="en-US" altLang="ko-KR" sz="1200" dirty="0"/>
              <a:t>([('a', 1), ('b', 2), ('c', 3)])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       :  {'a': 1, 'c': 3, 'b': 2}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3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OrderedDict</a:t>
            </a:r>
            <a:r>
              <a:rPr lang="en-US" altLang="ko-KR" dirty="0"/>
              <a:t>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/>
              <a:t>OrderedDict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클래스에 비교연산이 </a:t>
            </a:r>
            <a:r>
              <a:rPr lang="en-US" altLang="ko-KR" sz="2800" dirty="0" smtClean="0"/>
              <a:t>override </a:t>
            </a:r>
          </a:p>
          <a:p>
            <a:pPr marL="457200" lvl="1" indent="0" fontAlgn="base">
              <a:buNone/>
            </a:pPr>
            <a:r>
              <a:rPr lang="ko-KR" altLang="en-US" sz="2800" dirty="0" smtClean="0"/>
              <a:t>순서가 다르면 동등하지 않은 것으로 인식함</a:t>
            </a:r>
            <a:endParaRPr lang="en-US" altLang="ko-KR" sz="2800" dirty="0"/>
          </a:p>
        </p:txBody>
      </p:sp>
      <p:sp>
        <p:nvSpPr>
          <p:cNvPr id="5" name="직사각형 4"/>
          <p:cNvSpPr/>
          <p:nvPr/>
        </p:nvSpPr>
        <p:spPr>
          <a:xfrm>
            <a:off x="3635896" y="3566828"/>
            <a:ext cx="2304256" cy="20944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'__</a:t>
            </a:r>
            <a:r>
              <a:rPr lang="en-US" altLang="ko-KR" sz="1200" dirty="0" err="1">
                <a:solidFill>
                  <a:schemeClr val="tx1"/>
                </a:solidFill>
              </a:rPr>
              <a:t>cmp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eq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ge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gt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'__le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lt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'__ne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720" y="413824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교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2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Counter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89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0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구조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smtClean="0"/>
              <a:t>은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subclass</a:t>
            </a:r>
            <a:r>
              <a:rPr lang="ko-KR" altLang="en-US" sz="2800" dirty="0" smtClean="0"/>
              <a:t>로써 새로운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만드는 클래스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collections.Counter</a:t>
            </a:r>
            <a:r>
              <a:rPr lang="en-US" altLang="ko-KR" sz="1400" dirty="0" smtClean="0">
                <a:solidFill>
                  <a:schemeClr val="tx1"/>
                </a:solidFill>
              </a:rPr>
              <a:t>(sorted(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d.items</a:t>
            </a:r>
            <a:r>
              <a:rPr lang="en-US" altLang="ko-KR" sz="1400" dirty="0">
                <a:solidFill>
                  <a:schemeClr val="tx1"/>
                </a:solidFill>
              </a:rPr>
              <a:t>()))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Counter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dict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644008" y="280315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issubclass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collections.Counter,dict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 True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3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smtClean="0"/>
              <a:t>클래스로 생성하는 이유는 실제 </a:t>
            </a:r>
            <a:r>
              <a:rPr lang="ko-KR" altLang="en-US" sz="2800" dirty="0" err="1" smtClean="0"/>
              <a:t>키값들에</a:t>
            </a:r>
            <a:r>
              <a:rPr lang="ko-KR" altLang="en-US" sz="2800" dirty="0" smtClean="0"/>
              <a:t> 연속된 상황이 확인이 필요할 경우 사용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835696" y="3212976"/>
            <a:ext cx="5112568" cy="30243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&gt;&gt;&gt; import collections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collections.Counter</a:t>
            </a:r>
            <a:r>
              <a:rPr lang="en-US" altLang="ko-KR" sz="1200" dirty="0">
                <a:solidFill>
                  <a:schemeClr val="tx1"/>
                </a:solidFill>
              </a:rPr>
              <a:t>("attacked")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Counter</a:t>
            </a:r>
            <a:r>
              <a:rPr lang="en-US" altLang="ko-KR" sz="1200" dirty="0">
                <a:solidFill>
                  <a:schemeClr val="tx1"/>
                </a:solidFill>
              </a:rPr>
              <a:t>({'a': 2, 't': 2, 'c': 1, 'e': 1, 'd': 1, 'k': 1})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collections.Counter</a:t>
            </a:r>
            <a:r>
              <a:rPr lang="en-US" altLang="ko-KR" sz="1200" dirty="0">
                <a:solidFill>
                  <a:schemeClr val="tx1"/>
                </a:solidFill>
              </a:rPr>
              <a:t>({1:2,2:2})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Counter</a:t>
            </a:r>
            <a:r>
              <a:rPr lang="en-US" altLang="ko-KR" sz="1200" dirty="0">
                <a:solidFill>
                  <a:schemeClr val="tx1"/>
                </a:solidFill>
              </a:rPr>
              <a:t>({1: 2, 2: 2})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collections.Counter</a:t>
            </a:r>
            <a:r>
              <a:rPr lang="en-US" altLang="ko-KR" sz="1200" dirty="0">
                <a:solidFill>
                  <a:schemeClr val="tx1"/>
                </a:solidFill>
              </a:rPr>
              <a:t>({1:2,2:2}.items())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Counter</a:t>
            </a:r>
            <a:r>
              <a:rPr lang="en-US" altLang="ko-KR" sz="1200" dirty="0">
                <a:solidFill>
                  <a:schemeClr val="tx1"/>
                </a:solidFill>
              </a:rPr>
              <a:t>({(1, 2): 1, (2, 2): 1</a:t>
            </a:r>
            <a:r>
              <a:rPr lang="en-US" altLang="ko-KR" sz="1200" dirty="0" smtClean="0">
                <a:solidFill>
                  <a:schemeClr val="tx1"/>
                </a:solidFill>
              </a:rPr>
              <a:t>})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collections.Counter</a:t>
            </a:r>
            <a:r>
              <a:rPr lang="en-US" altLang="ko-KR" sz="1200" dirty="0">
                <a:solidFill>
                  <a:schemeClr val="tx1"/>
                </a:solidFill>
              </a:rPr>
              <a:t>([1,2,3])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Counter</a:t>
            </a:r>
            <a:r>
              <a:rPr lang="en-US" altLang="ko-KR" sz="1200" dirty="0">
                <a:solidFill>
                  <a:schemeClr val="tx1"/>
                </a:solidFill>
              </a:rPr>
              <a:t>({1: 1, 2: 1, 3: 1})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ounter </a:t>
            </a:r>
            <a:r>
              <a:rPr lang="ko-KR" altLang="en-US" dirty="0" smtClean="0"/>
              <a:t>추가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fontScale="92500" lnSpcReduction="10000"/>
          </a:bodyPr>
          <a:lstStyle/>
          <a:p>
            <a:pPr marL="0" indent="0" fontAlgn="t">
              <a:buNone/>
            </a:pPr>
            <a:r>
              <a:rPr lang="en-US" altLang="ko-KR" dirty="0"/>
              <a:t>al = </a:t>
            </a:r>
            <a:r>
              <a:rPr lang="en-US" altLang="ko-KR" dirty="0" err="1"/>
              <a:t>collections.Counter</a:t>
            </a:r>
            <a:r>
              <a:rPr lang="en-US" altLang="ko-KR" dirty="0"/>
              <a:t>([1,2,3,4</a:t>
            </a:r>
            <a:r>
              <a:rPr lang="en-US" altLang="ko-KR" dirty="0" smtClean="0"/>
              <a:t>])</a:t>
            </a:r>
          </a:p>
          <a:p>
            <a:pPr marL="0" indent="0" fontAlgn="t">
              <a:buNone/>
            </a:pPr>
            <a:r>
              <a:rPr lang="en-US" altLang="ko-KR" dirty="0" smtClean="0"/>
              <a:t>a2 </a:t>
            </a:r>
            <a:r>
              <a:rPr lang="en-US" altLang="ko-KR" dirty="0"/>
              <a:t>= </a:t>
            </a:r>
            <a:r>
              <a:rPr lang="en-US" altLang="ko-KR" dirty="0" err="1"/>
              <a:t>collections.Counter</a:t>
            </a:r>
            <a:r>
              <a:rPr lang="en-US" altLang="ko-KR" dirty="0"/>
              <a:t>({1:2,2:4})</a:t>
            </a:r>
          </a:p>
          <a:p>
            <a:pPr marL="0" indent="0" fontAlgn="t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014333"/>
              </p:ext>
            </p:extLst>
          </p:nvPr>
        </p:nvGraphicFramePr>
        <p:xfrm>
          <a:off x="899592" y="2636912"/>
          <a:ext cx="7416824" cy="3134393"/>
        </p:xfrm>
        <a:graphic>
          <a:graphicData uri="http://schemas.openxmlformats.org/drawingml/2006/table">
            <a:tbl>
              <a:tblPr/>
              <a:tblGrid>
                <a:gridCol w="1728192"/>
                <a:gridCol w="2592288"/>
                <a:gridCol w="3096344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example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elements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al.elements</a:t>
                      </a:r>
                      <a:r>
                        <a:rPr lang="en-US" altLang="ko-KR" sz="1200" dirty="0" smtClean="0">
                          <a:effectLst/>
                        </a:rPr>
                        <a:t>()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&lt;</a:t>
                      </a:r>
                      <a:r>
                        <a:rPr lang="en-US" altLang="ko-KR" sz="1200" dirty="0" err="1" smtClean="0">
                          <a:effectLst/>
                        </a:rPr>
                        <a:t>itertools.chain</a:t>
                      </a:r>
                      <a:r>
                        <a:rPr lang="en-US" altLang="ko-KR" sz="1200" dirty="0" smtClean="0">
                          <a:effectLst/>
                        </a:rPr>
                        <a:t> at x10542eb0&gt;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list(</a:t>
                      </a:r>
                      <a:r>
                        <a:rPr lang="en-US" altLang="ko-KR" sz="1200" dirty="0" err="1" smtClean="0">
                          <a:effectLst/>
                        </a:rPr>
                        <a:t>al.elements</a:t>
                      </a:r>
                      <a:r>
                        <a:rPr lang="en-US" altLang="ko-KR" sz="1200" dirty="0" smtClean="0">
                          <a:effectLst/>
                        </a:rPr>
                        <a:t>())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[1, 2, 3, 4]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인스턴스의</a:t>
                      </a:r>
                      <a:r>
                        <a:rPr lang="ko-KR" altLang="en-US" sz="1200" dirty="0" smtClean="0">
                          <a:effectLst/>
                        </a:rPr>
                        <a:t> 요소를 </a:t>
                      </a:r>
                      <a:r>
                        <a:rPr lang="en-US" altLang="ko-KR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smtClean="0">
                          <a:effectLst/>
                        </a:rPr>
                        <a:t>개수 만큼 보여줌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most_common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list(a2.elements())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[1, 1, 2, 2, 2, 2]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a2.most_common()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[(2, 4), (1, 2)]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인스턴스의</a:t>
                      </a:r>
                      <a:r>
                        <a:rPr lang="ko-KR" altLang="en-US" sz="1200" dirty="0" smtClean="0">
                          <a:effectLst/>
                        </a:rPr>
                        <a:t> 값을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튜플로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key/value</a:t>
                      </a:r>
                      <a:r>
                        <a:rPr lang="ko-KR" altLang="en-US" sz="1200" baseline="0" dirty="0" smtClean="0">
                          <a:effectLst/>
                        </a:rPr>
                        <a:t>를 묶어서 리스트로 보여줌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subtract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a2.subtract(al)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Counter({2: 3, 1: 1, 3: -1, 4: -1})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a2+al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Counter({2: 4, 1: 2})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인스턴스들간에</a:t>
                      </a:r>
                      <a:r>
                        <a:rPr lang="ko-KR" altLang="en-US" sz="1200" dirty="0" smtClean="0">
                          <a:effectLst/>
                        </a:rPr>
                        <a:t>  값을 빼는 </a:t>
                      </a:r>
                      <a:r>
                        <a:rPr lang="ko-KR" altLang="en-US" sz="1200" dirty="0" err="1" smtClean="0">
                          <a:effectLst/>
                        </a:rPr>
                        <a:t>ㄳ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16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smtClean="0"/>
              <a:t>클래스에 사칙연산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집합연산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비교연산이 </a:t>
            </a:r>
            <a:r>
              <a:rPr lang="en-US" altLang="ko-KR" sz="2800" dirty="0" smtClean="0"/>
              <a:t>override 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2483768" y="3751495"/>
            <a:ext cx="187220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'__add__',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'__</a:t>
            </a:r>
            <a:r>
              <a:rPr lang="en-US" altLang="ko-KR" sz="1200" dirty="0">
                <a:solidFill>
                  <a:schemeClr val="tx1"/>
                </a:solidFill>
              </a:rPr>
              <a:t>sub__',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56176" y="3751495"/>
            <a:ext cx="1872208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'__</a:t>
            </a:r>
            <a:r>
              <a:rPr lang="en-US" altLang="ko-KR" sz="1200" dirty="0" err="1">
                <a:solidFill>
                  <a:schemeClr val="tx1"/>
                </a:solidFill>
              </a:rPr>
              <a:t>cmp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eq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ge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gt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'__le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lt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'__ne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83768" y="4759607"/>
            <a:ext cx="187220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'__</a:t>
            </a:r>
            <a:r>
              <a:rPr lang="en-US" altLang="ko-KR" sz="1200" dirty="0">
                <a:solidFill>
                  <a:schemeClr val="tx1"/>
                </a:solidFill>
              </a:rPr>
              <a:t>and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'__</a:t>
            </a:r>
            <a:r>
              <a:rPr lang="en-US" altLang="ko-KR" sz="1200" dirty="0">
                <a:solidFill>
                  <a:schemeClr val="tx1"/>
                </a:solidFill>
              </a:rPr>
              <a:t>or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396751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사칙연산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504763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432291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교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9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사칙연산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내의 </a:t>
            </a:r>
            <a:r>
              <a:rPr lang="ko-KR" altLang="en-US" sz="2800" dirty="0" err="1" smtClean="0"/>
              <a:t>키값이</a:t>
            </a:r>
            <a:r>
              <a:rPr lang="ko-KR" altLang="en-US" sz="2800" dirty="0" smtClean="0"/>
              <a:t> 같은 경우에 </a:t>
            </a:r>
            <a:r>
              <a:rPr lang="en-US" altLang="ko-KR" sz="2800" dirty="0" smtClean="0"/>
              <a:t>+/- </a:t>
            </a:r>
            <a:r>
              <a:rPr lang="ko-KR" altLang="en-US" sz="2800" dirty="0" smtClean="0"/>
              <a:t>연산이 가능하며 </a:t>
            </a:r>
            <a:r>
              <a:rPr lang="en-US" altLang="ko-KR" sz="2800" dirty="0" smtClean="0"/>
              <a:t>zero </a:t>
            </a:r>
            <a:r>
              <a:rPr lang="ko-KR" altLang="en-US" sz="2800" dirty="0" smtClean="0"/>
              <a:t>값은 표시하지 않음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2708920"/>
            <a:ext cx="3528392" cy="38164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from collections import Counter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s = Counter("</a:t>
            </a:r>
            <a:r>
              <a:rPr lang="en-US" altLang="ko-KR" sz="1200" dirty="0" err="1">
                <a:solidFill>
                  <a:schemeClr val="tx1"/>
                </a:solidFill>
              </a:rPr>
              <a:t>abceabde</a:t>
            </a:r>
            <a:r>
              <a:rPr lang="en-US" altLang="ko-KR" sz="1200" dirty="0">
                <a:solidFill>
                  <a:schemeClr val="tx1"/>
                </a:solidFill>
              </a:rPr>
              <a:t>")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s2 = Counter("</a:t>
            </a:r>
            <a:r>
              <a:rPr lang="en-US" altLang="ko-KR" sz="1200" dirty="0" err="1">
                <a:solidFill>
                  <a:schemeClr val="tx1"/>
                </a:solidFill>
              </a:rPr>
              <a:t>defabc</a:t>
            </a:r>
            <a:r>
              <a:rPr lang="en-US" altLang="ko-KR" sz="1200" dirty="0">
                <a:solidFill>
                  <a:schemeClr val="tx1"/>
                </a:solidFill>
              </a:rPr>
              <a:t>")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"s  : ",s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"s2 :",s2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# counter </a:t>
            </a:r>
            <a:r>
              <a:rPr lang="ko-KR" altLang="en-US" sz="1200" dirty="0">
                <a:solidFill>
                  <a:schemeClr val="tx1"/>
                </a:solidFill>
              </a:rPr>
              <a:t>더하기 </a:t>
            </a:r>
          </a:p>
          <a:p>
            <a:r>
              <a:rPr lang="en-US" altLang="ko-KR" sz="1200" dirty="0" err="1">
                <a:solidFill>
                  <a:schemeClr val="tx1"/>
                </a:solidFill>
              </a:rPr>
              <a:t>sadd</a:t>
            </a:r>
            <a:r>
              <a:rPr lang="en-US" altLang="ko-KR" sz="1200" dirty="0">
                <a:solidFill>
                  <a:schemeClr val="tx1"/>
                </a:solidFill>
              </a:rPr>
              <a:t> = s+s2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 s + s2 :",</a:t>
            </a:r>
            <a:r>
              <a:rPr lang="en-US" altLang="ko-KR" sz="1200" dirty="0" err="1">
                <a:solidFill>
                  <a:schemeClr val="tx1"/>
                </a:solidFill>
              </a:rPr>
              <a:t>sadd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#counter  </a:t>
            </a:r>
            <a:r>
              <a:rPr lang="ko-KR" altLang="en-US" sz="1200" dirty="0" smtClean="0">
                <a:solidFill>
                  <a:schemeClr val="tx1"/>
                </a:solidFill>
              </a:rPr>
              <a:t>빼기</a:t>
            </a:r>
            <a:endParaRPr lang="ko-KR" altLang="en-US" sz="1200" dirty="0">
              <a:solidFill>
                <a:schemeClr val="tx1"/>
              </a:solidFill>
            </a:endParaRPr>
          </a:p>
          <a:p>
            <a:r>
              <a:rPr lang="en-US" altLang="ko-KR" sz="1200" dirty="0" err="1">
                <a:solidFill>
                  <a:schemeClr val="tx1"/>
                </a:solidFill>
              </a:rPr>
              <a:t>ssub</a:t>
            </a:r>
            <a:r>
              <a:rPr lang="en-US" altLang="ko-KR" sz="1200" dirty="0">
                <a:solidFill>
                  <a:schemeClr val="tx1"/>
                </a:solidFill>
              </a:rPr>
              <a:t> = s - s2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 s - s2 :",</a:t>
            </a:r>
            <a:r>
              <a:rPr lang="en-US" altLang="ko-KR" sz="1200" dirty="0" err="1">
                <a:solidFill>
                  <a:schemeClr val="tx1"/>
                </a:solidFill>
              </a:rPr>
              <a:t>ssub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ssub2 = s2 - s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 s2 - s :",ssub2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4785038"/>
            <a:ext cx="360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  :  Counter({'a': 2, 'b': 2, 'e': 2, 'c': 1, 'd': 1})</a:t>
            </a:r>
          </a:p>
          <a:p>
            <a:r>
              <a:rPr lang="en-US" altLang="ko-KR" sz="1000" dirty="0"/>
              <a:t>s2 : Counter({'a': 1, 'c': 1, 'b': 1, 'e': 1, 'd': 1, 'f': 1})</a:t>
            </a:r>
          </a:p>
          <a:p>
            <a:r>
              <a:rPr lang="en-US" altLang="ko-KR" sz="1000" dirty="0"/>
              <a:t> s + s2 : Counter({'a': 3, 'b': 3, 'e': 3, 'c': 2, 'd': 2, 'f': 1})</a:t>
            </a:r>
          </a:p>
          <a:p>
            <a:r>
              <a:rPr lang="en-US" altLang="ko-KR" sz="1000" dirty="0"/>
              <a:t> s - s2 : Counter({'a': 1, 'b': 1, 'e': 1})</a:t>
            </a:r>
          </a:p>
          <a:p>
            <a:r>
              <a:rPr lang="en-US" altLang="ko-KR" sz="1000" dirty="0"/>
              <a:t> s2 - s : Counter({'f': 1})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68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내의 </a:t>
            </a:r>
            <a:r>
              <a:rPr lang="ko-KR" altLang="en-US" sz="2800" dirty="0" err="1" smtClean="0"/>
              <a:t>키값이</a:t>
            </a:r>
            <a:r>
              <a:rPr lang="ko-KR" altLang="en-US" sz="2800" dirty="0" smtClean="0"/>
              <a:t> 같은 경우에 </a:t>
            </a:r>
            <a:r>
              <a:rPr lang="en-US" altLang="ko-KR" sz="2800" dirty="0" smtClean="0"/>
              <a:t>&amp;/| </a:t>
            </a:r>
            <a:r>
              <a:rPr lang="ko-KR" altLang="en-US" sz="2800" dirty="0" smtClean="0"/>
              <a:t>연산이 가능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2996952"/>
            <a:ext cx="3528392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from collections import Counter</a:t>
            </a:r>
          </a:p>
          <a:p>
            <a:endParaRPr lang="en-US" altLang="ko-KR" sz="1200" dirty="0"/>
          </a:p>
          <a:p>
            <a:r>
              <a:rPr lang="en-US" altLang="ko-KR" sz="1200" dirty="0"/>
              <a:t>s = Counter("</a:t>
            </a:r>
            <a:r>
              <a:rPr lang="en-US" altLang="ko-KR" sz="1200" dirty="0" err="1"/>
              <a:t>abceabde</a:t>
            </a:r>
            <a:r>
              <a:rPr lang="en-US" altLang="ko-KR" sz="1200" dirty="0"/>
              <a:t>")</a:t>
            </a:r>
          </a:p>
          <a:p>
            <a:r>
              <a:rPr lang="en-US" altLang="ko-KR" sz="1200" dirty="0"/>
              <a:t>s2 = Counter("</a:t>
            </a:r>
            <a:r>
              <a:rPr lang="en-US" altLang="ko-KR" sz="1200" dirty="0" err="1"/>
              <a:t>defabc</a:t>
            </a:r>
            <a:r>
              <a:rPr lang="en-US" altLang="ko-KR" sz="1200" dirty="0"/>
              <a:t>")</a:t>
            </a:r>
          </a:p>
          <a:p>
            <a:r>
              <a:rPr lang="en-US" altLang="ko-KR" sz="1200" dirty="0"/>
              <a:t>print "s  : ",s</a:t>
            </a:r>
          </a:p>
          <a:p>
            <a:r>
              <a:rPr lang="en-US" altLang="ko-KR" sz="1200" dirty="0"/>
              <a:t>print "s2 :",s2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교집합</a:t>
            </a:r>
          </a:p>
          <a:p>
            <a:r>
              <a:rPr lang="en-US" altLang="ko-KR" sz="1200" dirty="0" err="1"/>
              <a:t>sadd</a:t>
            </a:r>
            <a:r>
              <a:rPr lang="en-US" altLang="ko-KR" sz="1200" dirty="0"/>
              <a:t> = s &amp;s2</a:t>
            </a:r>
          </a:p>
          <a:p>
            <a:r>
              <a:rPr lang="en-US" altLang="ko-KR" sz="1200" dirty="0"/>
              <a:t>print " s &amp; s2 :",</a:t>
            </a:r>
            <a:r>
              <a:rPr lang="en-US" altLang="ko-KR" sz="1200" dirty="0" err="1"/>
              <a:t>sadd</a:t>
            </a:r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합집합</a:t>
            </a:r>
          </a:p>
          <a:p>
            <a:r>
              <a:rPr lang="en-US" altLang="ko-KR" sz="1200" dirty="0" err="1"/>
              <a:t>ssub</a:t>
            </a:r>
            <a:r>
              <a:rPr lang="en-US" altLang="ko-KR" sz="1200" dirty="0"/>
              <a:t> = s | s2</a:t>
            </a:r>
          </a:p>
          <a:p>
            <a:r>
              <a:rPr lang="en-US" altLang="ko-KR" sz="1200" dirty="0"/>
              <a:t>print " s | s2 :",</a:t>
            </a:r>
            <a:r>
              <a:rPr lang="en-US" altLang="ko-KR" sz="1200" dirty="0" err="1"/>
              <a:t>ssub</a:t>
            </a:r>
            <a:endParaRPr lang="en-US" altLang="ko-KR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4785038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  :  Counter({'a': 2, 'b': 2, 'e': 2, 'c': 1, 'd': 1})</a:t>
            </a:r>
          </a:p>
          <a:p>
            <a:r>
              <a:rPr lang="en-US" altLang="ko-KR" sz="1000" dirty="0"/>
              <a:t>s2 : Counter({'a': 1, 'c': 1, 'b': 1, 'e': 1, 'd': 1, 'f': 1</a:t>
            </a:r>
            <a:r>
              <a:rPr lang="en-US" altLang="ko-KR" sz="1000" dirty="0" smtClean="0"/>
              <a:t>})</a:t>
            </a:r>
          </a:p>
          <a:p>
            <a:r>
              <a:rPr lang="en-US" altLang="ko-KR" sz="1000" dirty="0" smtClean="0"/>
              <a:t> </a:t>
            </a:r>
            <a:r>
              <a:rPr lang="en-US" altLang="ko-KR" sz="1000" dirty="0"/>
              <a:t>s &amp; s2 : Counter({'a': 1, 'c': 1, 'b': 1, 'e': 1, 'd': 1})</a:t>
            </a:r>
          </a:p>
          <a:p>
            <a:r>
              <a:rPr lang="en-US" altLang="ko-KR" sz="1000" dirty="0"/>
              <a:t> s | s2 : Counter({'a': 2, 'b': 2, 'e': 2, 'c': 1, 'd': 1, 'f': 1})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4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err="1" smtClean="0"/>
              <a:t>인스턴스는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타입처럼 키를 통해 접근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043608" y="3307713"/>
            <a:ext cx="3528392" cy="31456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from collections import Counter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s = Counter("</a:t>
            </a:r>
            <a:r>
              <a:rPr lang="en-US" altLang="ko-KR" sz="1200" dirty="0" err="1">
                <a:solidFill>
                  <a:schemeClr val="tx1"/>
                </a:solidFill>
              </a:rPr>
              <a:t>abceabde</a:t>
            </a:r>
            <a:r>
              <a:rPr lang="en-US" altLang="ko-KR" sz="1200" dirty="0">
                <a:solidFill>
                  <a:schemeClr val="tx1"/>
                </a:solidFill>
              </a:rPr>
              <a:t>")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#</a:t>
            </a:r>
            <a:r>
              <a:rPr lang="ko-KR" altLang="en-US" sz="1200" dirty="0">
                <a:solidFill>
                  <a:schemeClr val="tx1"/>
                </a:solidFill>
              </a:rPr>
              <a:t>접근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for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 in "</a:t>
            </a:r>
            <a:r>
              <a:rPr lang="en-US" altLang="ko-KR" sz="1200" dirty="0" err="1">
                <a:solidFill>
                  <a:schemeClr val="tx1"/>
                </a:solidFill>
              </a:rPr>
              <a:t>abcedf</a:t>
            </a:r>
            <a:r>
              <a:rPr lang="en-US" altLang="ko-KR" sz="1200" dirty="0">
                <a:solidFill>
                  <a:schemeClr val="tx1"/>
                </a:solidFill>
              </a:rPr>
              <a:t>" 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print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," : ", s[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 s element ", [ x for x in </a:t>
            </a:r>
            <a:r>
              <a:rPr lang="en-US" altLang="ko-KR" sz="1200" dirty="0" err="1">
                <a:solidFill>
                  <a:schemeClr val="tx1"/>
                </a:solidFill>
              </a:rPr>
              <a:t>s.elements</a:t>
            </a:r>
            <a:r>
              <a:rPr lang="en-US" altLang="ko-KR" sz="1200" dirty="0">
                <a:solidFill>
                  <a:schemeClr val="tx1"/>
                </a:solidFill>
              </a:rPr>
              <a:t>()]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4128" y="4785038"/>
            <a:ext cx="2880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1000" dirty="0"/>
              <a:t>a  :  2</a:t>
            </a:r>
          </a:p>
          <a:p>
            <a:r>
              <a:rPr lang="pt-BR" altLang="ko-KR" sz="1000" dirty="0"/>
              <a:t>b  :  2</a:t>
            </a:r>
          </a:p>
          <a:p>
            <a:r>
              <a:rPr lang="pt-BR" altLang="ko-KR" sz="1000" dirty="0"/>
              <a:t>c  :  1</a:t>
            </a:r>
          </a:p>
          <a:p>
            <a:r>
              <a:rPr lang="pt-BR" altLang="ko-KR" sz="1000" dirty="0"/>
              <a:t>e  :  2</a:t>
            </a:r>
          </a:p>
          <a:p>
            <a:r>
              <a:rPr lang="pt-BR" altLang="ko-KR" sz="1000" dirty="0"/>
              <a:t>d  :  1</a:t>
            </a:r>
          </a:p>
          <a:p>
            <a:r>
              <a:rPr lang="pt-BR" altLang="ko-KR" sz="1000" dirty="0"/>
              <a:t>f  :  </a:t>
            </a:r>
            <a:r>
              <a:rPr lang="pt-BR" altLang="ko-KR" sz="1000" dirty="0" smtClean="0"/>
              <a:t>0</a:t>
            </a:r>
          </a:p>
          <a:p>
            <a:r>
              <a:rPr lang="pt-BR" altLang="ko-KR" sz="1000" dirty="0"/>
              <a:t> s element  ['a', 'a', 'c', 'b', 'b', 'e', 'e', 'd</a:t>
            </a:r>
            <a:r>
              <a:rPr lang="pt-BR" altLang="ko-KR" sz="1000" dirty="0" smtClean="0"/>
              <a:t>']</a:t>
            </a:r>
            <a:endParaRPr lang="pt-BR" altLang="ko-KR" sz="1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9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defaultdict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45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defaultdict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defaultdict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은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subclass</a:t>
            </a:r>
            <a:r>
              <a:rPr lang="ko-KR" altLang="en-US" sz="2800" dirty="0" smtClean="0"/>
              <a:t>로써 새로운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만드는 클래스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 </a:t>
            </a:r>
            <a:r>
              <a:rPr lang="en-US" altLang="ko-KR" sz="1400" dirty="0" err="1"/>
              <a:t>collections.defaultdict</a:t>
            </a:r>
            <a:r>
              <a:rPr lang="en-US" altLang="ko-KR" sz="1400" dirty="0"/>
              <a:t>([</a:t>
            </a:r>
            <a:r>
              <a:rPr lang="en-US" altLang="ko-KR" sz="1400" dirty="0" err="1"/>
              <a:t>default_factory</a:t>
            </a:r>
            <a:r>
              <a:rPr lang="en-US" altLang="ko-KR" sz="1400" dirty="0"/>
              <a:t>[, ...]])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defaultdict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dict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708590" y="2803156"/>
            <a:ext cx="375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issubclass</a:t>
            </a:r>
            <a:r>
              <a:rPr lang="en-US" altLang="ko-KR" sz="1400" dirty="0" smtClean="0"/>
              <a:t>(collections.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defaultdict,dict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 True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2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defaultdict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 만들기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생성시 </a:t>
            </a:r>
            <a:r>
              <a:rPr lang="en-US" altLang="ko-KR" sz="2800" dirty="0" smtClean="0"/>
              <a:t>list </a:t>
            </a:r>
            <a:r>
              <a:rPr lang="ko-KR" altLang="en-US" sz="2800" dirty="0" smtClean="0"/>
              <a:t>타입을 정하면 실제 생기는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값이 </a:t>
            </a:r>
            <a:r>
              <a:rPr lang="en-US" altLang="ko-KR" sz="2800" dirty="0" smtClean="0"/>
              <a:t>list </a:t>
            </a:r>
            <a:r>
              <a:rPr lang="ko-KR" altLang="en-US" sz="2800" dirty="0" smtClean="0"/>
              <a:t>타입으로만 처리됨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3248980"/>
            <a:ext cx="4464496" cy="291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dd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collections.defaultdict</a:t>
            </a:r>
            <a:r>
              <a:rPr lang="en-US" altLang="ko-KR" sz="1000" dirty="0"/>
              <a:t>(list)</a:t>
            </a:r>
          </a:p>
          <a:p>
            <a:r>
              <a:rPr lang="en-US" altLang="ko-KR" sz="1000" dirty="0" err="1" smtClean="0"/>
              <a:t>defaultdict</a:t>
            </a:r>
            <a:r>
              <a:rPr lang="en-US" altLang="ko-KR" sz="1000" dirty="0"/>
              <a:t>(&lt;type 'list'&gt;, {})</a:t>
            </a:r>
          </a:p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dd</a:t>
            </a:r>
            <a:r>
              <a:rPr lang="en-US" altLang="ko-KR" sz="1000" dirty="0"/>
              <a:t>['k'].append(1)</a:t>
            </a:r>
          </a:p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dd</a:t>
            </a:r>
            <a:endParaRPr lang="en-US" altLang="ko-KR" sz="1000" dirty="0"/>
          </a:p>
          <a:p>
            <a:r>
              <a:rPr lang="en-US" altLang="ko-KR" sz="1000" dirty="0" err="1" smtClean="0"/>
              <a:t>defaultdict</a:t>
            </a:r>
            <a:r>
              <a:rPr lang="en-US" altLang="ko-KR" sz="1000" dirty="0"/>
              <a:t>(&lt;type 'list'&gt;, {'k': [1]})</a:t>
            </a:r>
          </a:p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dd</a:t>
            </a:r>
            <a:r>
              <a:rPr lang="en-US" altLang="ko-KR" sz="1000" dirty="0"/>
              <a:t>['k'].append(2)</a:t>
            </a:r>
          </a:p>
          <a:p>
            <a:r>
              <a:rPr lang="en-US" altLang="ko-KR" sz="1000" dirty="0" smtClean="0"/>
              <a:t>&gt;&gt;&gt; </a:t>
            </a:r>
            <a:r>
              <a:rPr lang="en-US" altLang="ko-KR" sz="1000" dirty="0" err="1"/>
              <a:t>dd</a:t>
            </a:r>
            <a:endParaRPr lang="en-US" altLang="ko-KR" sz="1000" dirty="0"/>
          </a:p>
          <a:p>
            <a:r>
              <a:rPr lang="en-US" altLang="ko-KR" sz="1000" dirty="0" err="1" smtClean="0"/>
              <a:t>defaultdict</a:t>
            </a:r>
            <a:r>
              <a:rPr lang="en-US" altLang="ko-KR" sz="1000" dirty="0"/>
              <a:t>(&lt;type 'list'&gt;, {'k': [1, 2]})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7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lambda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lambda </a:t>
            </a:r>
            <a:r>
              <a:rPr lang="ko-KR" altLang="en-US" dirty="0" smtClean="0"/>
              <a:t>함수는 익명함수이고 정의 즉시 실행이 가능하고 객체라서 변수 할당 가능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331640" y="3140968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익명함수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7056" y="5373216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즉시실행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7056" y="4255566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변수할당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373216"/>
            <a:ext cx="3000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387012"/>
            <a:ext cx="3072383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defaultdict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 만들기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인자에 다양한 데이터 타입이 들어가고 뒤에 인자부터는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타입에 맞는 키워드인자로 처리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3248980"/>
            <a:ext cx="3456384" cy="291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default_factory</a:t>
            </a:r>
            <a:r>
              <a:rPr lang="en-US" altLang="ko-KR" sz="1000" dirty="0"/>
              <a:t>():</a:t>
            </a:r>
          </a:p>
          <a:p>
            <a:r>
              <a:rPr lang="en-US" altLang="ko-KR" sz="1000" dirty="0"/>
              <a:t>    return 'default value'</a:t>
            </a:r>
          </a:p>
          <a:p>
            <a:endParaRPr lang="en-US" altLang="ko-KR" sz="1000" dirty="0"/>
          </a:p>
          <a:p>
            <a:r>
              <a:rPr lang="en-US" altLang="ko-KR" sz="1000" dirty="0"/>
              <a:t>d = </a:t>
            </a:r>
            <a:r>
              <a:rPr lang="en-US" altLang="ko-KR" sz="1000" dirty="0" err="1"/>
              <a:t>defaultdict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default_factory</a:t>
            </a:r>
            <a:r>
              <a:rPr lang="en-US" altLang="ko-KR" sz="1000" dirty="0"/>
              <a:t>, foo='bar')</a:t>
            </a:r>
          </a:p>
          <a:p>
            <a:r>
              <a:rPr lang="en-US" altLang="ko-KR" sz="1000" dirty="0"/>
              <a:t>print 'd:', d</a:t>
            </a:r>
          </a:p>
          <a:p>
            <a:r>
              <a:rPr lang="en-US" altLang="ko-KR" sz="1000" dirty="0"/>
              <a:t>print 'foo =&gt;', d['foo']</a:t>
            </a:r>
          </a:p>
          <a:p>
            <a:r>
              <a:rPr lang="en-US" altLang="ko-KR" sz="1000" dirty="0"/>
              <a:t>print 'bar =&gt;', d['bar']</a:t>
            </a:r>
          </a:p>
          <a:p>
            <a:endParaRPr lang="en-US" altLang="ko-KR" sz="1000" dirty="0"/>
          </a:p>
          <a:p>
            <a:r>
              <a:rPr lang="en-US" altLang="ko-KR" sz="1000" dirty="0"/>
              <a:t>dl = </a:t>
            </a:r>
            <a:r>
              <a:rPr lang="en-US" altLang="ko-KR" sz="1000" dirty="0" err="1"/>
              <a:t>defaultdict</a:t>
            </a:r>
            <a:r>
              <a:rPr lang="en-US" altLang="ko-KR" sz="1000" dirty="0"/>
              <a:t>(list, foo=[1,2,3])</a:t>
            </a:r>
          </a:p>
          <a:p>
            <a:r>
              <a:rPr lang="en-US" altLang="ko-KR" sz="1000" dirty="0"/>
              <a:t>print 'dl : ',dl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4008" y="4728919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d: </a:t>
            </a:r>
            <a:r>
              <a:rPr lang="en-US" altLang="ko-KR" sz="1000" dirty="0" err="1"/>
              <a:t>defaultdict</a:t>
            </a:r>
            <a:r>
              <a:rPr lang="en-US" altLang="ko-KR" sz="1000" dirty="0"/>
              <a:t>(&lt;function </a:t>
            </a:r>
            <a:r>
              <a:rPr lang="en-US" altLang="ko-KR" sz="1000" dirty="0" err="1"/>
              <a:t>default_factory</a:t>
            </a:r>
            <a:r>
              <a:rPr lang="en-US" altLang="ko-KR" sz="1000" dirty="0"/>
              <a:t> at 0x104FC6F0&gt;, {'foo': 'bar'})</a:t>
            </a:r>
          </a:p>
          <a:p>
            <a:r>
              <a:rPr lang="en-US" altLang="ko-KR" sz="1000" dirty="0"/>
              <a:t>foo =&gt; bar</a:t>
            </a:r>
          </a:p>
          <a:p>
            <a:r>
              <a:rPr lang="en-US" altLang="ko-KR" sz="1000" dirty="0"/>
              <a:t>bar =&gt; default value</a:t>
            </a:r>
          </a:p>
          <a:p>
            <a:r>
              <a:rPr lang="en-US" altLang="ko-KR" sz="1000" dirty="0"/>
              <a:t>dl :  </a:t>
            </a:r>
            <a:r>
              <a:rPr lang="en-US" altLang="ko-KR" sz="1000" dirty="0" err="1"/>
              <a:t>defaultdict</a:t>
            </a:r>
            <a:r>
              <a:rPr lang="en-US" altLang="ko-KR" sz="1000" dirty="0"/>
              <a:t>(&lt;type 'list'&gt;, {'foo': [1, 2, 3]})</a:t>
            </a:r>
          </a:p>
          <a:p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54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deque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8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deque</a:t>
            </a:r>
            <a:r>
              <a:rPr lang="en-US" altLang="ko-KR" dirty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/>
              <a:t>deque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새로운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만드는 클래스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collections.deque</a:t>
            </a:r>
            <a:r>
              <a:rPr lang="en-US" altLang="ko-KR" sz="1400" dirty="0"/>
              <a:t>([</a:t>
            </a:r>
            <a:r>
              <a:rPr lang="en-US" altLang="ko-KR" sz="1400" i="1" dirty="0" err="1"/>
              <a:t>iterable</a:t>
            </a:r>
            <a:r>
              <a:rPr lang="en-US" altLang="ko-KR" sz="1400" dirty="0"/>
              <a:t>[, </a:t>
            </a:r>
            <a:r>
              <a:rPr lang="en-US" altLang="ko-KR" sz="1400" i="1" dirty="0" err="1"/>
              <a:t>maxlen</a:t>
            </a:r>
            <a:r>
              <a:rPr lang="en-US" altLang="ko-KR" sz="1400" dirty="0"/>
              <a:t>]])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deque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object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5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deque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deque</a:t>
            </a:r>
            <a:r>
              <a:rPr lang="en-US" altLang="ko-KR" dirty="0"/>
              <a:t>([])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37193"/>
              </p:ext>
            </p:extLst>
          </p:nvPr>
        </p:nvGraphicFramePr>
        <p:xfrm>
          <a:off x="683568" y="2237664"/>
          <a:ext cx="7560840" cy="4229066"/>
        </p:xfrm>
        <a:graphic>
          <a:graphicData uri="http://schemas.openxmlformats.org/drawingml/2006/table">
            <a:tbl>
              <a:tblPr/>
              <a:tblGrid>
                <a:gridCol w="1944216"/>
                <a:gridCol w="2448272"/>
                <a:gridCol w="3168352"/>
              </a:tblGrid>
              <a:tr h="33156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'append',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d.append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deque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우측에  원소 추가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appendleft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d.appendleft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deque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([3, 1])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좌측에 원소 추가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'clear',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d.clear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요소들을 전부 초기화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588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'count',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d.count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(1)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원소의 개수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919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'extend',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d.extend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([2,3,4])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([3, 1, 2, 3, 4])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리스트 등을 기존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인스턴스에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추가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extendleft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',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d.extendleft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([10,12])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([12, 10, 3, 1, 2, 3, 4])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리스트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틍을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기존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인스턴스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좌측부터 추가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6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deque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d= {"k":1,"v":2}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103310"/>
              </p:ext>
            </p:extLst>
          </p:nvPr>
        </p:nvGraphicFramePr>
        <p:xfrm>
          <a:off x="683568" y="2237664"/>
          <a:ext cx="7560840" cy="4052924"/>
        </p:xfrm>
        <a:graphic>
          <a:graphicData uri="http://schemas.openxmlformats.org/drawingml/2006/table">
            <a:tbl>
              <a:tblPr/>
              <a:tblGrid>
                <a:gridCol w="1728192"/>
                <a:gridCol w="2808312"/>
                <a:gridCol w="3024336"/>
              </a:tblGrid>
              <a:tr h="33156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'pop',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deque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([3, 10, 12, 4, 3, 2])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d.pop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deque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([3, 10, 12, 4, 3])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우측 끝에 요소를 삭제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popleft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([3, 10, 12, 4, 3])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d.popleft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([10, 12, 4, 3])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좌측 끝에 요소를 삭제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588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'remove',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([1, 3, 10, 12, 4, 3, 2])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d.remove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(1)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([3, 10, 12, 4, 3, 2])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값으로 요소를 삭제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919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'reverse',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([2, 3, 4, 12, 10, 3, 1])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d.reverse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([1, 3, 10, 12, 4, 3, 2])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내부 요소들을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역정렬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2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deque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d= {"k":1,"v":2}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1997"/>
              </p:ext>
            </p:extLst>
          </p:nvPr>
        </p:nvGraphicFramePr>
        <p:xfrm>
          <a:off x="683568" y="2237664"/>
          <a:ext cx="7560840" cy="1185004"/>
        </p:xfrm>
        <a:graphic>
          <a:graphicData uri="http://schemas.openxmlformats.org/drawingml/2006/table">
            <a:tbl>
              <a:tblPr/>
              <a:tblGrid>
                <a:gridCol w="1728192"/>
                <a:gridCol w="2808312"/>
                <a:gridCol w="3024336"/>
              </a:tblGrid>
              <a:tr h="33156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'rotate'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([4, 12, 10, 3, 1, 2, 3])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d.rotate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(2)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([2, 3, 4, 12, 10, 3, 1])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요소들을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값만큼 순회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deque</a:t>
            </a:r>
            <a:r>
              <a:rPr lang="en-US" altLang="ko-KR" dirty="0"/>
              <a:t> </a:t>
            </a:r>
            <a:r>
              <a:rPr lang="ko-KR" altLang="en-US" dirty="0" smtClean="0"/>
              <a:t> 다루기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앞과 뒤로 모든 </a:t>
            </a:r>
            <a:r>
              <a:rPr lang="en-US" altLang="ko-KR" sz="2800" dirty="0" smtClean="0"/>
              <a:t>queue </a:t>
            </a:r>
            <a:r>
              <a:rPr lang="ko-KR" altLang="en-US" sz="2800" dirty="0" smtClean="0"/>
              <a:t>처리가 가능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3248980"/>
            <a:ext cx="3168352" cy="291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d = </a:t>
            </a:r>
            <a:r>
              <a:rPr lang="en-US" altLang="ko-KR" sz="1000" dirty="0" err="1"/>
              <a:t>deque</a:t>
            </a:r>
            <a:r>
              <a:rPr lang="en-US" altLang="ko-KR" sz="1000" dirty="0"/>
              <a:t>('</a:t>
            </a:r>
            <a:r>
              <a:rPr lang="en-US" altLang="ko-KR" sz="1000" dirty="0" err="1"/>
              <a:t>abcdefg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print '</a:t>
            </a:r>
            <a:r>
              <a:rPr lang="en-US" altLang="ko-KR" sz="1000" dirty="0" err="1"/>
              <a:t>Deque</a:t>
            </a:r>
            <a:r>
              <a:rPr lang="en-US" altLang="ko-KR" sz="1000" dirty="0"/>
              <a:t>:', d</a:t>
            </a:r>
          </a:p>
          <a:p>
            <a:r>
              <a:rPr lang="en-US" altLang="ko-KR" sz="1000" dirty="0"/>
              <a:t>print 'Length:', </a:t>
            </a:r>
            <a:r>
              <a:rPr lang="en-US" altLang="ko-KR" sz="1000" dirty="0" err="1"/>
              <a:t>len</a:t>
            </a:r>
            <a:r>
              <a:rPr lang="en-US" altLang="ko-KR" sz="1000" dirty="0"/>
              <a:t>(d)</a:t>
            </a:r>
          </a:p>
          <a:p>
            <a:r>
              <a:rPr lang="en-US" altLang="ko-KR" sz="1000" dirty="0"/>
              <a:t>print 'Left end:', d[0]</a:t>
            </a:r>
          </a:p>
          <a:p>
            <a:r>
              <a:rPr lang="en-US" altLang="ko-KR" sz="1000" dirty="0"/>
              <a:t>print 'Right end:', d[-1]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d.remove</a:t>
            </a:r>
            <a:r>
              <a:rPr lang="en-US" altLang="ko-KR" sz="1000" dirty="0"/>
              <a:t>('c')</a:t>
            </a:r>
          </a:p>
          <a:p>
            <a:r>
              <a:rPr lang="en-US" altLang="ko-KR" sz="1000" dirty="0"/>
              <a:t>print 'remove(c):', 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8024" y="436510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Deque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deque</a:t>
            </a:r>
            <a:r>
              <a:rPr lang="en-US" altLang="ko-KR" sz="1200" dirty="0"/>
              <a:t>(['a', 'b', 'c', 'd', 'e', 'f', 'g'])</a:t>
            </a:r>
          </a:p>
          <a:p>
            <a:r>
              <a:rPr lang="en-US" altLang="ko-KR" sz="1200" dirty="0"/>
              <a:t>Length: 7</a:t>
            </a:r>
          </a:p>
          <a:p>
            <a:r>
              <a:rPr lang="en-US" altLang="ko-KR" sz="1200" dirty="0"/>
              <a:t>Left end: a</a:t>
            </a:r>
          </a:p>
          <a:p>
            <a:r>
              <a:rPr lang="en-US" altLang="ko-KR" sz="1200" dirty="0"/>
              <a:t>Right end: g</a:t>
            </a:r>
          </a:p>
          <a:p>
            <a:r>
              <a:rPr lang="en-US" altLang="ko-KR" sz="1200" dirty="0"/>
              <a:t>remove(c): </a:t>
            </a:r>
            <a:r>
              <a:rPr lang="en-US" altLang="ko-KR" sz="1200" dirty="0" err="1"/>
              <a:t>deque</a:t>
            </a:r>
            <a:r>
              <a:rPr lang="en-US" altLang="ko-KR" sz="1200" dirty="0"/>
              <a:t>(['a', 'b', 'd', 'e', 'f', 'g'])</a:t>
            </a:r>
          </a:p>
          <a:p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3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err="1" smtClean="0"/>
              <a:t>Json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</a:t>
            </a:r>
            <a:r>
              <a:rPr lang="ko-KR" altLang="en-US" dirty="0" smtClean="0"/>
              <a:t>기본 문장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{ } </a:t>
            </a:r>
            <a:r>
              <a:rPr lang="ko-KR" altLang="en-US" dirty="0" smtClean="0"/>
              <a:t>문장 </a:t>
            </a:r>
            <a:r>
              <a:rPr lang="en-US" altLang="ko-KR" dirty="0" smtClean="0"/>
              <a:t>: Key</a:t>
            </a:r>
            <a:r>
              <a:rPr lang="ko-KR" altLang="en-US" dirty="0" smtClean="0"/>
              <a:t>와 값이 쌍으로 구성된 문장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문장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값에 들어갈 수 있는 구조로 </a:t>
            </a:r>
            <a:r>
              <a:rPr lang="en-US" altLang="ko-KR" dirty="0" smtClean="0"/>
              <a:t>{}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데이터타입이 들어감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483768" y="3284984"/>
            <a:ext cx="424847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{“</a:t>
            </a:r>
            <a:r>
              <a:rPr lang="ko-KR" altLang="en-US" dirty="0" smtClean="0"/>
              <a:t>키</a:t>
            </a:r>
            <a:r>
              <a:rPr lang="en-US" altLang="ko-KR" dirty="0" smtClean="0"/>
              <a:t>” :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키</a:t>
            </a:r>
            <a:r>
              <a:rPr lang="en-US" altLang="ko-KR" dirty="0" smtClean="0"/>
              <a:t>1”: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……}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725144"/>
            <a:ext cx="424847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1,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2 ,……]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5730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 }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500853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 ]</a:t>
            </a:r>
            <a:r>
              <a:rPr lang="ko-KR" altLang="en-US" dirty="0" smtClean="0"/>
              <a:t> 문장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: data 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데이터 타입과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763"/>
              </p:ext>
            </p:extLst>
          </p:nvPr>
        </p:nvGraphicFramePr>
        <p:xfrm>
          <a:off x="827584" y="2708922"/>
          <a:ext cx="7344816" cy="3312369"/>
        </p:xfrm>
        <a:graphic>
          <a:graphicData uri="http://schemas.openxmlformats.org/drawingml/2006/table">
            <a:tbl>
              <a:tblPr/>
              <a:tblGrid>
                <a:gridCol w="1946006"/>
                <a:gridCol w="3956879"/>
                <a:gridCol w="1441931"/>
              </a:tblGrid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smtClean="0">
                          <a:effectLst/>
                        </a:rPr>
                        <a:t>순서가 없는 키와 값의 쌍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dict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effectLst/>
                        </a:rPr>
                        <a:t>순서가있는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err="1" smtClean="0">
                          <a:effectLst/>
                        </a:rPr>
                        <a:t>sequece</a:t>
                      </a:r>
                      <a:r>
                        <a:rPr lang="ko-KR" altLang="en-US" sz="1400" dirty="0" smtClean="0">
                          <a:effectLst/>
                        </a:rPr>
                        <a:t>들의 값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list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unicode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number (</a:t>
                      </a:r>
                      <a:r>
                        <a:rPr lang="en-US" sz="1400" dirty="0" err="1">
                          <a:effectLst/>
                        </a:rPr>
                        <a:t>int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double- precision in JavaScript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int</a:t>
                      </a:r>
                      <a:r>
                        <a:rPr lang="en-US" sz="1400" dirty="0">
                          <a:effectLst/>
                        </a:rPr>
                        <a:t>, long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number (real)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floating-point format in JavaScript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float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empty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표현식내</a:t>
            </a:r>
            <a:r>
              <a:rPr lang="ko-KR" altLang="en-US" dirty="0" smtClean="0"/>
              <a:t> 함수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6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decoding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부호화</a:t>
            </a:r>
            <a:r>
              <a:rPr lang="en-US" altLang="ko-KR" dirty="0" smtClean="0"/>
              <a:t>(encoding) </a:t>
            </a:r>
            <a:r>
              <a:rPr lang="ko-KR" altLang="en-US" dirty="0" smtClean="0"/>
              <a:t>된 것을 다시 원래의 기준으로 전환하는 것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63999"/>
              </p:ext>
            </p:extLst>
          </p:nvPr>
        </p:nvGraphicFramePr>
        <p:xfrm>
          <a:off x="1331640" y="3501008"/>
          <a:ext cx="6480720" cy="2743200"/>
        </p:xfrm>
        <a:graphic>
          <a:graphicData uri="http://schemas.openxmlformats.org/drawingml/2006/table">
            <a:tbl>
              <a:tblPr/>
              <a:tblGrid>
                <a:gridCol w="2851516"/>
                <a:gridCol w="36292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list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unicode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number (int)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int</a:t>
                      </a:r>
                      <a:r>
                        <a:rPr lang="en-US" dirty="0">
                          <a:effectLst/>
                        </a:rPr>
                        <a:t>, long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number (real)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float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89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load()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json.load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json.load</a:t>
            </a:r>
            <a:r>
              <a:rPr lang="en-US" altLang="ko-KR" dirty="0"/>
              <a:t>(</a:t>
            </a:r>
            <a:r>
              <a:rPr lang="en-US" altLang="ko-KR" dirty="0" err="1"/>
              <a:t>fp</a:t>
            </a:r>
            <a:r>
              <a:rPr lang="en-US" altLang="ko-KR" dirty="0"/>
              <a:t>[, encoding[, </a:t>
            </a:r>
            <a:r>
              <a:rPr lang="en-US" altLang="ko-KR" dirty="0" err="1"/>
              <a:t>cls</a:t>
            </a:r>
            <a:r>
              <a:rPr lang="en-US" altLang="ko-KR" dirty="0"/>
              <a:t>[, </a:t>
            </a:r>
            <a:r>
              <a:rPr lang="en-US" altLang="ko-KR" dirty="0" err="1"/>
              <a:t>object_hook</a:t>
            </a:r>
            <a:r>
              <a:rPr lang="en-US" altLang="ko-KR" dirty="0"/>
              <a:t>[, </a:t>
            </a:r>
            <a:r>
              <a:rPr lang="en-US" altLang="ko-KR" dirty="0" err="1"/>
              <a:t>parse_float</a:t>
            </a:r>
            <a:r>
              <a:rPr lang="en-US" altLang="ko-KR" dirty="0"/>
              <a:t>[, </a:t>
            </a:r>
            <a:r>
              <a:rPr lang="en-US" altLang="ko-KR" dirty="0" err="1"/>
              <a:t>parse_int</a:t>
            </a:r>
            <a:r>
              <a:rPr lang="en-US" altLang="ko-KR" dirty="0"/>
              <a:t>[, </a:t>
            </a:r>
            <a:r>
              <a:rPr lang="en-US" altLang="ko-KR" dirty="0" err="1"/>
              <a:t>parse_constant</a:t>
            </a:r>
            <a:r>
              <a:rPr lang="en-US" altLang="ko-KR" dirty="0"/>
              <a:t>[, </a:t>
            </a:r>
            <a:r>
              <a:rPr lang="en-US" altLang="ko-KR" dirty="0" err="1"/>
              <a:t>object_pairs_hook</a:t>
            </a:r>
            <a:r>
              <a:rPr lang="en-US" altLang="ko-KR" dirty="0"/>
              <a:t>[, **kw]]]]]]]])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10032"/>
              </p:ext>
            </p:extLst>
          </p:nvPr>
        </p:nvGraphicFramePr>
        <p:xfrm>
          <a:off x="899592" y="2708920"/>
          <a:ext cx="7344816" cy="3600398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692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utf-8,</a:t>
                      </a:r>
                      <a:r>
                        <a:rPr kumimoji="0"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09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object_hook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객체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리터럴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(DICT)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결과로 호출되는 선택적 기능입니다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기능은 사용자의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구현하는데 사용될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parse_float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parse_int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23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parse_constant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'-Infinity', 'Infinity', '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2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object_pairs_hook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쌍의 정렬 된 목록으로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문자 그대로 모든 개체의 결과로 호출되는 선택적 기능입니다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 키 및 값 쌍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예를 들어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collections.OrderedDict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()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삽입의 순서를 기억한다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복호화되는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순서에 의존 맞춤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디코더를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구현하기 위해 사용될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 정의되어있는 경우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우선합니다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6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스트림을</a:t>
            </a:r>
            <a:r>
              <a:rPr lang="ko-KR" altLang="en-US" dirty="0" smtClean="0"/>
              <a:t> 파일에 저장하고 다시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처리를 위한 변환처리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3789040"/>
            <a:ext cx="3816424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f = open("file_txt1",'w+')</a:t>
            </a:r>
          </a:p>
          <a:p>
            <a:r>
              <a:rPr lang="en-US" altLang="ko-KR" sz="1400" dirty="0" err="1"/>
              <a:t>f.write</a:t>
            </a:r>
            <a:r>
              <a:rPr lang="en-US" altLang="ko-KR" sz="1400" dirty="0"/>
              <a:t>('[{"a": "A", "c": 3.0, "b": [2, 4]}]')</a:t>
            </a:r>
          </a:p>
          <a:p>
            <a:r>
              <a:rPr lang="en-US" altLang="ko-KR" sz="1400" dirty="0" err="1"/>
              <a:t>f.flush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 err="1"/>
              <a:t>f.seek</a:t>
            </a:r>
            <a:r>
              <a:rPr lang="en-US" altLang="ko-KR" sz="1400" dirty="0"/>
              <a:t>(0)</a:t>
            </a:r>
          </a:p>
          <a:p>
            <a:endParaRPr lang="en-US" altLang="ko-KR" sz="1400" dirty="0"/>
          </a:p>
          <a:p>
            <a:r>
              <a:rPr lang="en-US" altLang="ko-KR" sz="1400" dirty="0"/>
              <a:t>print </a:t>
            </a:r>
            <a:r>
              <a:rPr lang="en-US" altLang="ko-KR" sz="1400" dirty="0" err="1"/>
              <a:t>json.load</a:t>
            </a:r>
            <a:r>
              <a:rPr lang="en-US" altLang="ko-KR" sz="1400" dirty="0"/>
              <a:t>(f)</a:t>
            </a:r>
          </a:p>
          <a:p>
            <a:r>
              <a:rPr lang="en-US" altLang="ko-KR" sz="1400" dirty="0" err="1"/>
              <a:t>f.close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148064" y="4806444"/>
            <a:ext cx="3312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[{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': 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u'c</a:t>
            </a:r>
            <a:r>
              <a:rPr lang="en-US" altLang="ko-KR" sz="1200" dirty="0"/>
              <a:t>': 3.0, 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': [2, 4]}]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6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loads()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0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</a:t>
            </a:r>
            <a:r>
              <a:rPr lang="en-US" altLang="ko-KR" dirty="0" err="1" smtClean="0"/>
              <a:t>son</a:t>
            </a:r>
            <a:r>
              <a:rPr lang="en-US" altLang="ko-KR" dirty="0" smtClean="0"/>
              <a:t> </a:t>
            </a:r>
            <a:r>
              <a:rPr lang="en-US" altLang="ko-KR" dirty="0"/>
              <a:t>Module : </a:t>
            </a:r>
            <a:r>
              <a:rPr lang="en-US" altLang="ko-KR" dirty="0" err="1" smtClean="0"/>
              <a:t>json.loads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json.loads</a:t>
            </a:r>
            <a:r>
              <a:rPr lang="en-US" altLang="ko-KR" dirty="0"/>
              <a:t>(s[, encoding[, </a:t>
            </a:r>
            <a:r>
              <a:rPr lang="en-US" altLang="ko-KR" dirty="0" err="1"/>
              <a:t>cls</a:t>
            </a:r>
            <a:r>
              <a:rPr lang="en-US" altLang="ko-KR" dirty="0"/>
              <a:t>[, </a:t>
            </a:r>
            <a:r>
              <a:rPr lang="en-US" altLang="ko-KR" dirty="0" err="1"/>
              <a:t>object_hook</a:t>
            </a:r>
            <a:r>
              <a:rPr lang="en-US" altLang="ko-KR" dirty="0"/>
              <a:t>[, </a:t>
            </a:r>
            <a:r>
              <a:rPr lang="en-US" altLang="ko-KR" dirty="0" err="1"/>
              <a:t>parse_float</a:t>
            </a:r>
            <a:r>
              <a:rPr lang="en-US" altLang="ko-KR" dirty="0"/>
              <a:t>[, </a:t>
            </a:r>
            <a:r>
              <a:rPr lang="en-US" altLang="ko-KR" dirty="0" err="1"/>
              <a:t>parse_int</a:t>
            </a:r>
            <a:r>
              <a:rPr lang="en-US" altLang="ko-KR" dirty="0"/>
              <a:t>[, </a:t>
            </a:r>
            <a:r>
              <a:rPr lang="en-US" altLang="ko-KR" dirty="0" err="1"/>
              <a:t>parse_constant</a:t>
            </a:r>
            <a:r>
              <a:rPr lang="en-US" altLang="ko-KR" dirty="0"/>
              <a:t>[, </a:t>
            </a:r>
            <a:r>
              <a:rPr lang="en-US" altLang="ko-KR" dirty="0" err="1"/>
              <a:t>object_pairs_hook</a:t>
            </a:r>
            <a:r>
              <a:rPr lang="en-US" altLang="ko-KR" dirty="0"/>
              <a:t>[, **kw]]]]]]]])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043590"/>
              </p:ext>
            </p:extLst>
          </p:nvPr>
        </p:nvGraphicFramePr>
        <p:xfrm>
          <a:off x="971600" y="3140968"/>
          <a:ext cx="7344816" cy="3240361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9011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utf-8,</a:t>
                      </a:r>
                      <a:r>
                        <a:rPr kumimoji="0"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21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object_hook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객체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리터럴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(DICT)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결과로 호출되는 선택적 기능입니다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기능은 사용자의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구현하는데 사용될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parse_float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parse_int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73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parse_constant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'-Infinity', 'Infinity', '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object_pairs_hook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 변환을 위한 함수 변환 연결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1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스트링을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타입으로 변환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3789040"/>
            <a:ext cx="3816424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#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 --&gt; python decoding</a:t>
            </a:r>
          </a:p>
          <a:p>
            <a:r>
              <a:rPr lang="en-US" altLang="ko-KR" sz="1400" dirty="0" err="1"/>
              <a:t>obj_jl</a:t>
            </a:r>
            <a:r>
              <a:rPr lang="en-US" altLang="ko-KR" sz="1400" dirty="0"/>
              <a:t> = u'{"answer": [42.2], "abs": 42}'</a:t>
            </a:r>
          </a:p>
          <a:p>
            <a:r>
              <a:rPr lang="en-US" altLang="ko-KR" sz="1400" dirty="0" err="1"/>
              <a:t>obj_pl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json.loads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obj_jl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print("decoding",</a:t>
            </a:r>
            <a:r>
              <a:rPr lang="en-US" altLang="ko-KR" sz="1400" dirty="0" err="1"/>
              <a:t>obj_pl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148064" y="4806444"/>
            <a:ext cx="3312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/>
              <a:t>'decoding', {</a:t>
            </a:r>
            <a:r>
              <a:rPr lang="en-US" altLang="ko-KR" sz="1200" dirty="0" err="1"/>
              <a:t>u'answer</a:t>
            </a:r>
            <a:r>
              <a:rPr lang="en-US" altLang="ko-KR" sz="1200" dirty="0"/>
              <a:t>': [42.2], </a:t>
            </a:r>
            <a:r>
              <a:rPr lang="en-US" altLang="ko-KR" sz="1200" dirty="0" err="1"/>
              <a:t>u'abs</a:t>
            </a:r>
            <a:r>
              <a:rPr lang="en-US" altLang="ko-KR" sz="1200" dirty="0"/>
              <a:t>': 42})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0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방식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변환함수를 지정하고 변환하는 객체의 값을 처리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753540" y="3212976"/>
            <a:ext cx="2880320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en-US" altLang="ko-KR" sz="1200" dirty="0" err="1"/>
              <a:t>obejct_hook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에 처리할 함수 정의</a:t>
            </a:r>
            <a:endParaRPr lang="en-US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obejct_hook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_processing(</a:t>
            </a:r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#</a:t>
            </a:r>
            <a:r>
              <a:rPr lang="en-US" altLang="ko-KR" sz="1200" dirty="0" err="1" smtClean="0"/>
              <a:t>obj</a:t>
            </a:r>
            <a:r>
              <a:rPr lang="ko-KR" altLang="en-US" sz="1200" dirty="0" smtClean="0"/>
              <a:t>를 전환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en-US" altLang="ko-KR" sz="1200" dirty="0" err="1" smtClean="0"/>
              <a:t>convert_obj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처리로직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return </a:t>
            </a:r>
            <a:r>
              <a:rPr lang="en-US" altLang="ko-KR" sz="1200" dirty="0" err="1" smtClean="0"/>
              <a:t>convert_obj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7544" y="5554351"/>
            <a:ext cx="5976664" cy="754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json.loads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encoded_object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object_hook</a:t>
            </a:r>
            <a:r>
              <a:rPr lang="en-US" altLang="ko-KR" sz="1400" dirty="0" smtClean="0"/>
              <a:t>=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obejct_hook</a:t>
            </a:r>
            <a:r>
              <a:rPr lang="en-US" altLang="ko-KR" sz="1400" dirty="0"/>
              <a:t> _</a:t>
            </a:r>
            <a:r>
              <a:rPr lang="en-US" altLang="ko-KR" sz="1400" dirty="0" smtClean="0"/>
              <a:t>processing)</a:t>
            </a:r>
            <a:endParaRPr lang="en-US" altLang="ko-KR" sz="1400" dirty="0"/>
          </a:p>
        </p:txBody>
      </p:sp>
      <p:sp>
        <p:nvSpPr>
          <p:cNvPr id="3" name="직사각형 2"/>
          <p:cNvSpPr/>
          <p:nvPr/>
        </p:nvSpPr>
        <p:spPr>
          <a:xfrm>
            <a:off x="3779912" y="5733256"/>
            <a:ext cx="2520281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2"/>
            <a:endCxn id="3" idx="3"/>
          </p:cNvCxnSpPr>
          <p:nvPr/>
        </p:nvCxnSpPr>
        <p:spPr>
          <a:xfrm rot="5400000">
            <a:off x="6035868" y="4791448"/>
            <a:ext cx="1422158" cy="89350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99792" y="3284984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#json_myobj.py</a:t>
            </a:r>
          </a:p>
          <a:p>
            <a:r>
              <a:rPr lang="en-US" altLang="ko-KR" sz="800" dirty="0"/>
              <a:t>class </a:t>
            </a:r>
            <a:r>
              <a:rPr lang="en-US" altLang="ko-KR" sz="800" dirty="0" err="1"/>
              <a:t>MyObj</a:t>
            </a:r>
            <a:r>
              <a:rPr lang="en-US" altLang="ko-KR" sz="800" dirty="0"/>
              <a:t>(object):</a:t>
            </a:r>
          </a:p>
          <a:p>
            <a:r>
              <a:rPr lang="en-US" altLang="ko-KR" sz="800" dirty="0"/>
              <a:t>    </a:t>
            </a:r>
            <a:r>
              <a:rPr lang="en-US" altLang="ko-KR" sz="800" dirty="0" err="1"/>
              <a:t>def</a:t>
            </a:r>
            <a:r>
              <a:rPr lang="en-US" altLang="ko-KR" sz="800" dirty="0"/>
              <a:t> __</a:t>
            </a:r>
            <a:r>
              <a:rPr lang="en-US" altLang="ko-KR" sz="800" dirty="0" err="1"/>
              <a:t>init</a:t>
            </a:r>
            <a:r>
              <a:rPr lang="en-US" altLang="ko-KR" sz="800" dirty="0"/>
              <a:t>__(self, s):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self.s</a:t>
            </a:r>
            <a:r>
              <a:rPr lang="en-US" altLang="ko-KR" sz="800" dirty="0"/>
              <a:t> = s</a:t>
            </a:r>
          </a:p>
          <a:p>
            <a:r>
              <a:rPr lang="en-US" altLang="ko-KR" sz="800" dirty="0"/>
              <a:t>    </a:t>
            </a:r>
            <a:r>
              <a:rPr lang="en-US" altLang="ko-KR" sz="800" dirty="0" err="1"/>
              <a:t>def</a:t>
            </a:r>
            <a:r>
              <a:rPr lang="en-US" altLang="ko-KR" sz="800" dirty="0"/>
              <a:t> __</a:t>
            </a:r>
            <a:r>
              <a:rPr lang="en-US" altLang="ko-KR" sz="800" dirty="0" err="1"/>
              <a:t>repr</a:t>
            </a:r>
            <a:r>
              <a:rPr lang="en-US" altLang="ko-KR" sz="800" dirty="0"/>
              <a:t>__(self):</a:t>
            </a:r>
          </a:p>
          <a:p>
            <a:r>
              <a:rPr lang="en-US" altLang="ko-KR" sz="800" dirty="0"/>
              <a:t>        return '&lt;</a:t>
            </a:r>
            <a:r>
              <a:rPr lang="en-US" altLang="ko-KR" sz="800" dirty="0" err="1"/>
              <a:t>MyObj</a:t>
            </a:r>
            <a:r>
              <a:rPr lang="en-US" altLang="ko-KR" sz="800" dirty="0"/>
              <a:t>(%s)&gt;' % </a:t>
            </a:r>
            <a:r>
              <a:rPr lang="en-US" altLang="ko-KR" sz="800" dirty="0" err="1"/>
              <a:t>self.s</a:t>
            </a:r>
            <a:endParaRPr lang="en-US" altLang="ko-KR" sz="800" dirty="0"/>
          </a:p>
          <a:p>
            <a:endParaRPr lang="ko-KR" altLang="en-US" sz="800" dirty="0"/>
          </a:p>
        </p:txBody>
      </p:sp>
      <p:cxnSp>
        <p:nvCxnSpPr>
          <p:cNvPr id="16" name="꺾인 연결선 15"/>
          <p:cNvCxnSpPr>
            <a:stCxn id="4" idx="1"/>
            <a:endCxn id="12" idx="3"/>
          </p:cNvCxnSpPr>
          <p:nvPr/>
        </p:nvCxnSpPr>
        <p:spPr>
          <a:xfrm rot="10800000" flipV="1">
            <a:off x="5292080" y="3870049"/>
            <a:ext cx="461460" cy="7200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67544" y="4869160"/>
            <a:ext cx="6552728" cy="540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/>
              <a:t>encoded_object</a:t>
            </a:r>
            <a:r>
              <a:rPr lang="en-US" altLang="ko-KR" sz="1000" dirty="0"/>
              <a:t> = '[{"s": "instance value goes here", "__module__": "</a:t>
            </a:r>
            <a:r>
              <a:rPr lang="en-US" altLang="ko-KR" sz="1000" dirty="0" err="1"/>
              <a:t>json_myobj</a:t>
            </a:r>
            <a:r>
              <a:rPr lang="en-US" altLang="ko-KR" sz="1000" dirty="0"/>
              <a:t>", "__class__": "</a:t>
            </a:r>
            <a:r>
              <a:rPr lang="en-US" altLang="ko-KR" sz="1000" dirty="0" err="1"/>
              <a:t>MyObj</a:t>
            </a:r>
            <a:r>
              <a:rPr lang="en-US" altLang="ko-KR" sz="1000" dirty="0"/>
              <a:t>"}]'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1397427" y="5755908"/>
            <a:ext cx="159039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25" idx="2"/>
            <a:endCxn id="29" idx="0"/>
          </p:cNvCxnSpPr>
          <p:nvPr/>
        </p:nvCxnSpPr>
        <p:spPr>
          <a:xfrm rot="5400000">
            <a:off x="2795215" y="4807214"/>
            <a:ext cx="346105" cy="155128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25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JSON</a:t>
            </a:r>
            <a:r>
              <a:rPr lang="ko-KR" altLang="en-US" dirty="0" smtClean="0"/>
              <a:t>에 넘겨진 클래스 객체에 대해 생성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95736" y="3356992"/>
            <a:ext cx="4464496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#json_myobj.py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/>
              <a:t>MyObj</a:t>
            </a:r>
            <a:r>
              <a:rPr lang="en-US" altLang="ko-KR" sz="1400" dirty="0"/>
              <a:t>(object):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__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__(self, s):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self.s</a:t>
            </a:r>
            <a:r>
              <a:rPr lang="en-US" altLang="ko-KR" sz="1400" dirty="0"/>
              <a:t> = s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__</a:t>
            </a:r>
            <a:r>
              <a:rPr lang="en-US" altLang="ko-KR" sz="1400" dirty="0" err="1"/>
              <a:t>repr</a:t>
            </a:r>
            <a:r>
              <a:rPr lang="en-US" altLang="ko-KR" sz="1400" dirty="0"/>
              <a:t>__(self):</a:t>
            </a:r>
          </a:p>
          <a:p>
            <a:r>
              <a:rPr lang="en-US" altLang="ko-KR" sz="1400" dirty="0"/>
              <a:t>        return '&lt;</a:t>
            </a:r>
            <a:r>
              <a:rPr lang="en-US" altLang="ko-KR" sz="1400" dirty="0" err="1"/>
              <a:t>MyObj</a:t>
            </a:r>
            <a:r>
              <a:rPr lang="en-US" altLang="ko-KR" sz="1400" dirty="0"/>
              <a:t>(%s)&gt;' % </a:t>
            </a:r>
            <a:r>
              <a:rPr lang="en-US" altLang="ko-KR" sz="1400" dirty="0" err="1"/>
              <a:t>self.s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1899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71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연산자와 </a:t>
            </a:r>
            <a:r>
              <a:rPr lang="ko-KR" altLang="en-US" dirty="0" err="1" smtClean="0"/>
              <a:t>피연산자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58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lambda </a:t>
            </a:r>
            <a:r>
              <a:rPr lang="ko-KR" altLang="en-US" dirty="0" smtClean="0"/>
              <a:t>내 함수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는 모든 함수가 </a:t>
            </a:r>
            <a:r>
              <a:rPr lang="ko-KR" altLang="en-US" dirty="0" err="1" smtClean="0"/>
              <a:t>리턴결과를</a:t>
            </a:r>
            <a:r>
              <a:rPr lang="ko-KR" altLang="en-US" dirty="0" smtClean="0"/>
              <a:t> 제공하므로 실제 함수는 </a:t>
            </a:r>
            <a:r>
              <a:rPr lang="ko-KR" altLang="en-US" dirty="0" err="1" smtClean="0"/>
              <a:t>표현식으로</a:t>
            </a:r>
            <a:r>
              <a:rPr lang="ko-KR" altLang="en-US" dirty="0" smtClean="0"/>
              <a:t> 처리 됨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3016"/>
            <a:ext cx="321945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717032"/>
            <a:ext cx="324036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8" y="5250557"/>
            <a:ext cx="316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2.X</a:t>
            </a:r>
            <a:r>
              <a:rPr lang="ko-KR" altLang="en-US" dirty="0" smtClean="0"/>
              <a:t>일대는 </a:t>
            </a:r>
            <a:r>
              <a:rPr lang="en-US" altLang="ko-KR" dirty="0" smtClean="0"/>
              <a:t>print</a:t>
            </a:r>
            <a:r>
              <a:rPr lang="ko-KR" altLang="en-US" dirty="0" smtClean="0"/>
              <a:t>가 키워드라 함수가 아니므로 오류 발생함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Object_hook</a:t>
            </a:r>
            <a:r>
              <a:rPr lang="ko-KR" altLang="en-US" dirty="0" smtClean="0"/>
              <a:t>에 클래스 객체와 연결될 함수를 생성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2636912"/>
            <a:ext cx="4680520" cy="381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#json.obj.py</a:t>
            </a:r>
          </a:p>
          <a:p>
            <a:r>
              <a:rPr lang="en-US" altLang="ko-KR" sz="1200" dirty="0"/>
              <a:t>import </a:t>
            </a:r>
            <a:r>
              <a:rPr lang="en-US" altLang="ko-KR" sz="1200" b="1" dirty="0" err="1"/>
              <a:t>json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endParaRPr lang="en-US" altLang="ko-KR" sz="1200" dirty="0" smtClean="0"/>
          </a:p>
          <a:p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dict_to_object</a:t>
            </a:r>
            <a:r>
              <a:rPr lang="en-US" altLang="ko-KR" sz="1200" dirty="0"/>
              <a:t>(d):</a:t>
            </a:r>
          </a:p>
          <a:p>
            <a:r>
              <a:rPr lang="en-US" altLang="ko-KR" sz="1200" dirty="0"/>
              <a:t>    if '__class__' in d: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class_name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d.pop</a:t>
            </a:r>
            <a:r>
              <a:rPr lang="en-US" altLang="ko-KR" sz="1200" dirty="0"/>
              <a:t>('__class__')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module_name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d.pop</a:t>
            </a:r>
            <a:r>
              <a:rPr lang="en-US" altLang="ko-KR" sz="1200" dirty="0"/>
              <a:t>('__module__')</a:t>
            </a:r>
          </a:p>
          <a:p>
            <a:r>
              <a:rPr lang="en-US" altLang="ko-KR" sz="1200" dirty="0"/>
              <a:t>        module = __import__(</a:t>
            </a:r>
            <a:r>
              <a:rPr lang="en-US" altLang="ko-KR" sz="1200" dirty="0" err="1"/>
              <a:t>module_name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#</a:t>
            </a:r>
            <a:r>
              <a:rPr lang="ko-KR" altLang="en-US" sz="1200" dirty="0"/>
              <a:t>클래스 타입을 넣고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/>
              <a:t>class_ = </a:t>
            </a:r>
            <a:r>
              <a:rPr lang="en-US" altLang="ko-KR" sz="1200" dirty="0" err="1"/>
              <a:t>getattr</a:t>
            </a:r>
            <a:r>
              <a:rPr lang="en-US" altLang="ko-KR" sz="1200" dirty="0"/>
              <a:t>(module, </a:t>
            </a:r>
            <a:r>
              <a:rPr lang="en-US" altLang="ko-KR" sz="1200" dirty="0" err="1"/>
              <a:t>class_name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print 'CLASS:', class_</a:t>
            </a:r>
          </a:p>
          <a:p>
            <a:r>
              <a:rPr lang="en-US" altLang="ko-KR" sz="1200" dirty="0"/>
              <a:t>        #</a:t>
            </a:r>
            <a:r>
              <a:rPr lang="ko-KR" altLang="en-US" sz="1200" dirty="0"/>
              <a:t>클래스 </a:t>
            </a:r>
            <a:r>
              <a:rPr lang="ko-KR" altLang="en-US" sz="1200" dirty="0" err="1"/>
              <a:t>아키먼트를</a:t>
            </a:r>
            <a:r>
              <a:rPr lang="ko-KR" altLang="en-US" sz="1200" dirty="0"/>
              <a:t> 가져오고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 err="1" smtClean="0"/>
              <a:t>kargs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( (key, value) for key, value in </a:t>
            </a:r>
            <a:r>
              <a:rPr lang="en-US" altLang="ko-KR" sz="1200" dirty="0" err="1"/>
              <a:t>d.items</a:t>
            </a:r>
            <a:r>
              <a:rPr lang="en-US" altLang="ko-KR" sz="1200" dirty="0"/>
              <a:t>())</a:t>
            </a:r>
          </a:p>
          <a:p>
            <a:r>
              <a:rPr lang="en-US" altLang="ko-KR" sz="1200" dirty="0"/>
              <a:t>        print 'INSTANCE ARGS:', </a:t>
            </a:r>
            <a:r>
              <a:rPr lang="en-US" altLang="ko-KR" sz="1200" dirty="0" err="1"/>
              <a:t>args</a:t>
            </a:r>
            <a:endParaRPr lang="en-US" altLang="ko-KR" sz="1200" dirty="0"/>
          </a:p>
          <a:p>
            <a:r>
              <a:rPr lang="en-US" altLang="ko-KR" sz="1200" dirty="0"/>
              <a:t>        #instance </a:t>
            </a:r>
            <a:r>
              <a:rPr lang="ko-KR" altLang="en-US" sz="1200" dirty="0"/>
              <a:t>생성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 err="1"/>
              <a:t>inst</a:t>
            </a:r>
            <a:r>
              <a:rPr lang="en-US" altLang="ko-KR" sz="1200" dirty="0"/>
              <a:t> = class</a:t>
            </a:r>
            <a:r>
              <a:rPr lang="en-US" altLang="ko-KR" sz="1200" dirty="0" smtClean="0"/>
              <a:t>_(**</a:t>
            </a:r>
            <a:r>
              <a:rPr lang="en-US" altLang="ko-KR" sz="1200" dirty="0" err="1" smtClean="0"/>
              <a:t>kargs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else: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inst</a:t>
            </a:r>
            <a:r>
              <a:rPr lang="en-US" altLang="ko-KR" sz="1200" dirty="0"/>
              <a:t> = d</a:t>
            </a:r>
          </a:p>
          <a:p>
            <a:r>
              <a:rPr lang="en-US" altLang="ko-KR" sz="1200" dirty="0"/>
              <a:t>    return </a:t>
            </a:r>
            <a:r>
              <a:rPr lang="en-US" altLang="ko-KR" sz="1200" dirty="0" err="1"/>
              <a:t>inst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012160" y="5085184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/>
              <a:t>변수 </a:t>
            </a:r>
            <a:r>
              <a:rPr lang="en-US" altLang="ko-KR" sz="1200" dirty="0" smtClean="0"/>
              <a:t>= </a:t>
            </a:r>
            <a:r>
              <a:rPr lang="ko-KR" altLang="en-US" sz="1200" dirty="0" smtClean="0"/>
              <a:t>클래스타입을 할당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변수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파라미터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 키와 값을 가지는 </a:t>
            </a:r>
            <a:r>
              <a:rPr lang="ko-KR" altLang="en-US" sz="1200" dirty="0" err="1" smtClean="0"/>
              <a:t>파라미터를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전달시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변수명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앞예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**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붙</a:t>
            </a:r>
            <a:r>
              <a:rPr lang="ko-KR" altLang="en-US" sz="1200" dirty="0"/>
              <a:t>이</a:t>
            </a:r>
            <a:r>
              <a:rPr lang="ko-KR" altLang="en-US" sz="1200" dirty="0" smtClean="0"/>
              <a:t>고 실행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236568" y="3221360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 </a:t>
            </a:r>
            <a:r>
              <a:rPr lang="ko-KR" altLang="en-US" sz="1200" dirty="0" err="1" smtClean="0"/>
              <a:t>파리미터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d </a:t>
            </a:r>
            <a:r>
              <a:rPr lang="ko-KR" altLang="en-US" sz="1200" dirty="0" smtClean="0"/>
              <a:t>에 전단됨</a:t>
            </a:r>
            <a:endParaRPr lang="en-US" altLang="ko-KR" sz="1200" dirty="0" smtClean="0"/>
          </a:p>
          <a:p>
            <a:r>
              <a:rPr lang="en-US" altLang="ko-KR" sz="1200" dirty="0" smtClean="0"/>
              <a:t>{"</a:t>
            </a:r>
            <a:r>
              <a:rPr lang="en-US" altLang="ko-KR" sz="1200" dirty="0"/>
              <a:t>s": "instance value goes here", "__module__": "</a:t>
            </a:r>
            <a:r>
              <a:rPr lang="en-US" altLang="ko-KR" sz="1200" dirty="0" err="1"/>
              <a:t>json_myobj</a:t>
            </a:r>
            <a:r>
              <a:rPr lang="en-US" altLang="ko-KR" sz="1200" dirty="0"/>
              <a:t>", "__class__": "</a:t>
            </a:r>
            <a:r>
              <a:rPr lang="en-US" altLang="ko-KR" sz="1200" dirty="0" err="1"/>
              <a:t>MyObj</a:t>
            </a:r>
            <a:r>
              <a:rPr lang="en-US" altLang="ko-KR" sz="1200" dirty="0" smtClean="0"/>
              <a:t>"}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99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실행해서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변수에 할당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1560" y="2852936"/>
            <a:ext cx="7920880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#json.obj.py</a:t>
            </a:r>
          </a:p>
          <a:p>
            <a:r>
              <a:rPr lang="en-US" altLang="ko-KR" sz="1200" dirty="0" smtClean="0"/>
              <a:t># </a:t>
            </a:r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데이터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encoded_object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'[{"s": "instance value goes here", "__module__": "</a:t>
            </a:r>
            <a:r>
              <a:rPr lang="en-US" altLang="ko-KR" sz="1200" dirty="0" err="1"/>
              <a:t>json_myobj</a:t>
            </a:r>
            <a:r>
              <a:rPr lang="en-US" altLang="ko-KR" sz="1200" dirty="0"/>
              <a:t>", "__class__": "</a:t>
            </a:r>
            <a:r>
              <a:rPr lang="en-US" altLang="ko-KR" sz="1200" dirty="0" err="1"/>
              <a:t>MyObj</a:t>
            </a:r>
            <a:r>
              <a:rPr lang="en-US" altLang="ko-KR" sz="1200" dirty="0" smtClean="0"/>
              <a:t>"}]‘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#</a:t>
            </a:r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데이터를 변환해서 </a:t>
            </a:r>
            <a:r>
              <a:rPr lang="ko-KR" altLang="en-US" sz="1200" dirty="0" err="1" smtClean="0"/>
              <a:t>인스턴스로</a:t>
            </a:r>
            <a:r>
              <a:rPr lang="ko-KR" altLang="en-US" sz="1200" dirty="0" smtClean="0"/>
              <a:t> 전환</a:t>
            </a:r>
            <a:endParaRPr lang="en-US" altLang="ko-KR" sz="1200" dirty="0"/>
          </a:p>
          <a:p>
            <a:r>
              <a:rPr lang="en-US" altLang="ko-KR" sz="1200" dirty="0" err="1"/>
              <a:t>myobj_instance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json.loads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encoded_object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object_hook</a:t>
            </a:r>
            <a:r>
              <a:rPr lang="en-US" altLang="ko-KR" sz="1200" dirty="0"/>
              <a:t>=</a:t>
            </a:r>
            <a:r>
              <a:rPr lang="en-US" altLang="ko-KR" sz="1200" dirty="0" err="1"/>
              <a:t>dict_to_object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 type(</a:t>
            </a:r>
            <a:r>
              <a:rPr lang="en-US" altLang="ko-KR" sz="1200" dirty="0" err="1"/>
              <a:t>myobj_instance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myobj_instance</a:t>
            </a:r>
            <a:r>
              <a:rPr lang="en-US" altLang="ko-KR" sz="1200" dirty="0"/>
              <a:t>[0].__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__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172411" y="5157192"/>
            <a:ext cx="6408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결과값 </a:t>
            </a:r>
            <a:endParaRPr lang="en-US" altLang="ko-KR" dirty="0" smtClean="0"/>
          </a:p>
          <a:p>
            <a:r>
              <a:rPr lang="en-US" altLang="ko-KR" dirty="0"/>
              <a:t>CLASS: &lt;class '</a:t>
            </a:r>
            <a:r>
              <a:rPr lang="en-US" altLang="ko-KR" dirty="0" err="1"/>
              <a:t>json_myobj.MyObj</a:t>
            </a:r>
            <a:r>
              <a:rPr lang="en-US" altLang="ko-KR" dirty="0"/>
              <a:t>'&gt;</a:t>
            </a:r>
          </a:p>
          <a:p>
            <a:r>
              <a:rPr lang="en-US" altLang="ko-KR" dirty="0"/>
              <a:t>INSTANCE ARGS: {u's': </a:t>
            </a:r>
            <a:r>
              <a:rPr lang="en-US" altLang="ko-KR" dirty="0" err="1"/>
              <a:t>u'instance</a:t>
            </a:r>
            <a:r>
              <a:rPr lang="en-US" altLang="ko-KR" dirty="0"/>
              <a:t> value goes here'}</a:t>
            </a:r>
          </a:p>
          <a:p>
            <a:r>
              <a:rPr lang="en-US" altLang="ko-KR" dirty="0"/>
              <a:t>&lt;type 'list'&gt; {'s': </a:t>
            </a:r>
            <a:r>
              <a:rPr lang="en-US" altLang="ko-KR" dirty="0" err="1"/>
              <a:t>u'instance</a:t>
            </a:r>
            <a:r>
              <a:rPr lang="en-US" altLang="ko-KR" dirty="0"/>
              <a:t> value goes here</a:t>
            </a:r>
            <a:r>
              <a:rPr lang="en-US" altLang="ko-KR" dirty="0" smtClean="0"/>
              <a:t>'}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en-US" altLang="ko-KR" dirty="0" smtClean="0"/>
              <a:t>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Unicode </a:t>
            </a:r>
            <a:r>
              <a:rPr lang="ko-KR" altLang="en-US" dirty="0" smtClean="0"/>
              <a:t>처리를 함수를 이용하여 </a:t>
            </a:r>
            <a:r>
              <a:rPr lang="en-US" altLang="ko-KR" dirty="0" err="1" smtClean="0"/>
              <a:t>ascii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처리로 전환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1560" y="2852936"/>
            <a:ext cx="4104456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#</a:t>
            </a:r>
            <a:r>
              <a:rPr lang="en-US" altLang="ko-KR" sz="1000" dirty="0" err="1" smtClean="0"/>
              <a:t>object_hook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용 함수 처리</a:t>
            </a:r>
            <a:endParaRPr lang="en-US" altLang="ko-KR" sz="1000" dirty="0" smtClean="0"/>
          </a:p>
          <a:p>
            <a:r>
              <a:rPr lang="en-US" altLang="ko-KR" sz="1000" dirty="0" err="1" smtClean="0"/>
              <a:t>def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ascii_encode_dict</a:t>
            </a:r>
            <a:r>
              <a:rPr lang="en-US" altLang="ko-KR" sz="1000" dirty="0"/>
              <a:t>(data):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ascii_encode</a:t>
            </a:r>
            <a:r>
              <a:rPr lang="en-US" altLang="ko-KR" sz="1000" dirty="0"/>
              <a:t> = lambda x: </a:t>
            </a:r>
            <a:r>
              <a:rPr lang="en-US" altLang="ko-KR" sz="1000" dirty="0" err="1"/>
              <a:t>x.encode</a:t>
            </a:r>
            <a:r>
              <a:rPr lang="en-US" altLang="ko-KR" sz="1000" dirty="0"/>
              <a:t>('</a:t>
            </a:r>
            <a:r>
              <a:rPr lang="en-US" altLang="ko-KR" sz="1000" dirty="0" err="1"/>
              <a:t>ascii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    return 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(map(</a:t>
            </a:r>
            <a:r>
              <a:rPr lang="en-US" altLang="ko-KR" sz="1000" dirty="0" err="1"/>
              <a:t>ascii_encode</a:t>
            </a:r>
            <a:r>
              <a:rPr lang="en-US" altLang="ko-KR" sz="1000" dirty="0"/>
              <a:t>, pair) for pair in </a:t>
            </a:r>
            <a:r>
              <a:rPr lang="en-US" altLang="ko-KR" sz="1000" dirty="0" err="1"/>
              <a:t>data.items</a:t>
            </a:r>
            <a:r>
              <a:rPr lang="en-US" altLang="ko-KR" sz="1000" dirty="0" smtClean="0"/>
              <a:t>())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#</a:t>
            </a:r>
            <a:r>
              <a:rPr lang="en-US" altLang="ko-KR" sz="1000" dirty="0" err="1" smtClean="0"/>
              <a:t>json</a:t>
            </a:r>
            <a:r>
              <a:rPr lang="en-US" altLang="ko-KR" sz="1000" dirty="0" smtClean="0"/>
              <a:t> data</a:t>
            </a:r>
            <a:endParaRPr lang="en-US" altLang="ko-KR" sz="1000" dirty="0"/>
          </a:p>
          <a:p>
            <a:r>
              <a:rPr lang="en-US" altLang="ko-KR" sz="1000" dirty="0" err="1"/>
              <a:t>json_data</a:t>
            </a:r>
            <a:r>
              <a:rPr lang="en-US" altLang="ko-KR" sz="1000" dirty="0"/>
              <a:t> = '{"foo": "bar", "bar": "</a:t>
            </a:r>
            <a:r>
              <a:rPr lang="en-US" altLang="ko-KR" sz="1000" dirty="0" err="1"/>
              <a:t>baz</a:t>
            </a:r>
            <a:r>
              <a:rPr lang="en-US" altLang="ko-KR" sz="1000" dirty="0" smtClean="0"/>
              <a:t>"}‘</a:t>
            </a:r>
          </a:p>
          <a:p>
            <a:r>
              <a:rPr lang="en-US" altLang="ko-KR" sz="1000" dirty="0" smtClean="0"/>
              <a:t>#python </a:t>
            </a:r>
            <a:r>
              <a:rPr lang="ko-KR" altLang="en-US" sz="1000" dirty="0" smtClean="0"/>
              <a:t>스타일로 변환 </a:t>
            </a:r>
            <a:r>
              <a:rPr lang="en-US" altLang="ko-KR" sz="1000" dirty="0" smtClean="0">
                <a:sym typeface="Wingdings" panose="05000000000000000000" pitchFamily="2" charset="2"/>
              </a:rPr>
              <a:t>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unicode</a:t>
            </a:r>
            <a:endParaRPr lang="en-US" altLang="ko-KR" sz="1000" dirty="0"/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json.loads</a:t>
            </a:r>
            <a:r>
              <a:rPr lang="en-US" altLang="ko-KR" sz="1000" dirty="0"/>
              <a:t>(</a:t>
            </a:r>
            <a:r>
              <a:rPr lang="en-US" altLang="ko-KR" sz="1000" dirty="0" err="1"/>
              <a:t>json_data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#python </a:t>
            </a:r>
            <a:r>
              <a:rPr lang="ko-KR" altLang="en-US" sz="1000" dirty="0"/>
              <a:t>스타일로 변환 </a:t>
            </a: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Ascii</a:t>
            </a:r>
            <a:endParaRPr lang="en-US" altLang="ko-KR" sz="1000" dirty="0"/>
          </a:p>
          <a:p>
            <a:r>
              <a:rPr lang="en-US" altLang="ko-KR" sz="1000" dirty="0" smtClean="0"/>
              <a:t>print </a:t>
            </a:r>
            <a:r>
              <a:rPr lang="en-US" altLang="ko-KR" sz="1000" dirty="0" err="1"/>
              <a:t>json.loads</a:t>
            </a:r>
            <a:r>
              <a:rPr lang="en-US" altLang="ko-KR" sz="1000" dirty="0"/>
              <a:t>(</a:t>
            </a:r>
            <a:r>
              <a:rPr lang="en-US" altLang="ko-KR" sz="1000" dirty="0" err="1"/>
              <a:t>json_data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object_hook</a:t>
            </a:r>
            <a:r>
              <a:rPr lang="en-US" altLang="ko-KR" sz="1000" dirty="0"/>
              <a:t>=</a:t>
            </a:r>
            <a:r>
              <a:rPr lang="en-US" altLang="ko-KR" sz="1000" dirty="0" err="1"/>
              <a:t>ascii_encode_dict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4932040" y="462466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결과값 </a:t>
            </a:r>
            <a:endParaRPr lang="en-US" altLang="ko-KR" dirty="0" smtClean="0"/>
          </a:p>
          <a:p>
            <a:r>
              <a:rPr lang="en-US" altLang="ko-KR" dirty="0"/>
              <a:t>{</a:t>
            </a:r>
            <a:r>
              <a:rPr lang="en-US" altLang="ko-KR" dirty="0" err="1"/>
              <a:t>u'foo</a:t>
            </a:r>
            <a:r>
              <a:rPr lang="en-US" altLang="ko-KR" dirty="0"/>
              <a:t>': </a:t>
            </a:r>
            <a:r>
              <a:rPr lang="en-US" altLang="ko-KR" dirty="0" err="1"/>
              <a:t>u'bar</a:t>
            </a:r>
            <a:r>
              <a:rPr lang="en-US" altLang="ko-KR" dirty="0"/>
              <a:t>', </a:t>
            </a:r>
            <a:r>
              <a:rPr lang="en-US" altLang="ko-KR" dirty="0" err="1"/>
              <a:t>u'bar</a:t>
            </a:r>
            <a:r>
              <a:rPr lang="en-US" altLang="ko-KR" dirty="0"/>
              <a:t>': </a:t>
            </a:r>
            <a:r>
              <a:rPr lang="en-US" altLang="ko-KR" dirty="0" err="1"/>
              <a:t>u'baz</a:t>
            </a:r>
            <a:r>
              <a:rPr lang="en-US" altLang="ko-KR" dirty="0"/>
              <a:t>'}</a:t>
            </a:r>
          </a:p>
          <a:p>
            <a:r>
              <a:rPr lang="en-US" altLang="ko-KR" dirty="0"/>
              <a:t>{'foo': 'bar', 'bar': '</a:t>
            </a:r>
            <a:r>
              <a:rPr lang="en-US" altLang="ko-KR" dirty="0" err="1"/>
              <a:t>baz</a:t>
            </a:r>
            <a:r>
              <a:rPr lang="en-US" altLang="ko-KR" dirty="0"/>
              <a:t>'}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</a:t>
            </a:r>
            <a:r>
              <a:rPr lang="en-US" altLang="ko-KR" dirty="0" err="1" smtClean="0"/>
              <a:t>JSONDecorder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6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JSONDecoder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사용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en-US" altLang="ko-KR" dirty="0" err="1" smtClean="0"/>
              <a:t>JSONDecoder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스트링을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타입으로 변환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99592" y="3618312"/>
            <a:ext cx="4968552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from </a:t>
            </a:r>
            <a:r>
              <a:rPr lang="en-US" altLang="ko-KR" sz="1200" dirty="0" err="1"/>
              <a:t>json</a:t>
            </a:r>
            <a:r>
              <a:rPr lang="en-US" altLang="ko-KR" sz="1200" dirty="0"/>
              <a:t> import </a:t>
            </a:r>
            <a:r>
              <a:rPr lang="en-US" altLang="ko-KR" sz="1200" dirty="0" err="1" smtClean="0"/>
              <a:t>JSONDecoder</a:t>
            </a:r>
            <a:endParaRPr lang="en-US" altLang="ko-KR" sz="1200" dirty="0" smtClean="0"/>
          </a:p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객체 생성</a:t>
            </a:r>
            <a:endParaRPr lang="en-US" altLang="ko-KR" sz="1200" dirty="0"/>
          </a:p>
          <a:p>
            <a:r>
              <a:rPr lang="en-US" altLang="ko-KR" sz="1200" dirty="0" err="1"/>
              <a:t>jd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JSONDecoder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메소드에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JSON </a:t>
            </a:r>
            <a:r>
              <a:rPr lang="ko-KR" altLang="en-US" sz="1200" dirty="0" smtClean="0"/>
              <a:t>타입 전달</a:t>
            </a:r>
            <a:endParaRPr lang="en-US" altLang="ko-KR" sz="1200" dirty="0"/>
          </a:p>
          <a:p>
            <a:r>
              <a:rPr lang="en-US" altLang="ko-KR" sz="1200" dirty="0" err="1"/>
              <a:t>jd_p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jd.decode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}""")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print(type(</a:t>
            </a:r>
            <a:r>
              <a:rPr lang="en-US" altLang="ko-KR" sz="1200" dirty="0" err="1"/>
              <a:t>jd_p</a:t>
            </a:r>
            <a:r>
              <a:rPr lang="en-US" altLang="ko-KR" sz="1200" dirty="0"/>
              <a:t>),</a:t>
            </a:r>
            <a:r>
              <a:rPr lang="en-US" altLang="ko-KR" sz="1200" dirty="0" err="1"/>
              <a:t>jd.decode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</a:t>
            </a:r>
            <a:r>
              <a:rPr lang="en-US" altLang="ko-KR" sz="1200" dirty="0" smtClean="0"/>
              <a:t>}"""))</a:t>
            </a:r>
          </a:p>
          <a:p>
            <a:r>
              <a:rPr lang="en-US" altLang="ko-KR" sz="1200" dirty="0" smtClean="0"/>
              <a:t>#dumps()</a:t>
            </a:r>
            <a:r>
              <a:rPr lang="ko-KR" altLang="en-US" sz="1200" dirty="0" smtClean="0"/>
              <a:t>함수를 사용해서 </a:t>
            </a:r>
            <a:r>
              <a:rPr lang="en-US" altLang="ko-KR" sz="1200" dirty="0" smtClean="0"/>
              <a:t>decoding</a:t>
            </a:r>
            <a:endParaRPr lang="en-US" altLang="ko-KR" sz="1200" dirty="0"/>
          </a:p>
          <a:p>
            <a:r>
              <a:rPr lang="en-US" altLang="ko-KR" sz="1200" dirty="0"/>
              <a:t>print(type(</a:t>
            </a:r>
            <a:r>
              <a:rPr lang="en-US" altLang="ko-KR" sz="1200" dirty="0" err="1"/>
              <a:t>json.loads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}""")), </a:t>
            </a:r>
            <a:r>
              <a:rPr lang="en-US" altLang="ko-KR" sz="1200" dirty="0" err="1"/>
              <a:t>json.loads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}"""))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4816953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(&lt;type '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'&gt;, {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': 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'})</a:t>
            </a:r>
          </a:p>
          <a:p>
            <a:r>
              <a:rPr lang="en-US" altLang="ko-KR" sz="1200" dirty="0"/>
              <a:t>(&lt;type '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'&gt;, {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': 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'})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0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encoding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5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부호화</a:t>
            </a:r>
            <a:r>
              <a:rPr lang="en-US" altLang="ko-KR" dirty="0" smtClean="0"/>
              <a:t>(encoding)</a:t>
            </a:r>
            <a:r>
              <a:rPr lang="ko-KR" altLang="en-US" dirty="0" smtClean="0"/>
              <a:t>되지 않을 것을 특정 기준에 따라 전환하는 것 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296666"/>
              </p:ext>
            </p:extLst>
          </p:nvPr>
        </p:nvGraphicFramePr>
        <p:xfrm>
          <a:off x="1547664" y="3356992"/>
          <a:ext cx="6192688" cy="2808312"/>
        </p:xfrm>
        <a:graphic>
          <a:graphicData uri="http://schemas.openxmlformats.org/drawingml/2006/table">
            <a:tbl>
              <a:tblPr/>
              <a:tblGrid>
                <a:gridCol w="3061738"/>
                <a:gridCol w="3130950"/>
              </a:tblGrid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list, tuple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str, unicode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int, long, float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76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dump()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json.dump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fp</a:t>
            </a:r>
            <a:r>
              <a:rPr lang="en-US" altLang="ko-KR" dirty="0"/>
              <a:t>, </a:t>
            </a:r>
            <a:r>
              <a:rPr lang="en-US" altLang="ko-KR" dirty="0" err="1"/>
              <a:t>skipkeys</a:t>
            </a:r>
            <a:r>
              <a:rPr lang="en-US" altLang="ko-KR" dirty="0"/>
              <a:t>=False, </a:t>
            </a:r>
            <a:r>
              <a:rPr lang="en-US" altLang="ko-KR" dirty="0" err="1"/>
              <a:t>ensure_ascii</a:t>
            </a:r>
            <a:r>
              <a:rPr lang="en-US" altLang="ko-KR" dirty="0"/>
              <a:t>=True, </a:t>
            </a:r>
            <a:r>
              <a:rPr lang="en-US" altLang="ko-KR" dirty="0" err="1"/>
              <a:t>check_circular</a:t>
            </a:r>
            <a:r>
              <a:rPr lang="en-US" altLang="ko-KR" dirty="0"/>
              <a:t>=True, </a:t>
            </a:r>
            <a:r>
              <a:rPr lang="en-US" altLang="ko-KR" dirty="0" err="1"/>
              <a:t>allow_nan</a:t>
            </a:r>
            <a:r>
              <a:rPr lang="en-US" altLang="ko-KR" dirty="0"/>
              <a:t>=True, </a:t>
            </a:r>
            <a:r>
              <a:rPr lang="en-US" altLang="ko-KR" dirty="0" err="1"/>
              <a:t>cls</a:t>
            </a:r>
            <a:r>
              <a:rPr lang="en-US" altLang="ko-KR" dirty="0"/>
              <a:t>=None, indent=None, separators=None, encoding="utf-8", default=None, </a:t>
            </a:r>
            <a:r>
              <a:rPr lang="en-US" altLang="ko-KR" dirty="0" err="1"/>
              <a:t>sort_keys</a:t>
            </a:r>
            <a:r>
              <a:rPr lang="en-US" altLang="ko-KR" dirty="0"/>
              <a:t>=False, **kw)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087529"/>
              </p:ext>
            </p:extLst>
          </p:nvPr>
        </p:nvGraphicFramePr>
        <p:xfrm>
          <a:off x="899592" y="2636910"/>
          <a:ext cx="7344816" cy="3854078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6197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 객체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skipkeys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basic type (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float,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None)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아닐 경우 오류처리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ensure_ascii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방식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check_circular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 인 경우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유형에 대한 순환 참조 검사가 생략되며 순환 참조는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오버플로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오류처리</a:t>
                      </a:r>
                      <a:endParaRPr kumimoji="0" lang="en-US" altLang="ko-KR" sz="1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allow_nan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(nan,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-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처리를 위해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indent=None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출력하는 것에 대한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separators=None,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item_separator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dict_separator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tuple default (', ', ': ') separators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공백을 제거할 경우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(',', ':') 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encoding="utf-8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변환함수 입력 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sort_keys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스트림처리를</a:t>
            </a:r>
            <a:r>
              <a:rPr lang="ko-KR" altLang="en-US" dirty="0" smtClean="0"/>
              <a:t> 위해 </a:t>
            </a:r>
            <a:r>
              <a:rPr lang="en-US" altLang="ko-KR" dirty="0" smtClean="0"/>
              <a:t>file</a:t>
            </a:r>
            <a:r>
              <a:rPr lang="ko-KR" altLang="en-US" dirty="0" smtClean="0"/>
              <a:t>을 사용해서 처리하고 저장해서 처리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789040"/>
            <a:ext cx="3816424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import </a:t>
            </a:r>
            <a:r>
              <a:rPr lang="en-US" altLang="ko-KR" sz="1400" dirty="0" err="1"/>
              <a:t>json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data = [ { '</a:t>
            </a:r>
            <a:r>
              <a:rPr lang="en-US" altLang="ko-KR" sz="1400" dirty="0" err="1"/>
              <a:t>a':'A</a:t>
            </a:r>
            <a:r>
              <a:rPr lang="en-US" altLang="ko-KR" sz="1400" dirty="0"/>
              <a:t>', 'b':(2, 4), 'c':3.0 } ]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f </a:t>
            </a:r>
            <a:r>
              <a:rPr lang="en-US" altLang="ko-KR" sz="1400" dirty="0"/>
              <a:t>= open("</a:t>
            </a:r>
            <a:r>
              <a:rPr lang="en-US" altLang="ko-KR" sz="1400" dirty="0" err="1"/>
              <a:t>file_txt",'w</a:t>
            </a:r>
            <a:r>
              <a:rPr lang="en-US" altLang="ko-KR" sz="1400" dirty="0"/>
              <a:t>')</a:t>
            </a:r>
          </a:p>
          <a:p>
            <a:r>
              <a:rPr lang="en-US" altLang="ko-KR" sz="1400" dirty="0" err="1"/>
              <a:t>json.dump</a:t>
            </a:r>
            <a:r>
              <a:rPr lang="en-US" altLang="ko-KR" sz="1400" dirty="0"/>
              <a:t>(data, f)</a:t>
            </a:r>
          </a:p>
          <a:p>
            <a:r>
              <a:rPr lang="en-US" altLang="ko-KR" sz="1400" dirty="0" err="1"/>
              <a:t>f.flush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400" dirty="0"/>
              <a:t>print open(f.name, 'r').read()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480644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pt-BR" altLang="ko-KR" sz="1200" dirty="0"/>
              <a:t>[{"a": "A", "c": 3.0, "b": [2, 4]}]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6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표현식내</a:t>
            </a:r>
            <a:r>
              <a:rPr lang="ko-KR" altLang="en-US" dirty="0" smtClean="0"/>
              <a:t>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8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dumps()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0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json.dumps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json.dumps</a:t>
            </a:r>
            <a:r>
              <a:rPr lang="en-US" altLang="ko-KR" dirty="0"/>
              <a:t>(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skipkeys</a:t>
            </a:r>
            <a:r>
              <a:rPr lang="en-US" altLang="ko-KR" dirty="0"/>
              <a:t>=False, </a:t>
            </a:r>
            <a:r>
              <a:rPr lang="en-US" altLang="ko-KR" dirty="0" err="1"/>
              <a:t>ensure_ascii</a:t>
            </a:r>
            <a:r>
              <a:rPr lang="en-US" altLang="ko-KR" dirty="0"/>
              <a:t>=True, </a:t>
            </a:r>
            <a:r>
              <a:rPr lang="en-US" altLang="ko-KR" dirty="0" err="1"/>
              <a:t>check_circular</a:t>
            </a:r>
            <a:r>
              <a:rPr lang="en-US" altLang="ko-KR" dirty="0"/>
              <a:t>=True, </a:t>
            </a:r>
            <a:r>
              <a:rPr lang="en-US" altLang="ko-KR" dirty="0" err="1"/>
              <a:t>allow_nan</a:t>
            </a:r>
            <a:r>
              <a:rPr lang="en-US" altLang="ko-KR" dirty="0"/>
              <a:t>=True, </a:t>
            </a:r>
            <a:r>
              <a:rPr lang="en-US" altLang="ko-KR" dirty="0" err="1"/>
              <a:t>cls</a:t>
            </a:r>
            <a:r>
              <a:rPr lang="en-US" altLang="ko-KR" dirty="0"/>
              <a:t>=None, indent=None, separators=None, encoding="utf-8", default=None, </a:t>
            </a:r>
            <a:r>
              <a:rPr lang="en-US" altLang="ko-KR" dirty="0" err="1"/>
              <a:t>sort_keys</a:t>
            </a:r>
            <a:r>
              <a:rPr lang="en-US" altLang="ko-KR" dirty="0"/>
              <a:t>=False, **kw)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20389"/>
              </p:ext>
            </p:extLst>
          </p:nvPr>
        </p:nvGraphicFramePr>
        <p:xfrm>
          <a:off x="827584" y="2636917"/>
          <a:ext cx="7344816" cy="3888424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8358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 객체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skipkeys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basic type (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float,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None)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아닐 경우 오류처리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ensure_ascii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방식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check_circular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 인 경우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유형에 대한 순환 참조 검사가 생략되며 순환 참조는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오버플로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오류처리</a:t>
                      </a:r>
                      <a:endParaRPr kumimoji="0" lang="en-US" altLang="ko-KR" sz="1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allow_nan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(nan,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-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처리를 위해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indent=None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출력하는 것에 대한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separators=None,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item_separator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dict_separator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tuple default (', ', ': ') separators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공백을 제거할 경우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(',', ':') 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encoding="utf-8”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변환함수 입력 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sort_keys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789040"/>
            <a:ext cx="3816424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#python --&gt; 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encoding</a:t>
            </a:r>
          </a:p>
          <a:p>
            <a:r>
              <a:rPr lang="en-US" altLang="ko-KR" sz="1400" dirty="0" err="1"/>
              <a:t>obj_pd</a:t>
            </a:r>
            <a:r>
              <a:rPr lang="en-US" altLang="ko-KR" sz="1400" dirty="0"/>
              <a:t> = {</a:t>
            </a:r>
            <a:r>
              <a:rPr lang="en-US" altLang="ko-KR" sz="1400" dirty="0" err="1"/>
              <a:t>u"answer</a:t>
            </a:r>
            <a:r>
              <a:rPr lang="en-US" altLang="ko-KR" sz="1400" dirty="0"/>
              <a:t>": [42.2], </a:t>
            </a:r>
            <a:r>
              <a:rPr lang="en-US" altLang="ko-KR" sz="1400" dirty="0" err="1"/>
              <a:t>u"abs</a:t>
            </a:r>
            <a:r>
              <a:rPr lang="en-US" altLang="ko-KR" sz="1400" dirty="0"/>
              <a:t>": 42}</a:t>
            </a:r>
          </a:p>
          <a:p>
            <a:r>
              <a:rPr lang="en-US" altLang="ko-KR" sz="1400" dirty="0" err="1"/>
              <a:t>obj_jd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obj_pd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print("encoding ",type(</a:t>
            </a:r>
            <a:r>
              <a:rPr lang="en-US" altLang="ko-KR" sz="1400" dirty="0" err="1"/>
              <a:t>obj_jd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obj_jd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480644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('encoding ', &lt;type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'&gt;, '{"answer": [42.2], "abs": 42}')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8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-&gt;list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타입은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에 존재하지 않아서 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전환되어 버림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3608" y="3789040"/>
            <a:ext cx="3672408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원소중에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을 가지는 리스트 생성</a:t>
            </a:r>
            <a:endParaRPr lang="en-US" altLang="ko-KR" sz="1200" dirty="0" smtClean="0"/>
          </a:p>
          <a:p>
            <a:r>
              <a:rPr lang="en-US" altLang="ko-KR" sz="1200" dirty="0" smtClean="0"/>
              <a:t>data </a:t>
            </a:r>
            <a:r>
              <a:rPr lang="en-US" altLang="ko-KR" sz="1200" dirty="0"/>
              <a:t>= [ { '</a:t>
            </a:r>
            <a:r>
              <a:rPr lang="en-US" altLang="ko-KR" sz="1200" dirty="0" err="1"/>
              <a:t>a':'A</a:t>
            </a:r>
            <a:r>
              <a:rPr lang="en-US" altLang="ko-KR" sz="1200" dirty="0"/>
              <a:t>', 'b':(2, 4), 'c':3.0 } 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 'DATA:', type(data), data</a:t>
            </a:r>
          </a:p>
          <a:p>
            <a:r>
              <a:rPr lang="en-US" altLang="ko-KR" sz="1200" dirty="0"/>
              <a:t>print 'DATA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:', type(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(data)),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#</a:t>
            </a:r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으로 전환</a:t>
            </a:r>
            <a:endParaRPr lang="en-US" altLang="ko-KR" sz="1200" dirty="0"/>
          </a:p>
          <a:p>
            <a:r>
              <a:rPr lang="en-US" altLang="ko-KR" sz="1200" dirty="0" err="1"/>
              <a:t>data_string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print 'JSON:', </a:t>
            </a:r>
            <a:r>
              <a:rPr lang="en-US" altLang="ko-KR" sz="1200" dirty="0" err="1" smtClean="0"/>
              <a:t>data_string</a:t>
            </a:r>
            <a:endParaRPr lang="en-US" altLang="ko-KR" sz="1200" dirty="0" smtClean="0"/>
          </a:p>
          <a:p>
            <a:r>
              <a:rPr lang="en-US" altLang="ko-KR" sz="1200" dirty="0" smtClean="0"/>
              <a:t>#decoding </a:t>
            </a:r>
            <a:r>
              <a:rPr lang="ko-KR" altLang="en-US" sz="1200" dirty="0" smtClean="0"/>
              <a:t>해도 리스트로 남는다</a:t>
            </a:r>
            <a:endParaRPr lang="en-US" altLang="ko-KR" sz="1200" dirty="0"/>
          </a:p>
          <a:p>
            <a:r>
              <a:rPr lang="en-US" altLang="ko-KR" sz="1200" dirty="0"/>
              <a:t>print "Data ",</a:t>
            </a:r>
            <a:r>
              <a:rPr lang="en-US" altLang="ko-KR" sz="1200" dirty="0" err="1"/>
              <a:t>json.loads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data_string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4806444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DATA: &lt;type 'list'&gt; [{'a': 'A', 'c': 3.0, 'b': (2, 4)}]</a:t>
            </a:r>
          </a:p>
          <a:p>
            <a:r>
              <a:rPr lang="en-US" altLang="ko-KR" sz="1200" dirty="0"/>
              <a:t>DATA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: &lt;type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'&gt; [{'a': 'A', 'c': 3.0, 'b': (2, 4)}]</a:t>
            </a:r>
          </a:p>
          <a:p>
            <a:r>
              <a:rPr lang="en-US" altLang="ko-KR" sz="1200" dirty="0"/>
              <a:t>JSON: [{"a": "A", "c": 3.0, "b": [2, 4</a:t>
            </a:r>
            <a:r>
              <a:rPr lang="en-US" altLang="ko-KR" sz="1200" dirty="0" smtClean="0"/>
              <a:t>]}]</a:t>
            </a:r>
          </a:p>
          <a:p>
            <a:r>
              <a:rPr lang="en-US" altLang="ko-KR" sz="1200" dirty="0"/>
              <a:t>Data  [{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': 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u'c</a:t>
            </a:r>
            <a:r>
              <a:rPr lang="en-US" altLang="ko-KR" sz="1200" dirty="0"/>
              <a:t>': 3.0, 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': [2, 4]}]</a:t>
            </a:r>
          </a:p>
          <a:p>
            <a:endParaRPr lang="en-US" altLang="ko-KR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 err="1" smtClean="0"/>
              <a:t>ensure_ascii</a:t>
            </a:r>
            <a:r>
              <a:rPr lang="en-US" altLang="ko-KR" i="1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Ensure_ascii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Unicode </a:t>
            </a:r>
            <a:r>
              <a:rPr lang="ko-KR" altLang="en-US" dirty="0" err="1" smtClean="0"/>
              <a:t>타입는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unicode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타입으로 전환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3816424" cy="302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print type(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({'a':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=True)) # &lt;type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'&gt;</a:t>
            </a:r>
          </a:p>
          <a:p>
            <a:r>
              <a:rPr lang="en-US" altLang="ko-KR" sz="1200" dirty="0"/>
              <a:t>print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({'a':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=True)</a:t>
            </a:r>
          </a:p>
          <a:p>
            <a:r>
              <a:rPr lang="en-US" altLang="ko-KR" sz="1200" dirty="0"/>
              <a:t>print type(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</a:t>
            </a:r>
            <a:r>
              <a:rPr lang="en-US" altLang="ko-KR" sz="1200" dirty="0" err="1"/>
              <a:t>a':'b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=False)) # &lt;type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'&gt;</a:t>
            </a:r>
          </a:p>
          <a:p>
            <a:r>
              <a:rPr lang="en-US" altLang="ko-KR" sz="1200" dirty="0"/>
              <a:t>print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</a:t>
            </a:r>
            <a:r>
              <a:rPr lang="en-US" altLang="ko-KR" sz="1200" dirty="0" err="1"/>
              <a:t>a':'b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=False)</a:t>
            </a:r>
          </a:p>
          <a:p>
            <a:r>
              <a:rPr lang="en-US" altLang="ko-KR" sz="1200" dirty="0"/>
              <a:t>print type(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({'a':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=False)) #&lt;type '</a:t>
            </a:r>
            <a:r>
              <a:rPr lang="en-US" altLang="ko-KR" sz="1200" dirty="0" err="1"/>
              <a:t>unicode</a:t>
            </a:r>
            <a:r>
              <a:rPr lang="en-US" altLang="ko-KR" sz="1200" dirty="0"/>
              <a:t>'&gt;</a:t>
            </a:r>
          </a:p>
          <a:p>
            <a:r>
              <a:rPr lang="en-US" altLang="ko-KR" sz="1200" dirty="0"/>
              <a:t>print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({'a':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=False)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3718480"/>
            <a:ext cx="3312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pt-BR" altLang="ko-KR" sz="1200" dirty="0"/>
              <a:t>&lt;type 'str'&gt;</a:t>
            </a:r>
          </a:p>
          <a:p>
            <a:r>
              <a:rPr lang="pt-BR" altLang="ko-KR" sz="1200" dirty="0"/>
              <a:t>{"a": "b"}</a:t>
            </a:r>
          </a:p>
          <a:p>
            <a:r>
              <a:rPr lang="pt-BR" altLang="ko-KR" sz="1200" dirty="0"/>
              <a:t>&lt;type 'str'&gt;</a:t>
            </a:r>
          </a:p>
          <a:p>
            <a:r>
              <a:rPr lang="pt-BR" altLang="ko-KR" sz="1200" dirty="0"/>
              <a:t>{"a": "b"}</a:t>
            </a:r>
          </a:p>
          <a:p>
            <a:r>
              <a:rPr lang="pt-BR" altLang="ko-KR" sz="1200" dirty="0"/>
              <a:t>&lt;type 'unicode'&gt;</a:t>
            </a:r>
          </a:p>
          <a:p>
            <a:r>
              <a:rPr lang="pt-BR" altLang="ko-KR" sz="1200" dirty="0"/>
              <a:t>{"a": "b"}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6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sort_keys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</a:t>
            </a:r>
            <a:r>
              <a:rPr lang="en-US" altLang="ko-KR" dirty="0"/>
              <a:t> </a:t>
            </a:r>
            <a:r>
              <a:rPr lang="en-US" altLang="ko-KR" dirty="0" err="1"/>
              <a:t>sort_keys</a:t>
            </a:r>
            <a:r>
              <a:rPr lang="en-US" altLang="ko-KR" dirty="0"/>
              <a:t> </a:t>
            </a:r>
            <a:r>
              <a:rPr lang="ko-KR" altLang="en-US" dirty="0" smtClean="0"/>
              <a:t>에 맞춰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501008"/>
            <a:ext cx="381642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data = [ { '</a:t>
            </a:r>
            <a:r>
              <a:rPr lang="en-US" altLang="ko-KR" sz="1200" dirty="0" err="1"/>
              <a:t>a':'A</a:t>
            </a:r>
            <a:r>
              <a:rPr lang="en-US" altLang="ko-KR" sz="1200" dirty="0"/>
              <a:t>', 'b':(2, 4), 'c':3.0 } ]</a:t>
            </a:r>
          </a:p>
          <a:p>
            <a:r>
              <a:rPr lang="en-US" altLang="ko-KR" sz="1200" dirty="0"/>
              <a:t>print 'DATA:',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(data)</a:t>
            </a:r>
          </a:p>
          <a:p>
            <a:endParaRPr lang="en-US" altLang="ko-KR" sz="1200" dirty="0"/>
          </a:p>
          <a:p>
            <a:r>
              <a:rPr lang="en-US" altLang="ko-KR" sz="1200" dirty="0"/>
              <a:t>unsorted =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print 'JSON:',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print 'SORT:',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(data, </a:t>
            </a:r>
            <a:r>
              <a:rPr lang="en-US" altLang="ko-KR" sz="1200" dirty="0" err="1"/>
              <a:t>sort_keys</a:t>
            </a:r>
            <a:r>
              <a:rPr lang="en-US" altLang="ko-KR" sz="1200" dirty="0"/>
              <a:t>=True)</a:t>
            </a:r>
          </a:p>
          <a:p>
            <a:endParaRPr lang="en-US" altLang="ko-KR" sz="1200" dirty="0"/>
          </a:p>
          <a:p>
            <a:r>
              <a:rPr lang="en-US" altLang="ko-KR" sz="1200" dirty="0"/>
              <a:t>first =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(data, </a:t>
            </a:r>
            <a:r>
              <a:rPr lang="en-US" altLang="ko-KR" sz="1200" dirty="0" err="1"/>
              <a:t>sort_keys</a:t>
            </a:r>
            <a:r>
              <a:rPr lang="en-US" altLang="ko-KR" sz="1200" dirty="0"/>
              <a:t>=True)</a:t>
            </a:r>
          </a:p>
          <a:p>
            <a:r>
              <a:rPr lang="en-US" altLang="ko-KR" sz="1200" dirty="0"/>
              <a:t>second =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(data, </a:t>
            </a:r>
            <a:r>
              <a:rPr lang="en-US" altLang="ko-KR" sz="1200" dirty="0" err="1"/>
              <a:t>sort_keys</a:t>
            </a:r>
            <a:r>
              <a:rPr lang="en-US" altLang="ko-KR" sz="1200" dirty="0"/>
              <a:t>=True)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 'UNSORTED MATCH:', unsorted == first</a:t>
            </a:r>
          </a:p>
          <a:p>
            <a:r>
              <a:rPr lang="en-US" altLang="ko-KR" sz="1200" dirty="0"/>
              <a:t>print 'SORTED MATCH  :', first == second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4410978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pt-BR" altLang="ko-KR" sz="1200" dirty="0"/>
              <a:t>DATA: [{'a': 'A', 'c': 3.0, 'b': (2, 4)}]</a:t>
            </a:r>
          </a:p>
          <a:p>
            <a:r>
              <a:rPr lang="pt-BR" altLang="ko-KR" sz="1200" dirty="0"/>
              <a:t>JSON: [{"a": "A", "c": 3.0, "b": [2, 4]}]</a:t>
            </a:r>
          </a:p>
          <a:p>
            <a:r>
              <a:rPr lang="pt-BR" altLang="ko-KR" sz="1200" dirty="0"/>
              <a:t>SORT: [{"a": "A", "b": [2, 4], "c": 3.0}]</a:t>
            </a:r>
          </a:p>
          <a:p>
            <a:r>
              <a:rPr lang="pt-BR" altLang="ko-KR" sz="1200" dirty="0"/>
              <a:t>UNSORTED MATCH: False</a:t>
            </a:r>
          </a:p>
          <a:p>
            <a:r>
              <a:rPr lang="pt-BR" altLang="ko-KR" sz="1200" dirty="0"/>
              <a:t>SORTED MATCH  : True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65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intent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</a:t>
            </a:r>
            <a:r>
              <a:rPr lang="en-US" altLang="ko-KR" dirty="0" smtClean="0"/>
              <a:t>intent</a:t>
            </a:r>
            <a:r>
              <a:rPr lang="ko-KR" altLang="en-US" dirty="0" smtClean="0"/>
              <a:t>에 맞춰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789040"/>
            <a:ext cx="3816424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#intent</a:t>
            </a:r>
            <a:r>
              <a:rPr lang="ko-KR" altLang="en-US" sz="1400" dirty="0"/>
              <a:t>를 주어 </a:t>
            </a:r>
            <a:r>
              <a:rPr lang="ko-KR" altLang="en-US" sz="1400" dirty="0" err="1"/>
              <a:t>보기좋게</a:t>
            </a:r>
            <a:r>
              <a:rPr lang="ko-KR" altLang="en-US" sz="1400" dirty="0"/>
              <a:t> 하기</a:t>
            </a:r>
          </a:p>
          <a:p>
            <a:r>
              <a:rPr lang="en-US" altLang="ko-KR" sz="1400" dirty="0" err="1"/>
              <a:t>obj</a:t>
            </a:r>
            <a:r>
              <a:rPr lang="en-US" altLang="ko-KR" sz="1400" dirty="0"/>
              <a:t> = {</a:t>
            </a:r>
            <a:r>
              <a:rPr lang="en-US" altLang="ko-KR" sz="1400" dirty="0" err="1"/>
              <a:t>u"answer</a:t>
            </a:r>
            <a:r>
              <a:rPr lang="en-US" altLang="ko-KR" sz="1400" dirty="0"/>
              <a:t>": [42.2], </a:t>
            </a:r>
            <a:r>
              <a:rPr lang="en-US" altLang="ko-KR" sz="1400" dirty="0" err="1"/>
              <a:t>u"abs</a:t>
            </a:r>
            <a:r>
              <a:rPr lang="en-US" altLang="ko-KR" sz="1400" dirty="0"/>
              <a:t>": 42}</a:t>
            </a:r>
          </a:p>
          <a:p>
            <a:r>
              <a:rPr lang="en-US" altLang="ko-KR" sz="1400" dirty="0"/>
              <a:t>print(</a:t>
            </a:r>
            <a:r>
              <a:rPr lang="en-US" altLang="ko-KR" sz="1400" dirty="0" err="1"/>
              <a:t>repr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, indent=4)))</a:t>
            </a:r>
          </a:p>
          <a:p>
            <a:r>
              <a:rPr lang="en-US" altLang="ko-KR" sz="1400" dirty="0"/>
              <a:t>print(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, indent=4)))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4410978"/>
            <a:ext cx="3312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pt-BR" altLang="ko-KR" sz="1200" dirty="0"/>
              <a:t>'{\n    "answer": [\n        42.2\n    ], \n    "abs": 42\n}'</a:t>
            </a:r>
          </a:p>
          <a:p>
            <a:r>
              <a:rPr lang="pt-BR" altLang="ko-KR" sz="1200" dirty="0"/>
              <a:t>{</a:t>
            </a:r>
          </a:p>
          <a:p>
            <a:r>
              <a:rPr lang="pt-BR" altLang="ko-KR" sz="1200" dirty="0"/>
              <a:t>    "answer": [</a:t>
            </a:r>
          </a:p>
          <a:p>
            <a:r>
              <a:rPr lang="pt-BR" altLang="ko-KR" sz="1200" dirty="0"/>
              <a:t>        42.2</a:t>
            </a:r>
          </a:p>
          <a:p>
            <a:r>
              <a:rPr lang="pt-BR" altLang="ko-KR" sz="1200" dirty="0"/>
              <a:t>    ], </a:t>
            </a:r>
          </a:p>
          <a:p>
            <a:r>
              <a:rPr lang="pt-BR" altLang="ko-KR" sz="1200" dirty="0"/>
              <a:t>    "abs": 42</a:t>
            </a:r>
          </a:p>
          <a:p>
            <a:r>
              <a:rPr lang="pt-BR" altLang="ko-KR" sz="12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89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separators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</a:t>
            </a:r>
            <a:r>
              <a:rPr lang="en-US" altLang="ko-KR" sz="3200" dirty="0"/>
              <a:t> separators </a:t>
            </a:r>
            <a:r>
              <a:rPr lang="ko-KR" altLang="en-US" dirty="0" smtClean="0"/>
              <a:t>에 맞춰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separatros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blank</a:t>
            </a:r>
            <a:r>
              <a:rPr lang="ko-KR" altLang="en-US" dirty="0" smtClean="0">
                <a:sym typeface="Wingdings" panose="05000000000000000000" pitchFamily="2" charset="2"/>
              </a:rPr>
              <a:t>가 없으므로 </a:t>
            </a:r>
            <a:r>
              <a:rPr lang="en-US" altLang="ko-KR" dirty="0" smtClean="0">
                <a:sym typeface="Wingdings" panose="05000000000000000000" pitchFamily="2" charset="2"/>
              </a:rPr>
              <a:t>blank</a:t>
            </a:r>
            <a:r>
              <a:rPr lang="ko-KR" altLang="en-US" dirty="0" smtClean="0">
                <a:sym typeface="Wingdings" panose="05000000000000000000" pitchFamily="2" charset="2"/>
              </a:rPr>
              <a:t>가 제거됨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3356992"/>
            <a:ext cx="8352928" cy="2088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r>
              <a:rPr lang="en-US" altLang="ko-KR" sz="1200" dirty="0"/>
              <a:t>data = [ { '</a:t>
            </a:r>
            <a:r>
              <a:rPr lang="en-US" altLang="ko-KR" sz="1200" dirty="0" err="1"/>
              <a:t>a':'A</a:t>
            </a:r>
            <a:r>
              <a:rPr lang="en-US" altLang="ko-KR" sz="1200" dirty="0"/>
              <a:t>', 'b':(2, 4), 'c':3.0 } ]</a:t>
            </a:r>
          </a:p>
          <a:p>
            <a:r>
              <a:rPr lang="en-US" altLang="ko-KR" sz="1200" dirty="0"/>
              <a:t>print 'DATA:',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print '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(data)             :',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print 'dumps(data)            :',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(data),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(data))</a:t>
            </a:r>
          </a:p>
          <a:p>
            <a:r>
              <a:rPr lang="en-US" altLang="ko-KR" sz="1200" dirty="0"/>
              <a:t>print 'dumps(data, separators):',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(data, separators=(',',':')),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(data, separators=(',',':')))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742690" y="5733256"/>
            <a:ext cx="3709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결과값</a:t>
            </a:r>
            <a:endParaRPr lang="en-US" altLang="ko-KR" sz="1000" dirty="0" smtClean="0"/>
          </a:p>
          <a:p>
            <a:r>
              <a:rPr lang="pt-BR" altLang="ko-KR" sz="1000" dirty="0"/>
              <a:t>repr(data)             : [{'a': 'A', 'c': 3.0, 'b': (2, 4)}]</a:t>
            </a:r>
          </a:p>
          <a:p>
            <a:r>
              <a:rPr lang="pt-BR" altLang="ko-KR" sz="1000" dirty="0"/>
              <a:t>dumps(data)            : [{"a": "A", "c": 3.0, "b": [2, 4]}] 35</a:t>
            </a:r>
          </a:p>
          <a:p>
            <a:r>
              <a:rPr lang="pt-BR" altLang="ko-KR" sz="1000" dirty="0"/>
              <a:t>dumps(data, separators): [{"a":"A","c":3.0,"b":[2,4]}] 29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9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Default </a:t>
            </a:r>
            <a:r>
              <a:rPr lang="ko-KR" altLang="en-US" dirty="0" err="1" smtClean="0"/>
              <a:t>파라미터에는</a:t>
            </a:r>
            <a:r>
              <a:rPr lang="ko-KR" altLang="en-US" dirty="0" smtClean="0"/>
              <a:t> 변환함수를 지정하여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전환될 수 있는 형태 처리 한 후에 </a:t>
            </a:r>
            <a:r>
              <a:rPr lang="en-US" altLang="ko-KR" dirty="0" smtClean="0"/>
              <a:t>dumps</a:t>
            </a:r>
            <a:r>
              <a:rPr lang="ko-KR" altLang="en-US" dirty="0" smtClean="0"/>
              <a:t>함수가 실행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868144" y="3699030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default</a:t>
            </a:r>
            <a:r>
              <a:rPr lang="ko-KR" altLang="en-US" sz="1200" dirty="0" smtClean="0"/>
              <a:t>에 처리할 함수 정의</a:t>
            </a:r>
            <a:endParaRPr lang="en-US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default_processing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#</a:t>
            </a:r>
            <a:r>
              <a:rPr lang="en-US" altLang="ko-KR" sz="1200" dirty="0" err="1" smtClean="0"/>
              <a:t>obj</a:t>
            </a:r>
            <a:r>
              <a:rPr lang="ko-KR" altLang="en-US" sz="1200" dirty="0" smtClean="0"/>
              <a:t>를 전환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en-US" altLang="ko-KR" sz="1200" dirty="0" err="1" smtClean="0"/>
              <a:t>convert_obj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처리로직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return </a:t>
            </a:r>
            <a:r>
              <a:rPr lang="en-US" altLang="ko-KR" sz="1200" dirty="0" err="1" smtClean="0"/>
              <a:t>convert_obj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051720" y="5301208"/>
            <a:ext cx="46805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/>
              <a:t>Json.dumps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obj</a:t>
            </a:r>
            <a:r>
              <a:rPr lang="en-US" altLang="ko-KR" sz="1400" dirty="0" smtClean="0"/>
              <a:t>, default=</a:t>
            </a:r>
            <a:r>
              <a:rPr lang="en-US" altLang="ko-KR" sz="1400" dirty="0" err="1" smtClean="0"/>
              <a:t>default_processing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3059832" y="5517232"/>
            <a:ext cx="302433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1"/>
            <a:endCxn id="3" idx="0"/>
          </p:cNvCxnSpPr>
          <p:nvPr/>
        </p:nvCxnSpPr>
        <p:spPr>
          <a:xfrm rot="10800000" flipV="1">
            <a:off x="4572000" y="4356102"/>
            <a:ext cx="1296144" cy="116112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83569" y="3699030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ko-KR" altLang="en-US" sz="1200" dirty="0" smtClean="0"/>
              <a:t>부호화 대상 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객체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객체</a:t>
            </a:r>
            <a:r>
              <a:rPr lang="en-US" altLang="ko-KR" sz="1200" dirty="0" smtClean="0"/>
              <a:t> </a:t>
            </a:r>
          </a:p>
          <a:p>
            <a:endParaRPr lang="ko-KR" altLang="en-US" sz="1200" dirty="0"/>
          </a:p>
        </p:txBody>
      </p:sp>
      <p:cxnSp>
        <p:nvCxnSpPr>
          <p:cNvPr id="15" name="꺾인 연결선 14"/>
          <p:cNvCxnSpPr>
            <a:stCxn id="12" idx="3"/>
            <a:endCxn id="3" idx="0"/>
          </p:cNvCxnSpPr>
          <p:nvPr/>
        </p:nvCxnSpPr>
        <p:spPr>
          <a:xfrm>
            <a:off x="3275857" y="4356103"/>
            <a:ext cx="1296143" cy="116112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: </a:t>
            </a:r>
            <a:r>
              <a:rPr lang="ko-KR" altLang="en-US" dirty="0" smtClean="0"/>
              <a:t>사용자정의 객체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ko-KR" altLang="en-US" dirty="0" err="1" smtClean="0"/>
              <a:t>인스턴스를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212976"/>
            <a:ext cx="3816424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클래스 생성</a:t>
            </a:r>
            <a:endParaRPr lang="en-US" altLang="ko-KR" sz="1200" dirty="0" smtClean="0"/>
          </a:p>
          <a:p>
            <a:r>
              <a:rPr lang="en-US" altLang="ko-KR" sz="1200" dirty="0" smtClean="0"/>
              <a:t>class </a:t>
            </a:r>
            <a:r>
              <a:rPr lang="en-US" altLang="ko-KR" sz="1200" dirty="0"/>
              <a:t>User(object):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__(self, name, password):</a:t>
            </a:r>
          </a:p>
          <a:p>
            <a:r>
              <a:rPr lang="en-US" altLang="ko-KR" sz="1200" dirty="0"/>
              <a:t>        self.name = name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self.password</a:t>
            </a:r>
            <a:r>
              <a:rPr lang="en-US" altLang="ko-KR" sz="1200" dirty="0"/>
              <a:t> = </a:t>
            </a:r>
            <a:r>
              <a:rPr lang="en-US" altLang="ko-KR" sz="1200" dirty="0" smtClean="0"/>
              <a:t>password</a:t>
            </a:r>
          </a:p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생성</a:t>
            </a:r>
            <a:endParaRPr lang="en-US" altLang="ko-KR" sz="1200" dirty="0"/>
          </a:p>
          <a:p>
            <a:r>
              <a:rPr lang="en-US" altLang="ko-KR" sz="1200" dirty="0" err="1"/>
              <a:t>alice</a:t>
            </a:r>
            <a:r>
              <a:rPr lang="en-US" altLang="ko-KR" sz="1200" dirty="0"/>
              <a:t> = User('Alice A. Adams', 'secret')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내의 속성만 전환 </a:t>
            </a:r>
            <a:r>
              <a:rPr lang="ko-KR" altLang="en-US" sz="1200" dirty="0" err="1" smtClean="0"/>
              <a:t>매소드</a:t>
            </a:r>
            <a:endParaRPr lang="en-US" altLang="ko-KR" sz="1200" dirty="0"/>
          </a:p>
          <a:p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jdefault</a:t>
            </a:r>
            <a:r>
              <a:rPr lang="en-US" altLang="ko-KR" sz="1200" dirty="0"/>
              <a:t>(o):</a:t>
            </a:r>
          </a:p>
          <a:p>
            <a:r>
              <a:rPr lang="en-US" altLang="ko-KR" sz="1200" dirty="0"/>
              <a:t>    return o.__</a:t>
            </a:r>
            <a:r>
              <a:rPr lang="en-US" altLang="ko-KR" sz="1200" dirty="0" err="1"/>
              <a:t>dict</a:t>
            </a:r>
            <a:r>
              <a:rPr lang="en-US" altLang="ko-KR" sz="1200" dirty="0" smtClean="0"/>
              <a:t>__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# </a:t>
            </a:r>
            <a:r>
              <a:rPr lang="en-US" altLang="ko-KR" sz="1200" dirty="0" err="1" smtClean="0"/>
              <a:t>Json</a:t>
            </a:r>
            <a:r>
              <a:rPr lang="ko-KR" altLang="en-US" sz="1200" dirty="0" smtClean="0"/>
              <a:t>으로 변환</a:t>
            </a:r>
            <a:endParaRPr lang="en-US" altLang="ko-KR" sz="1200" dirty="0"/>
          </a:p>
          <a:p>
            <a:r>
              <a:rPr lang="en-US" altLang="ko-KR" sz="1200" dirty="0"/>
              <a:t>print(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alice</a:t>
            </a:r>
            <a:r>
              <a:rPr lang="en-US" altLang="ko-KR" sz="1200" dirty="0"/>
              <a:t>, default=</a:t>
            </a:r>
            <a:r>
              <a:rPr lang="en-US" altLang="ko-KR" sz="1200" dirty="0" err="1"/>
              <a:t>jdefault</a:t>
            </a:r>
            <a:r>
              <a:rPr lang="en-US" altLang="ko-KR" sz="1200" dirty="0"/>
              <a:t>))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75448" y="5589240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{"password": "secret", "name": "Alice A. Adams"}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17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: Global </a:t>
            </a:r>
            <a:r>
              <a:rPr lang="ko-KR" altLang="en-US" dirty="0" smtClean="0"/>
              <a:t>변수 사용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global</a:t>
            </a:r>
            <a:r>
              <a:rPr lang="ko-KR" altLang="en-US" sz="2800" dirty="0" smtClean="0"/>
              <a:t> 키워드라 </a:t>
            </a:r>
            <a:r>
              <a:rPr lang="ko-KR" altLang="en-US" sz="2800" dirty="0" err="1" smtClean="0"/>
              <a:t>표현식에</a:t>
            </a:r>
            <a:r>
              <a:rPr lang="ko-KR" altLang="en-US" sz="2800" dirty="0" smtClean="0"/>
              <a:t> 사용시 오류가 발생하므로 별도의 함수를 지정해서 처리</a:t>
            </a:r>
            <a:endParaRPr lang="en-US" altLang="ko-KR" sz="28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73016"/>
            <a:ext cx="29337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7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: </a:t>
            </a:r>
            <a:r>
              <a:rPr lang="ko-KR" altLang="en-US" dirty="0"/>
              <a:t>사용자정의 객체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ko-KR" altLang="en-US" dirty="0" err="1" smtClean="0"/>
              <a:t>인스턴스를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924944"/>
            <a:ext cx="4536504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json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class </a:t>
            </a:r>
            <a:r>
              <a:rPr lang="en-US" altLang="ko-KR" sz="1200" dirty="0" err="1"/>
              <a:t>MyObj</a:t>
            </a:r>
            <a:r>
              <a:rPr lang="en-US" altLang="ko-KR" sz="1200" dirty="0"/>
              <a:t>(object):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__(self, s):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self.s</a:t>
            </a:r>
            <a:r>
              <a:rPr lang="en-US" altLang="ko-KR" sz="1200" dirty="0"/>
              <a:t> = s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__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__(self):</a:t>
            </a:r>
          </a:p>
          <a:p>
            <a:r>
              <a:rPr lang="en-US" altLang="ko-KR" sz="1200" dirty="0"/>
              <a:t>        return '&lt;</a:t>
            </a:r>
            <a:r>
              <a:rPr lang="en-US" altLang="ko-KR" sz="1200" dirty="0" err="1"/>
              <a:t>MyObj</a:t>
            </a:r>
            <a:r>
              <a:rPr lang="en-US" altLang="ko-KR" sz="1200" dirty="0"/>
              <a:t>(%s)&gt;' % </a:t>
            </a:r>
            <a:r>
              <a:rPr lang="en-US" altLang="ko-KR" sz="1200" dirty="0" err="1"/>
              <a:t>self.s</a:t>
            </a:r>
            <a:endParaRPr lang="en-US" altLang="ko-KR" sz="1200" dirty="0"/>
          </a:p>
          <a:p>
            <a:r>
              <a:rPr lang="en-US" altLang="ko-KR" sz="1200" dirty="0"/>
              <a:t>        </a:t>
            </a:r>
          </a:p>
          <a:p>
            <a:r>
              <a:rPr lang="en-US" altLang="ko-KR" sz="1200" dirty="0" err="1"/>
              <a:t>obj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MyObj</a:t>
            </a:r>
            <a:r>
              <a:rPr lang="en-US" altLang="ko-KR" sz="1200" dirty="0"/>
              <a:t>('instance value goes here</a:t>
            </a:r>
            <a:r>
              <a:rPr lang="en-US" altLang="ko-KR" sz="1200" dirty="0" smtClean="0"/>
              <a:t>')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convert_to_builtin_type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print 'default(',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), ')'</a:t>
            </a:r>
          </a:p>
          <a:p>
            <a:r>
              <a:rPr lang="en-US" altLang="ko-KR" sz="1200" dirty="0"/>
              <a:t>    # Convert objects to a dictionary of their representation</a:t>
            </a:r>
          </a:p>
          <a:p>
            <a:r>
              <a:rPr lang="en-US" altLang="ko-KR" sz="1200" dirty="0"/>
              <a:t>    d = { '__class__':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.__</a:t>
            </a:r>
            <a:r>
              <a:rPr lang="en-US" altLang="ko-KR" sz="1200" dirty="0" err="1"/>
              <a:t>class__.__name</a:t>
            </a:r>
            <a:r>
              <a:rPr lang="en-US" altLang="ko-KR" sz="1200" dirty="0"/>
              <a:t>__, </a:t>
            </a:r>
          </a:p>
          <a:p>
            <a:r>
              <a:rPr lang="en-US" altLang="ko-KR" sz="1200" dirty="0"/>
              <a:t>          '__module__':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.__module__,</a:t>
            </a:r>
          </a:p>
          <a:p>
            <a:r>
              <a:rPr lang="en-US" altLang="ko-KR" sz="1200" dirty="0"/>
              <a:t>          }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d.update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.__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__)</a:t>
            </a:r>
          </a:p>
          <a:p>
            <a:r>
              <a:rPr lang="en-US" altLang="ko-KR" sz="1200" dirty="0"/>
              <a:t>    return d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436096" y="4941168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{"s": "instance value goes here", "__module__": "__main__", "__class__": "</a:t>
            </a:r>
            <a:r>
              <a:rPr lang="en-US" altLang="ko-KR" sz="1200" dirty="0" err="1"/>
              <a:t>MyObj</a:t>
            </a:r>
            <a:r>
              <a:rPr lang="en-US" altLang="ko-KR" sz="1200" dirty="0"/>
              <a:t>"}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47927" y="2924944"/>
            <a:ext cx="3084513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print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, default=</a:t>
            </a:r>
            <a:r>
              <a:rPr lang="en-US" altLang="ko-KR" sz="1200" dirty="0" err="1"/>
              <a:t>convert_to_builtin_type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set type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212976"/>
            <a:ext cx="5472608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# set </a:t>
            </a:r>
            <a:r>
              <a:rPr lang="ko-KR" altLang="en-US" sz="1400" dirty="0" smtClean="0"/>
              <a:t>타입을 리스트로 전환</a:t>
            </a:r>
            <a:endParaRPr lang="en-US" altLang="ko-KR" sz="1400" dirty="0" smtClean="0"/>
          </a:p>
          <a:p>
            <a:r>
              <a:rPr lang="en-US" altLang="ko-KR" sz="1400" dirty="0" err="1" smtClean="0"/>
              <a:t>def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jdefault_set</a:t>
            </a:r>
            <a:r>
              <a:rPr lang="en-US" altLang="ko-KR" sz="1400" dirty="0"/>
              <a:t>(o):</a:t>
            </a:r>
          </a:p>
          <a:p>
            <a:r>
              <a:rPr lang="en-US" altLang="ko-KR" sz="1400" dirty="0"/>
              <a:t>    if </a:t>
            </a:r>
            <a:r>
              <a:rPr lang="en-US" altLang="ko-KR" sz="1400" dirty="0" err="1"/>
              <a:t>isinstance</a:t>
            </a:r>
            <a:r>
              <a:rPr lang="en-US" altLang="ko-KR" sz="1400" dirty="0"/>
              <a:t>(o, set):</a:t>
            </a:r>
          </a:p>
          <a:p>
            <a:r>
              <a:rPr lang="en-US" altLang="ko-KR" sz="1400" dirty="0"/>
              <a:t>        return list(o)</a:t>
            </a:r>
          </a:p>
          <a:p>
            <a:r>
              <a:rPr lang="en-US" altLang="ko-KR" sz="1400" dirty="0"/>
              <a:t>    return o.__</a:t>
            </a:r>
            <a:r>
              <a:rPr lang="en-US" altLang="ko-KR" sz="1400" dirty="0" err="1"/>
              <a:t>dict</a:t>
            </a:r>
            <a:r>
              <a:rPr lang="en-US" altLang="ko-KR" sz="1400" dirty="0"/>
              <a:t>__</a:t>
            </a:r>
          </a:p>
          <a:p>
            <a:endParaRPr lang="en-US" altLang="ko-KR" sz="1400" dirty="0"/>
          </a:p>
          <a:p>
            <a:r>
              <a:rPr lang="en-US" altLang="ko-KR" sz="1400" dirty="0"/>
              <a:t>pets = set([</a:t>
            </a:r>
            <a:r>
              <a:rPr lang="en-US" altLang="ko-KR" sz="1400" dirty="0" err="1"/>
              <a:t>u'Tiger</a:t>
            </a:r>
            <a:r>
              <a:rPr lang="en-US" altLang="ko-KR" sz="1400" dirty="0"/>
              <a:t>', </a:t>
            </a:r>
            <a:r>
              <a:rPr lang="en-US" altLang="ko-KR" sz="1400" dirty="0" err="1"/>
              <a:t>u'Panther</a:t>
            </a:r>
            <a:r>
              <a:rPr lang="en-US" altLang="ko-KR" sz="1400" dirty="0"/>
              <a:t>', </a:t>
            </a:r>
            <a:r>
              <a:rPr lang="en-US" altLang="ko-KR" sz="1400" dirty="0" err="1"/>
              <a:t>u'Toad</a:t>
            </a:r>
            <a:r>
              <a:rPr lang="en-US" altLang="ko-KR" sz="1400" dirty="0"/>
              <a:t>'])</a:t>
            </a:r>
          </a:p>
          <a:p>
            <a:r>
              <a:rPr lang="en-US" altLang="ko-KR" sz="1400" dirty="0" err="1"/>
              <a:t>pets_js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(pets, default=</a:t>
            </a:r>
            <a:r>
              <a:rPr lang="en-US" altLang="ko-KR" sz="1400" dirty="0" err="1"/>
              <a:t>jdefault_set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print( type(</a:t>
            </a:r>
            <a:r>
              <a:rPr lang="en-US" altLang="ko-KR" sz="1400" dirty="0" err="1"/>
              <a:t>pets_js</a:t>
            </a:r>
            <a:r>
              <a:rPr lang="en-US" altLang="ko-KR" sz="1400" dirty="0"/>
              <a:t>),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(pets, default=</a:t>
            </a:r>
            <a:r>
              <a:rPr lang="en-US" altLang="ko-KR" sz="1400" dirty="0" err="1"/>
              <a:t>jdefault_set</a:t>
            </a:r>
            <a:r>
              <a:rPr lang="en-US" altLang="ko-KR" sz="1400" dirty="0"/>
              <a:t>)))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516216" y="5301208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(&lt;type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'&gt;, '["Tiger", "Toad", "Panther"]')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1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</a:t>
            </a:r>
            <a:r>
              <a:rPr lang="en-US" altLang="ko-KR" dirty="0" err="1" smtClean="0"/>
              <a:t>JSONEecorder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29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Encode/</a:t>
            </a:r>
            <a:r>
              <a:rPr lang="en-US" altLang="ko-KR" dirty="0" err="1" smtClean="0"/>
              <a:t>iterencode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으로 부호화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처리가 필요할 경우 </a:t>
            </a:r>
            <a:r>
              <a:rPr lang="en-US" altLang="ko-KR" dirty="0" err="1" smtClean="0"/>
              <a:t>iterencode</a:t>
            </a:r>
            <a:r>
              <a:rPr lang="ko-KR" altLang="en-US" dirty="0" smtClean="0"/>
              <a:t>를 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3284984"/>
            <a:ext cx="3672408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json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encoder = </a:t>
            </a:r>
            <a:r>
              <a:rPr lang="en-US" altLang="ko-KR" sz="1200" dirty="0" err="1"/>
              <a:t>json.JSONEncoder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data = [ { '</a:t>
            </a:r>
            <a:r>
              <a:rPr lang="en-US" altLang="ko-KR" sz="1200" dirty="0" err="1"/>
              <a:t>a':'A</a:t>
            </a:r>
            <a:r>
              <a:rPr lang="en-US" altLang="ko-KR" sz="1200" dirty="0"/>
              <a:t>', 'b':(2, 4), 'c':3.0 } ]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 </a:t>
            </a:r>
            <a:r>
              <a:rPr lang="en-US" altLang="ko-KR" sz="1200" dirty="0" err="1"/>
              <a:t>encoder.encode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for part in </a:t>
            </a:r>
            <a:r>
              <a:rPr lang="en-US" altLang="ko-KR" sz="1200" dirty="0" err="1"/>
              <a:t>encoder.iterencode</a:t>
            </a:r>
            <a:r>
              <a:rPr lang="en-US" altLang="ko-KR" sz="1200" dirty="0"/>
              <a:t>(data):</a:t>
            </a:r>
          </a:p>
          <a:p>
            <a:r>
              <a:rPr lang="en-US" altLang="ko-KR" sz="1200" dirty="0"/>
              <a:t>    print 'PART:', part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92080" y="3284984"/>
            <a:ext cx="33123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000" dirty="0"/>
              <a:t>[{"a": "A", "c": 3.0, "b": [2, 4]}]</a:t>
            </a:r>
          </a:p>
          <a:p>
            <a:r>
              <a:rPr lang="en-US" altLang="ko-KR" sz="1000" dirty="0"/>
              <a:t>PART: [</a:t>
            </a:r>
          </a:p>
          <a:p>
            <a:r>
              <a:rPr lang="en-US" altLang="ko-KR" sz="1000" dirty="0"/>
              <a:t>PART: {</a:t>
            </a:r>
          </a:p>
          <a:p>
            <a:r>
              <a:rPr lang="en-US" altLang="ko-KR" sz="1000" dirty="0"/>
              <a:t>PART: "a"</a:t>
            </a:r>
          </a:p>
          <a:p>
            <a:r>
              <a:rPr lang="en-US" altLang="ko-KR" sz="1000" dirty="0"/>
              <a:t>PART: : </a:t>
            </a:r>
          </a:p>
          <a:p>
            <a:r>
              <a:rPr lang="en-US" altLang="ko-KR" sz="1000" dirty="0"/>
              <a:t>PART: "A"</a:t>
            </a:r>
          </a:p>
          <a:p>
            <a:r>
              <a:rPr lang="en-US" altLang="ko-KR" sz="1000" dirty="0"/>
              <a:t>PART: , </a:t>
            </a:r>
          </a:p>
          <a:p>
            <a:r>
              <a:rPr lang="en-US" altLang="ko-KR" sz="1000" dirty="0"/>
              <a:t>PART: "c"</a:t>
            </a:r>
          </a:p>
          <a:p>
            <a:r>
              <a:rPr lang="en-US" altLang="ko-KR" sz="1000" dirty="0"/>
              <a:t>PART: : </a:t>
            </a:r>
          </a:p>
          <a:p>
            <a:r>
              <a:rPr lang="en-US" altLang="ko-KR" sz="1000" dirty="0"/>
              <a:t>PART: 3.0</a:t>
            </a:r>
          </a:p>
          <a:p>
            <a:r>
              <a:rPr lang="en-US" altLang="ko-KR" sz="1000" dirty="0"/>
              <a:t>PART: , </a:t>
            </a:r>
          </a:p>
          <a:p>
            <a:r>
              <a:rPr lang="en-US" altLang="ko-KR" sz="1000" dirty="0"/>
              <a:t>PART: "b"</a:t>
            </a:r>
          </a:p>
          <a:p>
            <a:r>
              <a:rPr lang="en-US" altLang="ko-KR" sz="1000" dirty="0"/>
              <a:t>PART: : </a:t>
            </a:r>
          </a:p>
          <a:p>
            <a:r>
              <a:rPr lang="en-US" altLang="ko-KR" sz="1000" dirty="0"/>
              <a:t>PART: [2</a:t>
            </a:r>
          </a:p>
          <a:p>
            <a:r>
              <a:rPr lang="en-US" altLang="ko-KR" sz="1000" dirty="0"/>
              <a:t>PART: , 4</a:t>
            </a:r>
          </a:p>
          <a:p>
            <a:r>
              <a:rPr lang="en-US" altLang="ko-KR" sz="1000" dirty="0"/>
              <a:t>PART: ]</a:t>
            </a:r>
          </a:p>
          <a:p>
            <a:r>
              <a:rPr lang="en-US" altLang="ko-KR" sz="1000" dirty="0"/>
              <a:t>PART: }</a:t>
            </a:r>
          </a:p>
          <a:p>
            <a:r>
              <a:rPr lang="en-US" altLang="ko-KR" sz="1000" dirty="0"/>
              <a:t>PART: </a:t>
            </a:r>
            <a:r>
              <a:rPr lang="en-US" altLang="ko-KR" sz="1000" dirty="0" smtClean="0"/>
              <a:t>]</a:t>
            </a:r>
            <a:endParaRPr lang="en-US" altLang="ko-KR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3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39752" y="2996952"/>
            <a:ext cx="6477000" cy="2798440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Inspect</a:t>
            </a:r>
            <a:br>
              <a:rPr lang="en-US" altLang="ko-KR" sz="8800" dirty="0" smtClean="0"/>
            </a:br>
            <a:r>
              <a:rPr lang="en-US" altLang="ko-KR" sz="8800" dirty="0" smtClean="0"/>
              <a:t>module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94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Insepect</a:t>
            </a:r>
            <a:r>
              <a:rPr lang="en-US" altLang="ko-KR" dirty="0" smtClean="0"/>
              <a:t> Module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module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module</a:t>
            </a:r>
            <a:r>
              <a:rPr lang="ko-KR" altLang="en-US" dirty="0" smtClean="0"/>
              <a:t>에 대한 다양한 점검을 위한 함수를 제공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22941"/>
              </p:ext>
            </p:extLst>
          </p:nvPr>
        </p:nvGraphicFramePr>
        <p:xfrm>
          <a:off x="827584" y="2780928"/>
          <a:ext cx="7847658" cy="2246744"/>
        </p:xfrm>
        <a:graphic>
          <a:graphicData uri="http://schemas.openxmlformats.org/drawingml/2006/table">
            <a:tbl>
              <a:tblPr/>
              <a:tblGrid>
                <a:gridCol w="2879107"/>
                <a:gridCol w="4968551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Function</a:t>
                      </a:r>
                      <a:endParaRPr lang="en-US" sz="18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8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inspect.getmoduleinfo</a:t>
                      </a:r>
                      <a:r>
                        <a:rPr lang="en-US" sz="1200" dirty="0" smtClean="0">
                          <a:effectLst/>
                        </a:rPr>
                        <a:t>(path)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</a:p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모듈에 대한 정보를 가져오기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l"/>
                      <a:r>
                        <a:rPr lang="en-US" altLang="ko-KR" sz="1200" dirty="0" err="1" smtClean="0">
                          <a:effectLst/>
                        </a:rPr>
                        <a:t>ModuleInfo</a:t>
                      </a:r>
                      <a:r>
                        <a:rPr lang="en-US" altLang="ko-KR" sz="1200" dirty="0" smtClean="0">
                          <a:effectLst/>
                        </a:rPr>
                        <a:t>(name='</a:t>
                      </a:r>
                      <a:r>
                        <a:rPr lang="en-US" altLang="ko-KR" sz="1200" dirty="0" err="1" smtClean="0">
                          <a:effectLst/>
                        </a:rPr>
                        <a:t>in_test</a:t>
                      </a:r>
                      <a:r>
                        <a:rPr lang="en-US" altLang="ko-KR" sz="1200" dirty="0" smtClean="0">
                          <a:effectLst/>
                        </a:rPr>
                        <a:t>', suffix='.</a:t>
                      </a:r>
                      <a:r>
                        <a:rPr lang="en-US" altLang="ko-KR" sz="1200" dirty="0" err="1" smtClean="0">
                          <a:effectLst/>
                        </a:rPr>
                        <a:t>py</a:t>
                      </a:r>
                      <a:r>
                        <a:rPr lang="en-US" altLang="ko-KR" sz="1200" dirty="0" smtClean="0">
                          <a:effectLst/>
                        </a:rPr>
                        <a:t>', mode='U', </a:t>
                      </a:r>
                      <a:r>
                        <a:rPr lang="en-US" altLang="ko-KR" sz="1200" dirty="0" err="1" smtClean="0">
                          <a:effectLst/>
                        </a:rPr>
                        <a:t>module_type</a:t>
                      </a:r>
                      <a:r>
                        <a:rPr lang="en-US" altLang="ko-KR" sz="1200" dirty="0" smtClean="0">
                          <a:effectLst/>
                        </a:rPr>
                        <a:t>=1)</a:t>
                      </a:r>
                    </a:p>
                    <a:p>
                      <a:pPr algn="l"/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inspect.getmodulename</a:t>
                      </a:r>
                      <a:r>
                        <a:rPr lang="en-US" altLang="ko-KR" sz="1200" dirty="0" smtClean="0"/>
                        <a:t>(path)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모듈 네임만 문자열로 가져옴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</a:rPr>
                        <a:t>in_test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inspect.ismodule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import</a:t>
                      </a:r>
                      <a:r>
                        <a:rPr lang="ko-KR" altLang="en-US" sz="1200" dirty="0" smtClean="0">
                          <a:effectLst/>
                        </a:rPr>
                        <a:t>한 모듈을 확인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여부 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806606"/>
      </p:ext>
    </p:extLst>
  </p:cSld>
  <p:clrMapOvr>
    <a:masterClrMapping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class/object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객체에 대한 다양한 점검을 위한 함수를 제공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524648"/>
              </p:ext>
            </p:extLst>
          </p:nvPr>
        </p:nvGraphicFramePr>
        <p:xfrm>
          <a:off x="827584" y="2780928"/>
          <a:ext cx="7847658" cy="3096344"/>
        </p:xfrm>
        <a:graphic>
          <a:graphicData uri="http://schemas.openxmlformats.org/drawingml/2006/table">
            <a:tbl>
              <a:tblPr/>
              <a:tblGrid>
                <a:gridCol w="2879107"/>
                <a:gridCol w="4968551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effectLst/>
                        </a:rPr>
                        <a:t>Function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8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inspect.getmembers</a:t>
                      </a:r>
                      <a:r>
                        <a:rPr lang="en-US" sz="1200" dirty="0" smtClean="0">
                          <a:effectLst/>
                        </a:rPr>
                        <a:t>(object[, predicate]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객체의 멤버를 </a:t>
                      </a:r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키와 값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r>
                        <a:rPr lang="ko-KR" altLang="en-US" sz="1200" dirty="0" smtClean="0">
                          <a:effectLst/>
                        </a:rPr>
                        <a:t>로 표시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inspect.isclass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에 클래스가 들어가면 </a:t>
                      </a:r>
                      <a:r>
                        <a:rPr lang="en-US" altLang="ko-KR" sz="1200" dirty="0" smtClean="0">
                          <a:effectLst/>
                        </a:rPr>
                        <a:t>True</a:t>
                      </a:r>
                      <a:r>
                        <a:rPr lang="ko-KR" altLang="en-US" sz="1200" dirty="0" smtClean="0">
                          <a:effectLst/>
                        </a:rPr>
                        <a:t>이고 나머지는 </a:t>
                      </a:r>
                      <a:r>
                        <a:rPr lang="en-US" altLang="ko-KR" sz="1200" dirty="0" smtClean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inspect.ismethod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가 </a:t>
                      </a:r>
                      <a:r>
                        <a:rPr lang="ko-KR" altLang="en-US" sz="1200" dirty="0" err="1" smtClean="0">
                          <a:effectLst/>
                        </a:rPr>
                        <a:t>메소드</a:t>
                      </a:r>
                      <a:r>
                        <a:rPr lang="ko-KR" altLang="en-US" sz="1200" dirty="0" smtClean="0">
                          <a:effectLst/>
                        </a:rPr>
                        <a:t> 여부 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inspect.isabstract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가 추상클래스 여부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inspect.ismethoddescriptor</a:t>
                      </a:r>
                      <a:r>
                        <a:rPr lang="en-US" sz="1200" dirty="0" smtClean="0">
                          <a:effectLst/>
                        </a:rPr>
                        <a:t>(object)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</a:rPr>
                        <a:t>int</a:t>
                      </a:r>
                      <a:r>
                        <a:rPr lang="en-US" sz="1200" baseline="0" dirty="0" smtClean="0">
                          <a:effectLst/>
                        </a:rPr>
                        <a:t>.__add__ </a:t>
                      </a:r>
                      <a:r>
                        <a:rPr lang="ko-KR" altLang="en-US" sz="1200" baseline="0" dirty="0" smtClean="0">
                          <a:effectLst/>
                        </a:rPr>
                        <a:t>처럼 내장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메소드일</a:t>
                      </a:r>
                      <a:r>
                        <a:rPr lang="ko-KR" altLang="en-US" sz="1200" baseline="0" dirty="0" smtClean="0">
                          <a:effectLst/>
                        </a:rPr>
                        <a:t> 경우 </a:t>
                      </a:r>
                      <a:r>
                        <a:rPr lang="en-US" altLang="ko-KR" sz="1200" baseline="0" dirty="0" smtClean="0">
                          <a:effectLst/>
                        </a:rPr>
                        <a:t>descriptor protocol </a:t>
                      </a:r>
                      <a:r>
                        <a:rPr lang="ko-KR" altLang="en-US" sz="1200" baseline="0" dirty="0" smtClean="0">
                          <a:effectLst/>
                        </a:rPr>
                        <a:t>존재해서  </a:t>
                      </a:r>
                      <a:r>
                        <a:rPr lang="en-US" altLang="ko-KR" sz="1200" baseline="0" dirty="0" smtClean="0">
                          <a:effectLst/>
                        </a:rPr>
                        <a:t>true </a:t>
                      </a:r>
                      <a:r>
                        <a:rPr lang="ko-KR" altLang="en-US" sz="1200" baseline="0" dirty="0" smtClean="0">
                          <a:effectLst/>
                        </a:rPr>
                        <a:t>처리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inspect.isdatadescriptor</a:t>
                      </a:r>
                      <a:r>
                        <a:rPr lang="en-US" sz="1200" dirty="0" smtClean="0">
                          <a:effectLst/>
                        </a:rPr>
                        <a:t>(object)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__get__, __set__,</a:t>
                      </a:r>
                      <a:r>
                        <a:rPr lang="en-US" sz="1200" baseline="0" dirty="0" smtClean="0">
                          <a:effectLst/>
                        </a:rPr>
                        <a:t> __delete__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메소드를</a:t>
                      </a:r>
                      <a:r>
                        <a:rPr lang="ko-KR" altLang="en-US" sz="1200" baseline="0" dirty="0" smtClean="0">
                          <a:effectLst/>
                        </a:rPr>
                        <a:t> 가진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인스턴스일</a:t>
                      </a:r>
                      <a:r>
                        <a:rPr lang="ko-KR" altLang="en-US" sz="1200" baseline="0" dirty="0" smtClean="0">
                          <a:effectLst/>
                        </a:rPr>
                        <a:t> 경우 </a:t>
                      </a:r>
                      <a:r>
                        <a:rPr lang="en-US" altLang="ko-KR" sz="1200" baseline="0" dirty="0" smtClean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658741"/>
      </p:ext>
    </p:extLst>
  </p:cSld>
  <p:clrMapOvr>
    <a:masterClrMapping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함수에 대한 다양한 점검을 위한 함수를 제공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267425"/>
              </p:ext>
            </p:extLst>
          </p:nvPr>
        </p:nvGraphicFramePr>
        <p:xfrm>
          <a:off x="827584" y="2780928"/>
          <a:ext cx="7847658" cy="1800200"/>
        </p:xfrm>
        <a:graphic>
          <a:graphicData uri="http://schemas.openxmlformats.org/drawingml/2006/table">
            <a:tbl>
              <a:tblPr/>
              <a:tblGrid>
                <a:gridCol w="2879107"/>
                <a:gridCol w="4968551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effectLst/>
                        </a:rPr>
                        <a:t>Function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83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inspect.isfunction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가 함수 여부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inspect.isgeneratorfunction</a:t>
                      </a:r>
                      <a:r>
                        <a:rPr lang="en-US" sz="1200" dirty="0" smtClean="0">
                          <a:effectLst/>
                        </a:rPr>
                        <a:t>(object)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가 </a:t>
                      </a:r>
                      <a:r>
                        <a:rPr lang="ko-KR" altLang="en-US" sz="1200" dirty="0" err="1" smtClean="0">
                          <a:effectLst/>
                        </a:rPr>
                        <a:t>제너레이터</a:t>
                      </a:r>
                      <a:r>
                        <a:rPr lang="ko-KR" altLang="en-US" sz="1200" dirty="0" smtClean="0">
                          <a:effectLst/>
                        </a:rPr>
                        <a:t> 함수 여부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l"/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inspect.isgenerator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가 </a:t>
                      </a:r>
                      <a:r>
                        <a:rPr lang="ko-KR" altLang="en-US" sz="1200" dirty="0" err="1" smtClean="0">
                          <a:effectLst/>
                        </a:rPr>
                        <a:t>제너레이터</a:t>
                      </a:r>
                      <a:r>
                        <a:rPr lang="ko-KR" altLang="en-US" sz="1200" dirty="0" smtClean="0">
                          <a:effectLst/>
                        </a:rPr>
                        <a:t> 여부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l"/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724656"/>
      </p:ext>
    </p:extLst>
  </p:cSld>
  <p:clrMapOvr>
    <a:masterClrMapping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8800" dirty="0" smtClean="0"/>
              <a:t>re </a:t>
            </a:r>
            <a:r>
              <a:rPr lang="ko-KR" altLang="en-US" sz="8800" dirty="0" smtClean="0"/>
              <a:t>모듈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정규식 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사용하기</a:t>
            </a:r>
            <a:endParaRPr lang="ko-KR" altLang="en-US" sz="8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9717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060848"/>
            <a:ext cx="8299648" cy="3806552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1.19 </a:t>
            </a:r>
            <a:r>
              <a:rPr lang="ko-KR" altLang="en-US" sz="6000" dirty="0" smtClean="0"/>
              <a:t>함수를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값으로 사용하기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7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정규표현식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정규표현식을</a:t>
            </a:r>
            <a:r>
              <a:rPr lang="ko-KR" altLang="en-US" sz="1800" dirty="0" smtClean="0"/>
              <a:t> 정의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 문자열에 대한 표현을 메타문자로 표시함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정규표현식을</a:t>
            </a:r>
            <a:r>
              <a:rPr lang="ko-KR" altLang="en-US" sz="1800" dirty="0" smtClean="0"/>
              <a:t> 실행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 실제 문자열을 넣고 정규식과 </a:t>
            </a:r>
            <a:r>
              <a:rPr lang="ko-KR" altLang="en-US" sz="1800" dirty="0" err="1" smtClean="0"/>
              <a:t>매칭여부</a:t>
            </a:r>
            <a:r>
              <a:rPr lang="ko-KR" altLang="en-US" sz="1800" dirty="0" smtClean="0"/>
              <a:t> 검증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정규표현식을</a:t>
            </a:r>
            <a:r>
              <a:rPr lang="ko-KR" altLang="en-US" sz="1800" dirty="0" smtClean="0"/>
              <a:t> 실행하는 방법은 함수를 이용하거나 컴파일을 이용해서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호출하여 처리</a:t>
            </a:r>
            <a:r>
              <a:rPr lang="en-US" altLang="ko-KR" sz="180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45571"/>
      </p:ext>
    </p:extLst>
  </p:cSld>
  <p:clrMapOvr>
    <a:masterClrMapping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리터럴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단어 등을 직접 입력하여 </a:t>
            </a:r>
            <a:r>
              <a:rPr lang="ko-KR" altLang="en-US" sz="1800" dirty="0" err="1" smtClean="0"/>
              <a:t>정규표현식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매칭</a:t>
            </a:r>
            <a:endParaRPr lang="en-US" altLang="ko-KR" sz="1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326998"/>
              </p:ext>
            </p:extLst>
          </p:nvPr>
        </p:nvGraphicFramePr>
        <p:xfrm>
          <a:off x="755576" y="4005064"/>
          <a:ext cx="7704856" cy="609600"/>
        </p:xfrm>
        <a:graphic>
          <a:graphicData uri="http://schemas.openxmlformats.org/drawingml/2006/table">
            <a:tbl>
              <a:tblPr/>
              <a:tblGrid>
                <a:gridCol w="1913458"/>
                <a:gridCol w="57913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69546"/>
      </p:ext>
    </p:extLst>
  </p:cSld>
  <p:clrMapOvr>
    <a:masterClrMapping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문자클래스</a:t>
            </a:r>
            <a:r>
              <a:rPr lang="en-US" altLang="ko-KR" dirty="0"/>
              <a:t>(character class, [])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문자클래스를 </a:t>
            </a:r>
            <a:r>
              <a:rPr lang="ko-KR" altLang="en-US" sz="1800" dirty="0"/>
              <a:t>만드는 메타문자인 </a:t>
            </a:r>
            <a:r>
              <a:rPr lang="en-US" altLang="ko-KR" sz="1800" dirty="0"/>
              <a:t>[</a:t>
            </a:r>
            <a:r>
              <a:rPr lang="ko-KR" altLang="en-US" sz="1800" dirty="0"/>
              <a:t>와 </a:t>
            </a:r>
            <a:r>
              <a:rPr lang="en-US" altLang="ko-KR" sz="1800" dirty="0"/>
              <a:t>] </a:t>
            </a:r>
            <a:r>
              <a:rPr lang="ko-KR" altLang="en-US" sz="1800" dirty="0"/>
              <a:t>사이에는 어떤 </a:t>
            </a:r>
            <a:r>
              <a:rPr lang="ko-KR" altLang="en-US" sz="1800" dirty="0" smtClean="0"/>
              <a:t>문자 사용</a:t>
            </a:r>
            <a:r>
              <a:rPr lang="en-US" altLang="ko-KR" sz="1800" dirty="0" smtClean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문자클래스로 </a:t>
            </a:r>
            <a:r>
              <a:rPr lang="ko-KR" altLang="en-US" sz="1800" dirty="0"/>
              <a:t>만들어진 정규식은 </a:t>
            </a:r>
            <a:r>
              <a:rPr lang="en-US" altLang="ko-KR" sz="1800" dirty="0"/>
              <a:t>"[</a:t>
            </a:r>
            <a:r>
              <a:rPr lang="ko-KR" altLang="en-US" sz="1800" dirty="0"/>
              <a:t>과 </a:t>
            </a:r>
            <a:r>
              <a:rPr lang="en-US" altLang="ko-KR" sz="1800" dirty="0"/>
              <a:t>]</a:t>
            </a:r>
            <a:r>
              <a:rPr lang="ko-KR" altLang="en-US" sz="1800" dirty="0"/>
              <a:t>사이의 문자들과 </a:t>
            </a:r>
            <a:r>
              <a:rPr lang="ko-KR" altLang="en-US" sz="1800" dirty="0" smtClean="0"/>
              <a:t>매치</a:t>
            </a:r>
            <a:r>
              <a:rPr lang="en-US" altLang="ko-KR" sz="1800" dirty="0" smtClean="0"/>
              <a:t>"</a:t>
            </a:r>
            <a:r>
              <a:rPr lang="ko-KR" altLang="en-US" sz="1800" dirty="0" smtClean="0"/>
              <a:t>라는 의미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[a-</a:t>
            </a:r>
            <a:r>
              <a:rPr lang="en-US" altLang="ko-KR" sz="1500" dirty="0" err="1" smtClean="0"/>
              <a:t>zA</a:t>
            </a:r>
            <a:r>
              <a:rPr lang="en-US" altLang="ko-KR" sz="1500" dirty="0" smtClean="0"/>
              <a:t>-Z]  : </a:t>
            </a:r>
            <a:r>
              <a:rPr lang="ko-KR" altLang="en-US" sz="1500" dirty="0" smtClean="0"/>
              <a:t>알파벳 모두</a:t>
            </a:r>
            <a:endParaRPr lang="ko-KR" altLang="en-US" sz="15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[0-9]  : </a:t>
            </a:r>
            <a:r>
              <a:rPr lang="ko-KR" altLang="en-US" sz="1500" dirty="0" smtClean="0"/>
              <a:t>숫자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 </a:t>
            </a:r>
            <a:r>
              <a:rPr lang="en-US" altLang="ko-KR" sz="1500" dirty="0" smtClean="0"/>
              <a:t>^ </a:t>
            </a:r>
            <a:r>
              <a:rPr lang="ko-KR" altLang="en-US" sz="1500" dirty="0" smtClean="0"/>
              <a:t>메타문자는 반대</a:t>
            </a:r>
            <a:r>
              <a:rPr lang="en-US" altLang="ko-KR" sz="1500" dirty="0" smtClean="0"/>
              <a:t>(not)</a:t>
            </a:r>
            <a:r>
              <a:rPr lang="ko-KR" altLang="en-US" sz="1500" dirty="0" smtClean="0"/>
              <a:t>의 의미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 </a:t>
            </a:r>
            <a:r>
              <a:rPr lang="en-US" altLang="ko-KR" sz="1500" dirty="0" smtClean="0"/>
              <a:t>[^0-9]</a:t>
            </a:r>
            <a:r>
              <a:rPr lang="ko-KR" altLang="en-US" sz="1500" dirty="0" smtClean="0"/>
              <a:t>라는 </a:t>
            </a:r>
            <a:r>
              <a:rPr lang="ko-KR" altLang="en-US" sz="1500" dirty="0" err="1" smtClean="0"/>
              <a:t>정규표현식은</a:t>
            </a:r>
            <a:r>
              <a:rPr lang="ko-KR" altLang="en-US" sz="1500" dirty="0" smtClean="0"/>
              <a:t> 숫자가 아닌 문자만 매치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389519"/>
              </p:ext>
            </p:extLst>
          </p:nvPr>
        </p:nvGraphicFramePr>
        <p:xfrm>
          <a:off x="899592" y="3717032"/>
          <a:ext cx="7416824" cy="2877440"/>
        </p:xfrm>
        <a:graphic>
          <a:graphicData uri="http://schemas.openxmlformats.org/drawingml/2006/table">
            <a:tbl>
              <a:tblPr/>
              <a:tblGrid>
                <a:gridCol w="1841927"/>
                <a:gridCol w="5574897"/>
              </a:tblGrid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 smtClean="0">
                          <a:effectLst/>
                        </a:rPr>
                        <a:t>Example</a:t>
                      </a:r>
                      <a:endParaRPr lang="en-US" sz="1300" dirty="0">
                        <a:effectLst/>
                      </a:endParaRP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[Pp]ython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or "python"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rub[ye]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"ruby" or "rube"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[aeiou]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one lowercase vowel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300">
                          <a:effectLst/>
                        </a:rPr>
                        <a:t>[0-9]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digit; same as [0123456789]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[a-z]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any lowercase ASCII letter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[A-Z]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any uppercase ASCII letter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[a-zA-Z0-9]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of the above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[^aeiou]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anything other than a lowercase vowel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300">
                          <a:effectLst/>
                        </a:rPr>
                        <a:t>[^0-9]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anything other than a digit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429193"/>
      </p:ext>
    </p:extLst>
  </p:cSld>
  <p:clrMapOvr>
    <a:masterClrMapping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축약형</a:t>
            </a:r>
            <a:r>
              <a:rPr lang="ko-KR" altLang="en-US" dirty="0" smtClean="0"/>
              <a:t> 문자표현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축약형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문자표현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대문자로 </a:t>
            </a:r>
            <a:r>
              <a:rPr lang="ko-KR" altLang="en-US" sz="1800" dirty="0" err="1"/>
              <a:t>사용된것은</a:t>
            </a:r>
            <a:r>
              <a:rPr lang="ko-KR" altLang="en-US" sz="1800" dirty="0"/>
              <a:t> 소문자의 반대임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</a:t>
            </a:r>
            <a:r>
              <a:rPr lang="en-US" altLang="ko-KR" sz="1500" dirty="0"/>
              <a:t>d - </a:t>
            </a:r>
            <a:r>
              <a:rPr lang="ko-KR" altLang="en-US" sz="1500" dirty="0"/>
              <a:t>숫자와 매치</a:t>
            </a:r>
            <a:r>
              <a:rPr lang="en-US" altLang="ko-KR" sz="1500" dirty="0"/>
              <a:t>, [0-9]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/>
              <a:t>\D - </a:t>
            </a:r>
            <a:r>
              <a:rPr lang="ko-KR" altLang="en-US" sz="1500" dirty="0"/>
              <a:t>숫자가 </a:t>
            </a:r>
            <a:r>
              <a:rPr lang="ko-KR" altLang="en-US" sz="1500" dirty="0" err="1"/>
              <a:t>아닌것과</a:t>
            </a:r>
            <a:r>
              <a:rPr lang="ko-KR" altLang="en-US" sz="1500" dirty="0"/>
              <a:t> 매치</a:t>
            </a:r>
            <a:r>
              <a:rPr lang="en-US" altLang="ko-KR" sz="1500" dirty="0"/>
              <a:t>, [^0-9]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\s</a:t>
            </a:r>
            <a:r>
              <a:rPr lang="en-US" altLang="ko-KR" sz="1500" dirty="0"/>
              <a:t> - whitespace </a:t>
            </a:r>
            <a:r>
              <a:rPr lang="ko-KR" altLang="en-US" sz="1500" dirty="0"/>
              <a:t>문자와 매치</a:t>
            </a:r>
            <a:r>
              <a:rPr lang="en-US" altLang="ko-KR" sz="1500" dirty="0"/>
              <a:t>, [ \t\n\r\f\v]</a:t>
            </a:r>
            <a:r>
              <a:rPr lang="ko-KR" altLang="en-US" sz="1500" dirty="0"/>
              <a:t>와 동일한 표현식이다</a:t>
            </a:r>
            <a:r>
              <a:rPr lang="en-US" altLang="ko-KR" sz="1500" dirty="0"/>
              <a:t>. </a:t>
            </a:r>
            <a:r>
              <a:rPr lang="ko-KR" altLang="en-US" sz="1500" dirty="0"/>
              <a:t>맨 앞의 빈칸은 공백문자</a:t>
            </a:r>
            <a:r>
              <a:rPr lang="en-US" altLang="ko-KR" sz="1500" dirty="0"/>
              <a:t>(space)</a:t>
            </a:r>
            <a:r>
              <a:rPr lang="ko-KR" altLang="en-US" sz="1500" dirty="0"/>
              <a:t>를 </a:t>
            </a:r>
            <a:r>
              <a:rPr lang="ko-KR" altLang="en-US" sz="1500" dirty="0" smtClean="0"/>
              <a:t>의미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\S</a:t>
            </a:r>
            <a:r>
              <a:rPr lang="en-US" altLang="ko-KR" sz="1500" dirty="0"/>
              <a:t> - whitespace </a:t>
            </a:r>
            <a:r>
              <a:rPr lang="ko-KR" altLang="en-US" sz="1500" dirty="0"/>
              <a:t>문자가 </a:t>
            </a:r>
            <a:r>
              <a:rPr lang="ko-KR" altLang="en-US" sz="1500" dirty="0" smtClean="0"/>
              <a:t>아닌 것과 </a:t>
            </a:r>
            <a:r>
              <a:rPr lang="ko-KR" altLang="en-US" sz="1500" dirty="0"/>
              <a:t>매치</a:t>
            </a:r>
            <a:r>
              <a:rPr lang="en-US" altLang="ko-KR" sz="1500" dirty="0"/>
              <a:t>, [^ \t\n\r\f\v]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\w</a:t>
            </a:r>
            <a:r>
              <a:rPr lang="en-US" altLang="ko-KR" sz="1500" dirty="0"/>
              <a:t> - </a:t>
            </a:r>
            <a:r>
              <a:rPr lang="ko-KR" altLang="en-US" sz="1500" dirty="0"/>
              <a:t>문자</a:t>
            </a:r>
            <a:r>
              <a:rPr lang="en-US" altLang="ko-KR" sz="1500" dirty="0"/>
              <a:t>+</a:t>
            </a:r>
            <a:r>
              <a:rPr lang="ko-KR" altLang="en-US" sz="1500" dirty="0"/>
              <a:t>숫자</a:t>
            </a:r>
            <a:r>
              <a:rPr lang="en-US" altLang="ko-KR" sz="1500" dirty="0"/>
              <a:t>(alphanumeric)</a:t>
            </a:r>
            <a:r>
              <a:rPr lang="ko-KR" altLang="en-US" sz="1500" dirty="0"/>
              <a:t>와 매치</a:t>
            </a:r>
            <a:r>
              <a:rPr lang="en-US" altLang="ko-KR" sz="1500" dirty="0"/>
              <a:t>, [a-zA-Z0-9]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\W</a:t>
            </a:r>
            <a:r>
              <a:rPr lang="en-US" altLang="ko-KR" sz="1500" dirty="0"/>
              <a:t> - alphanumeric</a:t>
            </a:r>
            <a:r>
              <a:rPr lang="ko-KR" altLang="en-US" sz="1500" dirty="0"/>
              <a:t>이 아닌 문자와 매치</a:t>
            </a:r>
            <a:r>
              <a:rPr lang="en-US" altLang="ko-KR" sz="1500" dirty="0"/>
              <a:t>, [^a-zA-Z0-9]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057255"/>
      </p:ext>
    </p:extLst>
  </p:cSld>
  <p:clrMapOvr>
    <a:masterClrMapping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축약형</a:t>
            </a:r>
            <a:r>
              <a:rPr lang="ko-KR" altLang="en-US" dirty="0" smtClean="0"/>
              <a:t> 문자표현</a:t>
            </a:r>
            <a:r>
              <a:rPr lang="en-US" altLang="ko-KR" dirty="0" smtClean="0"/>
              <a:t>-</a:t>
            </a:r>
            <a:r>
              <a:rPr lang="ko-KR" altLang="en-US" dirty="0" smtClean="0"/>
              <a:t>세부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619574"/>
              </p:ext>
            </p:extLst>
          </p:nvPr>
        </p:nvGraphicFramePr>
        <p:xfrm>
          <a:off x="755576" y="1916835"/>
          <a:ext cx="7560840" cy="4455632"/>
        </p:xfrm>
        <a:graphic>
          <a:graphicData uri="http://schemas.openxmlformats.org/drawingml/2006/table">
            <a:tbl>
              <a:tblPr/>
              <a:tblGrid>
                <a:gridCol w="1872208"/>
                <a:gridCol w="5688632"/>
              </a:tblGrid>
              <a:tr h="2880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Pattern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\w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word characters.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\W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</a:t>
                      </a:r>
                      <a:r>
                        <a:rPr lang="en-US" sz="900" dirty="0" err="1">
                          <a:effectLst/>
                        </a:rPr>
                        <a:t>nonword</a:t>
                      </a:r>
                      <a:r>
                        <a:rPr lang="en-US" sz="900" dirty="0">
                          <a:effectLst/>
                        </a:rPr>
                        <a:t> characters.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\s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whitespace. Equivalent to [\t\n\r\f].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\S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nonwhitespace.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\d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digits. Equivalent to [0-9].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\D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nondigits.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\A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beginning of string.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41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\Z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end of string. If a newline exists, it matches just before newline.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\z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end of string.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\G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point where last match finished.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41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\b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word boundaries when outside brackets. Matches backspace (0x08) when inside brackets.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\B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</a:t>
                      </a:r>
                      <a:r>
                        <a:rPr lang="en-US" sz="900" dirty="0" err="1">
                          <a:effectLst/>
                        </a:rPr>
                        <a:t>nonword</a:t>
                      </a:r>
                      <a:r>
                        <a:rPr lang="en-US" sz="900" dirty="0">
                          <a:effectLst/>
                        </a:rPr>
                        <a:t> boundaries.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\n, \t, etc.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newlines, carriage returns, tabs, etc.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900">
                          <a:effectLst/>
                        </a:rPr>
                        <a:t>\1...\9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nth grouped subexpression.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4408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900">
                          <a:effectLst/>
                        </a:rPr>
                        <a:t>\10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nth grouped </a:t>
                      </a:r>
                      <a:r>
                        <a:rPr lang="en-US" sz="900" dirty="0" err="1">
                          <a:effectLst/>
                        </a:rPr>
                        <a:t>subexpression</a:t>
                      </a:r>
                      <a:r>
                        <a:rPr lang="en-US" sz="900" dirty="0">
                          <a:effectLst/>
                        </a:rPr>
                        <a:t> if it matched already. Otherwise refers to the octal representation of a character code.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77837"/>
      </p:ext>
    </p:extLst>
  </p:cSld>
  <p:clrMapOvr>
    <a:masterClrMapping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^ / </a:t>
            </a:r>
            <a:r>
              <a:rPr lang="en-US" altLang="ko-KR" dirty="0"/>
              <a:t>$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^</a:t>
            </a:r>
            <a:endParaRPr lang="en-US" altLang="ko-KR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문자열의 </a:t>
            </a:r>
            <a:r>
              <a:rPr lang="ko-KR" altLang="en-US" sz="1800" dirty="0"/>
              <a:t>맨 처음과 일치함을 </a:t>
            </a:r>
            <a:r>
              <a:rPr lang="ko-KR" altLang="en-US" sz="1800" dirty="0" smtClean="0"/>
              <a:t>의미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컴파일 옵션 </a:t>
            </a:r>
            <a:r>
              <a:rPr lang="en-US" altLang="ko-KR" sz="1800" dirty="0" err="1"/>
              <a:t>re.MULTILINE</a:t>
            </a:r>
            <a:r>
              <a:rPr lang="ko-KR" altLang="en-US" sz="1800" dirty="0"/>
              <a:t> 을 사용할 경우에는 </a:t>
            </a:r>
            <a:r>
              <a:rPr lang="ko-KR" altLang="en-US" sz="1800" dirty="0" err="1"/>
              <a:t>여러줄의</a:t>
            </a:r>
            <a:r>
              <a:rPr lang="ko-KR" altLang="en-US" sz="1800" dirty="0"/>
              <a:t> 문자열에서는 각 라인의 처음과 </a:t>
            </a:r>
            <a:r>
              <a:rPr lang="ko-KR" altLang="en-US" sz="1800" dirty="0" smtClean="0"/>
              <a:t>일치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^</a:t>
            </a:r>
            <a:r>
              <a:rPr lang="ko-KR" altLang="en-US" sz="1800" dirty="0"/>
              <a:t> </a:t>
            </a:r>
            <a:r>
              <a:rPr lang="ko-KR" altLang="en-US" sz="1800" dirty="0" smtClean="0"/>
              <a:t>문자를 </a:t>
            </a:r>
            <a:r>
              <a:rPr lang="ko-KR" altLang="en-US" sz="1800" dirty="0"/>
              <a:t>메타문자가 아닌 문자 그 자체로 매치하고 싶은 경우에는 </a:t>
            </a:r>
            <a:r>
              <a:rPr lang="en-US" altLang="ko-KR" sz="1800" dirty="0" smtClean="0"/>
              <a:t>[^] </a:t>
            </a:r>
            <a:r>
              <a:rPr lang="ko-KR" altLang="en-US" sz="1800" dirty="0" smtClean="0"/>
              <a:t>처럼 </a:t>
            </a:r>
            <a:r>
              <a:rPr lang="ko-KR" altLang="en-US" sz="1800" dirty="0"/>
              <a:t>사용하거나 </a:t>
            </a:r>
            <a:r>
              <a:rPr lang="en-US" altLang="ko-KR" sz="1800" dirty="0" smtClean="0"/>
              <a:t>\^</a:t>
            </a:r>
            <a:r>
              <a:rPr lang="ko-KR" altLang="en-US" sz="1800" dirty="0"/>
              <a:t> 로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39552" y="4509120"/>
            <a:ext cx="8229600" cy="20246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$</a:t>
            </a:r>
            <a:r>
              <a:rPr lang="ko-KR" altLang="en-US" sz="1800" dirty="0" smtClean="0"/>
              <a:t> 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문자열의 맨 마지막부터 일치함을 의미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$</a:t>
            </a:r>
            <a:r>
              <a:rPr lang="ko-KR" altLang="en-US" sz="1800" dirty="0" smtClean="0"/>
              <a:t> 문자를 메타문자가 아닌 문자 그 자체로 매치하고 싶은 경우에는 </a:t>
            </a:r>
            <a:r>
              <a:rPr lang="en-US" altLang="ko-KR" sz="1800" dirty="0" smtClean="0"/>
              <a:t>[$]</a:t>
            </a:r>
            <a:r>
              <a:rPr lang="ko-KR" altLang="en-US" sz="1800" dirty="0" smtClean="0"/>
              <a:t> 처럼 사용하거나 </a:t>
            </a:r>
            <a:r>
              <a:rPr lang="en-US" altLang="ko-KR" sz="1800" dirty="0" smtClean="0"/>
              <a:t>\$</a:t>
            </a:r>
            <a:r>
              <a:rPr lang="ko-KR" altLang="en-US" sz="1800" dirty="0" smtClean="0"/>
              <a:t> 로 사용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80708"/>
      </p:ext>
    </p:extLst>
  </p:cSld>
  <p:clrMapOvr>
    <a:masterClrMapping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Anchor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090757"/>
              </p:ext>
            </p:extLst>
          </p:nvPr>
        </p:nvGraphicFramePr>
        <p:xfrm>
          <a:off x="899592" y="2708920"/>
          <a:ext cx="7272808" cy="3347873"/>
        </p:xfrm>
        <a:graphic>
          <a:graphicData uri="http://schemas.openxmlformats.org/drawingml/2006/table">
            <a:tbl>
              <a:tblPr/>
              <a:tblGrid>
                <a:gridCol w="1806162"/>
                <a:gridCol w="5466646"/>
              </a:tblGrid>
              <a:tr h="2149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Example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^Python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start of a string or internal line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Python$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end of a string or line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\APython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start of a string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Python\Z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end of a string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\bPython\b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a word boundary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475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\brub\B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\B is </a:t>
                      </a:r>
                      <a:r>
                        <a:rPr lang="en-US" sz="1300" dirty="0" err="1">
                          <a:effectLst/>
                        </a:rPr>
                        <a:t>nonword</a:t>
                      </a:r>
                      <a:r>
                        <a:rPr lang="en-US" sz="1300" dirty="0">
                          <a:effectLst/>
                        </a:rPr>
                        <a:t> boundary: match "rub" in "rube" and "ruby" but not alone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Python(?=!)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"Python", if followed by an exclamation point.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Python(?!!)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"Python", if not followed by an exclamation point.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89269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특정 위치를 고정하여 처리할 경우 사용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61136"/>
      </p:ext>
    </p:extLst>
  </p:cSld>
  <p:clrMapOvr>
    <a:masterClrMapping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DOT(.)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dot(.) </a:t>
            </a:r>
            <a:r>
              <a:rPr lang="ko-KR" altLang="en-US" sz="1800" dirty="0"/>
              <a:t>메타문자는 </a:t>
            </a:r>
            <a:r>
              <a:rPr lang="ko-KR" altLang="en-US" sz="1800" dirty="0" err="1"/>
              <a:t>줄바꿈</a:t>
            </a:r>
            <a:r>
              <a:rPr lang="ko-KR" altLang="en-US" sz="1800" dirty="0"/>
              <a:t> 문자인 </a:t>
            </a:r>
            <a:r>
              <a:rPr lang="en-US" altLang="ko-KR" sz="1800" dirty="0"/>
              <a:t>\n</a:t>
            </a:r>
            <a:r>
              <a:rPr lang="ko-KR" altLang="en-US" sz="1800" dirty="0"/>
              <a:t>를 제외한 모든 문자와 </a:t>
            </a:r>
            <a:r>
              <a:rPr lang="ko-KR" altLang="en-US" sz="1800" dirty="0" smtClean="0"/>
              <a:t>매치</a:t>
            </a:r>
            <a:r>
              <a:rPr lang="en-US" altLang="ko-KR" sz="1800" dirty="0" smtClean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err="1"/>
              <a:t>re.DOTALL</a:t>
            </a:r>
            <a:r>
              <a:rPr lang="ko-KR" altLang="en-US" sz="1800" dirty="0"/>
              <a:t> 이라는 옵션을 주면 </a:t>
            </a:r>
            <a:r>
              <a:rPr lang="en-US" altLang="ko-KR" sz="1800" dirty="0"/>
              <a:t>\n</a:t>
            </a:r>
            <a:r>
              <a:rPr lang="ko-KR" altLang="en-US" sz="1800" dirty="0"/>
              <a:t>문자와도 </a:t>
            </a:r>
            <a:r>
              <a:rPr lang="ko-KR" altLang="en-US" sz="1800" dirty="0" smtClean="0"/>
              <a:t>매치의미</a:t>
            </a:r>
            <a:endParaRPr lang="en-US" altLang="ko-KR" sz="1800" dirty="0" smtClean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en-US" altLang="ko-KR" sz="1500" dirty="0" err="1"/>
              <a:t>a.b</a:t>
            </a:r>
            <a:r>
              <a:rPr lang="en-US" altLang="ko-KR" sz="1500" dirty="0"/>
              <a:t> :  </a:t>
            </a:r>
            <a:r>
              <a:rPr lang="en-US" altLang="ko-KR" sz="1600" dirty="0"/>
              <a:t>"a + </a:t>
            </a:r>
            <a:r>
              <a:rPr lang="ko-KR" altLang="en-US" sz="1600" dirty="0" err="1"/>
              <a:t>모든문자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en-US" altLang="ko-KR" sz="1600" dirty="0" smtClean="0"/>
              <a:t>b“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 </a:t>
            </a:r>
            <a:r>
              <a:rPr lang="en-US" altLang="ko-KR" sz="1600" dirty="0"/>
              <a:t>a[.]b </a:t>
            </a:r>
            <a:r>
              <a:rPr lang="en-US" altLang="ko-KR" sz="1600" dirty="0" smtClean="0"/>
              <a:t> : "</a:t>
            </a:r>
            <a:r>
              <a:rPr lang="en-US" altLang="ko-KR" sz="1600" dirty="0"/>
              <a:t>a + Dot(.)</a:t>
            </a:r>
            <a:r>
              <a:rPr lang="ko-KR" altLang="en-US" sz="1600" dirty="0"/>
              <a:t>문자 </a:t>
            </a:r>
            <a:r>
              <a:rPr lang="en-US" altLang="ko-KR" sz="1600" dirty="0"/>
              <a:t>+ b</a:t>
            </a:r>
            <a:r>
              <a:rPr lang="en-US" altLang="ko-KR" sz="1600" dirty="0" smtClean="0"/>
              <a:t>"</a:t>
            </a:r>
            <a:endParaRPr lang="en-US" altLang="ko-KR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94463"/>
      </p:ext>
    </p:extLst>
  </p:cSld>
  <p:clrMapOvr>
    <a:masterClrMapping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/>
              <a:t>(*)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*바로 앞에 있는 문자 </a:t>
            </a:r>
            <a:r>
              <a:rPr lang="en-US" altLang="ko-KR" sz="1800" dirty="0" smtClean="0"/>
              <a:t>a</a:t>
            </a:r>
            <a:r>
              <a:rPr lang="ko-KR" altLang="en-US" sz="1800" dirty="0" smtClean="0"/>
              <a:t>가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부터 </a:t>
            </a:r>
            <a:r>
              <a:rPr lang="ko-KR" altLang="en-US" sz="1800" dirty="0" err="1" smtClean="0"/>
              <a:t>무한개</a:t>
            </a:r>
            <a:r>
              <a:rPr lang="ko-KR" altLang="en-US" sz="1800" dirty="0" smtClean="0"/>
              <a:t> 까지 반복될 수 있다는 의미</a:t>
            </a:r>
            <a:r>
              <a:rPr lang="en-US" altLang="ko-KR" sz="1800" dirty="0" smtClean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37441"/>
              </p:ext>
            </p:extLst>
          </p:nvPr>
        </p:nvGraphicFramePr>
        <p:xfrm>
          <a:off x="611560" y="3140968"/>
          <a:ext cx="8153400" cy="2011680"/>
        </p:xfrm>
        <a:graphic>
          <a:graphicData uri="http://schemas.openxmlformats.org/drawingml/2006/table">
            <a:tbl>
              <a:tblPr/>
              <a:tblGrid>
                <a:gridCol w="1368152"/>
                <a:gridCol w="1440160"/>
                <a:gridCol w="1944216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0</a:t>
                      </a:r>
                      <a:r>
                        <a:rPr lang="ko-KR" altLang="en-US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0</a:t>
                      </a:r>
                      <a:r>
                        <a:rPr lang="ko-KR" altLang="en-US">
                          <a:effectLst/>
                        </a:rPr>
                        <a:t>번 이상 반복되어 매치 </a:t>
                      </a:r>
                      <a:r>
                        <a:rPr lang="en-US" altLang="ko-KR">
                          <a:effectLst/>
                        </a:rPr>
                        <a:t>(1</a:t>
                      </a:r>
                      <a:r>
                        <a:rPr lang="ko-KR" altLang="en-US">
                          <a:effectLst/>
                        </a:rPr>
                        <a:t>번 반복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"a"</a:t>
                      </a:r>
                      <a:r>
                        <a:rPr lang="ko-KR" altLang="en-US" dirty="0">
                          <a:effectLst/>
                        </a:rPr>
                        <a:t>가 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번 이상 반복되어 매치 </a:t>
                      </a:r>
                      <a:r>
                        <a:rPr lang="en-US" altLang="ko-KR" dirty="0">
                          <a:effectLst/>
                        </a:rPr>
                        <a:t>(3</a:t>
                      </a:r>
                      <a:r>
                        <a:rPr lang="ko-KR" altLang="en-US" dirty="0">
                          <a:effectLst/>
                        </a:rPr>
                        <a:t>번 반복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877383"/>
      </p:ext>
    </p:extLst>
  </p:cSld>
  <p:clrMapOvr>
    <a:masterClrMapping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/>
              <a:t>(+)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+</a:t>
            </a:r>
            <a:r>
              <a:rPr lang="ko-KR" altLang="en-US" sz="1800" dirty="0"/>
              <a:t>는 최소 </a:t>
            </a:r>
            <a:r>
              <a:rPr lang="en-US" altLang="ko-KR" sz="1800" dirty="0"/>
              <a:t>1</a:t>
            </a:r>
            <a:r>
              <a:rPr lang="ko-KR" altLang="en-US" sz="1800" dirty="0"/>
              <a:t>개 이상의 반복을 필요로 하는 메타문자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96620"/>
              </p:ext>
            </p:extLst>
          </p:nvPr>
        </p:nvGraphicFramePr>
        <p:xfrm>
          <a:off x="611560" y="3212976"/>
          <a:ext cx="8153400" cy="2286000"/>
        </p:xfrm>
        <a:graphic>
          <a:graphicData uri="http://schemas.openxmlformats.org/drawingml/2006/table">
            <a:tbl>
              <a:tblPr/>
              <a:tblGrid>
                <a:gridCol w="1440160"/>
                <a:gridCol w="1512168"/>
                <a:gridCol w="1800200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ca+t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0</a:t>
                      </a:r>
                      <a:r>
                        <a:rPr lang="ko-KR" altLang="en-US">
                          <a:effectLst/>
                        </a:rPr>
                        <a:t>번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ca+t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번 이상 반복되어 매치 </a:t>
                      </a:r>
                      <a:r>
                        <a:rPr lang="en-US" altLang="ko-KR">
                          <a:effectLst/>
                        </a:rPr>
                        <a:t>(1</a:t>
                      </a:r>
                      <a:r>
                        <a:rPr lang="ko-KR" altLang="en-US">
                          <a:effectLst/>
                        </a:rPr>
                        <a:t>번 반복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ca+t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"a"</a:t>
                      </a:r>
                      <a:r>
                        <a:rPr lang="ko-KR" altLang="en-US" dirty="0">
                          <a:effectLst/>
                        </a:rPr>
                        <a:t>가 </a:t>
                      </a:r>
                      <a:r>
                        <a:rPr lang="en-US" altLang="ko-KR" dirty="0">
                          <a:effectLst/>
                        </a:rPr>
                        <a:t>1</a:t>
                      </a:r>
                      <a:r>
                        <a:rPr lang="ko-KR" altLang="en-US" dirty="0">
                          <a:effectLst/>
                        </a:rPr>
                        <a:t>번 이상 반복되어 매치 </a:t>
                      </a:r>
                      <a:r>
                        <a:rPr lang="en-US" altLang="ko-KR" dirty="0">
                          <a:effectLst/>
                        </a:rPr>
                        <a:t>(3</a:t>
                      </a:r>
                      <a:r>
                        <a:rPr lang="ko-KR" altLang="en-US" dirty="0">
                          <a:effectLst/>
                        </a:rPr>
                        <a:t>번 반복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870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함수를 함수인자로 전달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9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 smtClean="0"/>
              <a:t>(?)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?</a:t>
            </a:r>
            <a:r>
              <a:rPr lang="ko-KR" altLang="en-US" sz="1800" dirty="0"/>
              <a:t> 메타문자가 의미하는 것은 </a:t>
            </a:r>
            <a:r>
              <a:rPr lang="en-US" altLang="ko-KR" sz="1800" dirty="0"/>
              <a:t>{0, 1</a:t>
            </a:r>
            <a:r>
              <a:rPr lang="en-US" altLang="ko-KR" sz="1800" dirty="0" smtClean="0"/>
              <a:t>}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330127"/>
              </p:ext>
            </p:extLst>
          </p:nvPr>
        </p:nvGraphicFramePr>
        <p:xfrm>
          <a:off x="611560" y="3212976"/>
          <a:ext cx="8153400" cy="1097280"/>
        </p:xfrm>
        <a:graphic>
          <a:graphicData uri="http://schemas.openxmlformats.org/drawingml/2006/table">
            <a:tbl>
              <a:tblPr/>
              <a:tblGrid>
                <a:gridCol w="1440160"/>
                <a:gridCol w="1512168"/>
                <a:gridCol w="1800200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ab?c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abc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"b"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번 사용되어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ab?c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"b"</a:t>
                      </a:r>
                      <a:r>
                        <a:rPr lang="ko-KR" altLang="en-US" dirty="0">
                          <a:effectLst/>
                        </a:rPr>
                        <a:t>가 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번 사용되어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5724"/>
      </p:ext>
    </p:extLst>
  </p:cSld>
  <p:clrMapOvr>
    <a:masterClrMapping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/>
              <a:t>({</a:t>
            </a:r>
            <a:r>
              <a:rPr lang="en-US" altLang="ko-KR" dirty="0" err="1"/>
              <a:t>m,n</a:t>
            </a:r>
            <a:r>
              <a:rPr lang="en-US" altLang="ko-KR" dirty="0" smtClean="0"/>
              <a:t>})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{}</a:t>
            </a:r>
            <a:r>
              <a:rPr lang="ko-KR" altLang="en-US" sz="1800" dirty="0"/>
              <a:t> 메타문자를 이용하면 반복횟수를 </a:t>
            </a:r>
            <a:r>
              <a:rPr lang="ko-KR" altLang="en-US" sz="1800" dirty="0" smtClean="0"/>
              <a:t>고정시킬 </a:t>
            </a:r>
            <a:r>
              <a:rPr lang="ko-KR" altLang="en-US" sz="1800" dirty="0"/>
              <a:t>수 있다</a:t>
            </a:r>
            <a:r>
              <a:rPr lang="en-US" altLang="ko-KR" sz="1800" dirty="0"/>
              <a:t>. {m, n}</a:t>
            </a:r>
            <a:r>
              <a:rPr lang="ko-KR" altLang="en-US" sz="1800" dirty="0"/>
              <a:t> 정규식을 사용하면 반복횟수가 </a:t>
            </a:r>
            <a:r>
              <a:rPr lang="en-US" altLang="ko-KR" sz="1800" dirty="0"/>
              <a:t>m</a:t>
            </a:r>
            <a:r>
              <a:rPr lang="ko-KR" altLang="en-US" sz="1800" dirty="0"/>
              <a:t>부터 </a:t>
            </a:r>
            <a:r>
              <a:rPr lang="en-US" altLang="ko-KR" sz="1800" dirty="0"/>
              <a:t>n</a:t>
            </a:r>
            <a:r>
              <a:rPr lang="ko-KR" altLang="en-US" sz="1800" dirty="0" err="1"/>
              <a:t>인것을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{1</a:t>
            </a:r>
            <a:r>
              <a:rPr lang="en-US" altLang="ko-KR" sz="1800" dirty="0"/>
              <a:t>,}</a:t>
            </a:r>
            <a:r>
              <a:rPr lang="ko-KR" altLang="en-US" sz="1800" dirty="0"/>
              <a:t>은 </a:t>
            </a:r>
            <a:r>
              <a:rPr lang="en-US" altLang="ko-KR" sz="1800" dirty="0"/>
              <a:t>+</a:t>
            </a:r>
            <a:r>
              <a:rPr lang="ko-KR" altLang="en-US" sz="1800" dirty="0"/>
              <a:t>와 동일하며 </a:t>
            </a:r>
            <a:r>
              <a:rPr lang="en-US" altLang="ko-KR" sz="1800" dirty="0"/>
              <a:t>{0,}</a:t>
            </a:r>
            <a:r>
              <a:rPr lang="ko-KR" altLang="en-US" sz="1800" dirty="0"/>
              <a:t>은 *와 동일</a:t>
            </a:r>
            <a:endParaRPr lang="en-US" altLang="ko-KR" sz="1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82028"/>
              </p:ext>
            </p:extLst>
          </p:nvPr>
        </p:nvGraphicFramePr>
        <p:xfrm>
          <a:off x="467544" y="3356992"/>
          <a:ext cx="8153400" cy="2960348"/>
        </p:xfrm>
        <a:graphic>
          <a:graphicData uri="http://schemas.openxmlformats.org/drawingml/2006/table">
            <a:tbl>
              <a:tblPr/>
              <a:tblGrid>
                <a:gridCol w="1438945"/>
                <a:gridCol w="1584176"/>
                <a:gridCol w="2016224"/>
                <a:gridCol w="3114055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Match </a:t>
                      </a:r>
                      <a:r>
                        <a:rPr lang="ko-KR" altLang="en-US" sz="1800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1</a:t>
                      </a:r>
                      <a:r>
                        <a:rPr lang="ko-KR" altLang="en-US" sz="1800" dirty="0">
                          <a:effectLst/>
                        </a:rPr>
                        <a:t>번만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caat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2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1</a:t>
                      </a:r>
                      <a:r>
                        <a:rPr lang="ko-KR" altLang="en-US" sz="1800" dirty="0">
                          <a:effectLst/>
                        </a:rPr>
                        <a:t>번만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2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caaaaat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5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6607"/>
      </p:ext>
    </p:extLst>
  </p:cSld>
  <p:clrMapOvr>
    <a:masterClrMapping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백슬래시</a:t>
            </a:r>
            <a:r>
              <a:rPr lang="en-US" altLang="ko-KR" dirty="0"/>
              <a:t>(\) </a:t>
            </a:r>
            <a:r>
              <a:rPr lang="ko-KR" altLang="en-US" dirty="0"/>
              <a:t>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9089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“\section” : </a:t>
            </a:r>
            <a:r>
              <a:rPr lang="ko-KR" altLang="en-US" sz="1800" dirty="0" smtClean="0"/>
              <a:t>이 </a:t>
            </a:r>
            <a:r>
              <a:rPr lang="ko-KR" altLang="en-US" sz="1800" dirty="0"/>
              <a:t>정규식은 </a:t>
            </a:r>
            <a:r>
              <a:rPr lang="en-US" altLang="ko-KR" sz="1800" dirty="0"/>
              <a:t>\s </a:t>
            </a:r>
            <a:r>
              <a:rPr lang="ko-KR" altLang="en-US" sz="1800" dirty="0"/>
              <a:t>문자가 </a:t>
            </a:r>
            <a:r>
              <a:rPr lang="en-US" altLang="ko-KR" sz="1800" dirty="0"/>
              <a:t>whitespace</a:t>
            </a:r>
            <a:r>
              <a:rPr lang="ko-KR" altLang="en-US" sz="1800" dirty="0"/>
              <a:t>로 </a:t>
            </a:r>
            <a:r>
              <a:rPr lang="ko-KR" altLang="en-US" sz="1800" dirty="0" smtClean="0"/>
              <a:t>해석되어 </a:t>
            </a:r>
            <a:r>
              <a:rPr lang="en-US" altLang="ko-KR" sz="1800" dirty="0"/>
              <a:t>[ \</a:t>
            </a:r>
            <a:r>
              <a:rPr lang="en-US" altLang="ko-KR" sz="1800" dirty="0" smtClean="0"/>
              <a:t>t\n\r\f\v]</a:t>
            </a:r>
            <a:r>
              <a:rPr lang="en-US" altLang="ko-KR" sz="1800" dirty="0" err="1" smtClean="0"/>
              <a:t>ection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동일한 의미</a:t>
            </a:r>
            <a:endParaRPr lang="ko-KR" altLang="en-US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“\\section” </a:t>
            </a:r>
            <a:r>
              <a:rPr lang="en-US" altLang="ko-KR" sz="1800" dirty="0"/>
              <a:t>: </a:t>
            </a:r>
            <a:r>
              <a:rPr lang="ko-KR" altLang="en-US" sz="1800" dirty="0" err="1" smtClean="0"/>
              <a:t>파이썬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문자열 </a:t>
            </a:r>
            <a:r>
              <a:rPr lang="ko-KR" altLang="en-US" sz="1800" dirty="0" err="1"/>
              <a:t>리터럴</a:t>
            </a:r>
            <a:r>
              <a:rPr lang="ko-KR" altLang="en-US" sz="1800" dirty="0"/>
              <a:t> 규칙에 의하여 </a:t>
            </a:r>
            <a:r>
              <a:rPr lang="en-US" altLang="ko-KR" sz="1800" dirty="0" smtClean="0"/>
              <a:t>\</a:t>
            </a:r>
            <a:r>
              <a:rPr lang="ko-KR" altLang="en-US" sz="1800" dirty="0" smtClean="0"/>
              <a:t>이</a:t>
            </a:r>
            <a:r>
              <a:rPr lang="ko-KR" altLang="en-US" sz="1800" dirty="0"/>
              <a:t> </a:t>
            </a:r>
            <a:r>
              <a:rPr lang="en-US" altLang="ko-KR" sz="1800" dirty="0" smtClean="0"/>
              <a:t>\</a:t>
            </a:r>
            <a:r>
              <a:rPr lang="en-US" altLang="ko-KR" sz="1800" dirty="0"/>
              <a:t>\</a:t>
            </a:r>
            <a:r>
              <a:rPr lang="ko-KR" altLang="en-US" sz="1800" dirty="0" smtClean="0"/>
              <a:t>로 변경</a:t>
            </a:r>
            <a:endParaRPr lang="en-US" altLang="ko-KR" sz="1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/>
              <a:t>\\</a:t>
            </a:r>
            <a:r>
              <a:rPr lang="ko-KR" altLang="en-US" sz="1500" dirty="0"/>
              <a:t> 문자를 전달하려면 </a:t>
            </a:r>
            <a:r>
              <a:rPr lang="ko-KR" altLang="en-US" sz="1500" dirty="0" err="1"/>
              <a:t>파이썬은</a:t>
            </a:r>
            <a:r>
              <a:rPr lang="ko-KR" altLang="en-US" sz="1500" dirty="0"/>
              <a:t> </a:t>
            </a:r>
            <a:r>
              <a:rPr lang="en-US" altLang="ko-KR" sz="1500" dirty="0"/>
              <a:t>\\\\</a:t>
            </a:r>
            <a:r>
              <a:rPr lang="ko-KR" altLang="en-US" sz="1500" dirty="0"/>
              <a:t> 처럼 백슬래시를 </a:t>
            </a:r>
            <a:r>
              <a:rPr lang="en-US" altLang="ko-KR" sz="1500" dirty="0"/>
              <a:t>4</a:t>
            </a:r>
            <a:r>
              <a:rPr lang="ko-KR" altLang="en-US" sz="1500" dirty="0"/>
              <a:t>개나 </a:t>
            </a:r>
            <a:r>
              <a:rPr lang="ko-KR" altLang="en-US" sz="1500" dirty="0" smtClean="0"/>
              <a:t>사용</a:t>
            </a:r>
            <a:endParaRPr lang="en-US" altLang="ko-KR" sz="15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r”\section” : Raw </a:t>
            </a:r>
            <a:r>
              <a:rPr lang="en-US" altLang="ko-KR" sz="1800" dirty="0"/>
              <a:t>String </a:t>
            </a:r>
            <a:r>
              <a:rPr lang="ko-KR" altLang="en-US" sz="1800" dirty="0"/>
              <a:t>규칙에 의하여 백슬래시 </a:t>
            </a:r>
            <a:r>
              <a:rPr lang="ko-KR" altLang="en-US" sz="1800" dirty="0" err="1"/>
              <a:t>두개</a:t>
            </a:r>
            <a:r>
              <a:rPr lang="ko-KR" altLang="en-US" sz="1800" dirty="0"/>
              <a:t> 대신 </a:t>
            </a:r>
            <a:r>
              <a:rPr lang="ko-KR" altLang="en-US" sz="1800" dirty="0" err="1"/>
              <a:t>한개만</a:t>
            </a:r>
            <a:r>
              <a:rPr lang="ko-KR" altLang="en-US" sz="1800" dirty="0"/>
              <a:t> 써도 </a:t>
            </a:r>
            <a:r>
              <a:rPr lang="ko-KR" altLang="en-US" sz="1800" dirty="0" err="1"/>
              <a:t>두개를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쓴것과</a:t>
            </a:r>
            <a:r>
              <a:rPr lang="ko-KR" altLang="en-US" sz="1800" dirty="0"/>
              <a:t> 동일한 </a:t>
            </a:r>
            <a:r>
              <a:rPr lang="ko-KR" altLang="en-US" sz="1800" dirty="0" smtClean="0"/>
              <a:t>의미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41314"/>
      </p:ext>
    </p:extLst>
  </p:cSld>
  <p:clrMapOvr>
    <a:masterClrMapping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Alternatives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(|,or)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|</a:t>
            </a:r>
            <a:r>
              <a:rPr lang="ko-KR" altLang="en-US" sz="1800" dirty="0"/>
              <a:t> 메타문자는 </a:t>
            </a:r>
            <a:r>
              <a:rPr lang="en-US" altLang="ko-KR" sz="1800" dirty="0"/>
              <a:t>"or"</a:t>
            </a:r>
            <a:r>
              <a:rPr lang="ko-KR" altLang="en-US" sz="1800" dirty="0"/>
              <a:t>의 의미와 </a:t>
            </a:r>
            <a:r>
              <a:rPr lang="ko-KR" altLang="en-US" sz="1800" dirty="0" smtClean="0"/>
              <a:t>동일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A|B</a:t>
            </a:r>
            <a:r>
              <a:rPr lang="ko-KR" altLang="en-US" sz="1800" dirty="0"/>
              <a:t> 라는 정규식이 있다면 이것은 </a:t>
            </a:r>
            <a:r>
              <a:rPr lang="en-US" altLang="ko-KR" sz="1800" dirty="0"/>
              <a:t>A </a:t>
            </a:r>
            <a:r>
              <a:rPr lang="ko-KR" altLang="en-US" sz="1800" dirty="0"/>
              <a:t>또는 </a:t>
            </a:r>
            <a:r>
              <a:rPr lang="en-US" altLang="ko-KR" sz="1800" dirty="0"/>
              <a:t>B</a:t>
            </a:r>
            <a:r>
              <a:rPr lang="ko-KR" altLang="en-US" sz="1800" dirty="0"/>
              <a:t>라는 </a:t>
            </a:r>
            <a:r>
              <a:rPr lang="ko-KR" altLang="en-US" sz="1800" dirty="0" smtClean="0"/>
              <a:t>의미</a:t>
            </a:r>
            <a:endParaRPr lang="en-US" altLang="ko-KR" sz="1800" dirty="0"/>
          </a:p>
          <a:p>
            <a:pPr marL="365760" lvl="1" indent="0">
              <a:lnSpc>
                <a:spcPct val="120000"/>
              </a:lnSpc>
              <a:buNone/>
            </a:pP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308011"/>
              </p:ext>
            </p:extLst>
          </p:nvPr>
        </p:nvGraphicFramePr>
        <p:xfrm>
          <a:off x="755576" y="2929880"/>
          <a:ext cx="7488832" cy="1219200"/>
        </p:xfrm>
        <a:graphic>
          <a:graphicData uri="http://schemas.openxmlformats.org/drawingml/2006/table">
            <a:tbl>
              <a:tblPr/>
              <a:tblGrid>
                <a:gridCol w="1859810"/>
                <a:gridCol w="5629022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python|perl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 or "</a:t>
                      </a:r>
                      <a:r>
                        <a:rPr lang="en-US" sz="1200" dirty="0" err="1">
                          <a:effectLst/>
                        </a:rPr>
                        <a:t>perl</a:t>
                      </a:r>
                      <a:r>
                        <a:rPr lang="en-US" sz="1200" dirty="0">
                          <a:effectLst/>
                        </a:rPr>
                        <a:t>"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rub(y|le))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"ruby" or "ruble"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Python(!+|\?)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"Python" followed by one or more ! or one ?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246875"/>
      </p:ext>
    </p:extLst>
  </p:cSld>
  <p:clrMapOvr>
    <a:masterClrMapping/>
  </p:clrMapOvr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Grouping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59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Grouping ( 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04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( ) </a:t>
            </a:r>
            <a:r>
              <a:rPr lang="ko-KR" altLang="en-US" sz="1800" dirty="0" smtClean="0"/>
              <a:t>내에 정규 </a:t>
            </a:r>
            <a:r>
              <a:rPr lang="ko-KR" altLang="en-US" sz="1800" dirty="0" err="1" smtClean="0"/>
              <a:t>표현식을</a:t>
            </a:r>
            <a:r>
              <a:rPr lang="ko-KR" altLang="en-US" sz="1800" dirty="0" smtClean="0"/>
              <a:t> 정의하고 특정 단어나 특정 그룹을 표시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301584"/>
              </p:ext>
            </p:extLst>
          </p:nvPr>
        </p:nvGraphicFramePr>
        <p:xfrm>
          <a:off x="899592" y="2348880"/>
          <a:ext cx="7416824" cy="371856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Groups regular expressions and remembers matched text.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(?imx)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on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a regular expression. If in parentheses, only that area is affected.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(?-imx)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off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a regular expression. If in parentheses, only that area is affected.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Groups regular expressions without remembering matched text.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(?imx: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on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parentheses.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(?-imx: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off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parentheses.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(?#...)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Comment.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(?=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Specifies position using a pattern. Doesn't have a range.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(?!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Specifies position using pattern negation. Doesn't have a range.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(?&gt;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Matches independent pattern without backtracking.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301488"/>
      </p:ext>
    </p:extLst>
  </p:cSld>
  <p:clrMapOvr>
    <a:masterClrMapping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Grouping ( ) -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line </a:t>
            </a:r>
            <a:r>
              <a:rPr lang="en-US" altLang="ko-KR" sz="1200" dirty="0"/>
              <a:t>= "Cats are smarter than </a:t>
            </a:r>
            <a:r>
              <a:rPr lang="en-US" altLang="ko-KR" sz="1200" dirty="0" smtClean="0"/>
              <a:t>dogs“</a:t>
            </a:r>
            <a:endParaRPr lang="en-US" altLang="ko-KR" sz="1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/>
              <a:t>matchObj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re.match</a:t>
            </a:r>
            <a:r>
              <a:rPr lang="en-US" altLang="ko-KR" sz="1200" dirty="0"/>
              <a:t>( r'(.*) </a:t>
            </a:r>
            <a:r>
              <a:rPr lang="en-US" altLang="ko-KR" sz="1200" dirty="0" smtClean="0"/>
              <a:t> are  (.*?)  (.*)', </a:t>
            </a:r>
            <a:r>
              <a:rPr lang="en-US" altLang="ko-KR" sz="1200" dirty="0"/>
              <a:t>line, </a:t>
            </a:r>
            <a:r>
              <a:rPr lang="en-US" altLang="ko-KR" sz="1200" dirty="0" err="1" smtClean="0"/>
              <a:t>re.M|re.I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Cats 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(.*) </a:t>
            </a:r>
            <a:r>
              <a:rPr lang="ko-KR" altLang="en-US" sz="1200" dirty="0" err="1" smtClean="0"/>
              <a:t>매칭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, smarter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(.*?)</a:t>
            </a:r>
            <a:r>
              <a:rPr lang="ko-KR" altLang="en-US" sz="1200" dirty="0" smtClean="0"/>
              <a:t>와 </a:t>
            </a:r>
            <a:r>
              <a:rPr lang="ko-KR" altLang="en-US" sz="1200" dirty="0" err="1" smtClean="0"/>
              <a:t>매칭</a:t>
            </a:r>
            <a:r>
              <a:rPr lang="en-US" altLang="ko-KR" sz="1200" dirty="0" smtClean="0"/>
              <a:t>, than dogs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(.*)</a:t>
            </a:r>
            <a:r>
              <a:rPr lang="ko-KR" altLang="en-US" sz="1200" dirty="0" smtClean="0"/>
              <a:t>와 </a:t>
            </a:r>
            <a:r>
              <a:rPr lang="ko-KR" altLang="en-US" sz="1200" dirty="0" err="1" smtClean="0"/>
              <a:t>매칭</a:t>
            </a:r>
            <a:endParaRPr lang="en-US" altLang="ko-KR" sz="1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/>
              <a:t>re.I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대소문자에 관계없이 </a:t>
            </a:r>
            <a:r>
              <a:rPr lang="ko-KR" altLang="en-US" sz="1200" dirty="0" smtClean="0"/>
              <a:t>매치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Re.m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– </a:t>
            </a:r>
            <a:r>
              <a:rPr lang="ko-KR" altLang="en-US" sz="1200" dirty="0"/>
              <a:t>여러 줄과 매치</a:t>
            </a:r>
            <a:endParaRPr lang="en-US" altLang="ko-KR" sz="12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106750"/>
              </p:ext>
            </p:extLst>
          </p:nvPr>
        </p:nvGraphicFramePr>
        <p:xfrm>
          <a:off x="827584" y="3068960"/>
          <a:ext cx="7416824" cy="121920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\D\d+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\</a:t>
                      </a:r>
                      <a:r>
                        <a:rPr lang="en-US" sz="1200" dirty="0" err="1" smtClean="0">
                          <a:effectLst/>
                        </a:rPr>
                        <a:t>DNo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group: + repeats \d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(\D\d)+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Grouped: + repeats \D\d pair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([Pp]</a:t>
                      </a:r>
                      <a:r>
                        <a:rPr lang="en-US" sz="1200" dirty="0" err="1">
                          <a:effectLst/>
                        </a:rPr>
                        <a:t>ython</a:t>
                      </a:r>
                      <a:r>
                        <a:rPr lang="en-US" sz="1200" dirty="0">
                          <a:effectLst/>
                        </a:rPr>
                        <a:t>(, )?)+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"Python", "Python, python, python",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936362"/>
              </p:ext>
            </p:extLst>
          </p:nvPr>
        </p:nvGraphicFramePr>
        <p:xfrm>
          <a:off x="827584" y="5212040"/>
          <a:ext cx="7416824" cy="109728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([Pp])ython&amp;\1ails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</a:t>
                      </a:r>
                      <a:r>
                        <a:rPr lang="en-US" sz="1200" dirty="0" err="1">
                          <a:effectLst/>
                        </a:rPr>
                        <a:t>python&amp;pails</a:t>
                      </a:r>
                      <a:r>
                        <a:rPr lang="en-US" sz="1200" dirty="0">
                          <a:effectLst/>
                        </a:rPr>
                        <a:t> or </a:t>
                      </a:r>
                      <a:r>
                        <a:rPr lang="en-US" sz="1200" dirty="0" err="1">
                          <a:effectLst/>
                        </a:rPr>
                        <a:t>Python&amp;Pails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(['"])[^\1]*\1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Single or double-quoted string. \1 matches whatever the 1st group matched. \2 matches whatever the 2nd group matched,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9552" y="4437112"/>
            <a:ext cx="7704856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040" indent="-320040">
              <a:lnSpc>
                <a:spcPct val="120000"/>
              </a:lnSpc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§"/>
            </a:pPr>
            <a:r>
              <a:rPr lang="ko-KR" altLang="en-US" dirty="0"/>
              <a:t>기존 그룹을 </a:t>
            </a:r>
            <a:r>
              <a:rPr lang="ko-KR" altLang="en-US" dirty="0" smtClean="0"/>
              <a:t>재사용하기</a:t>
            </a:r>
            <a:endParaRPr lang="en-US" altLang="ko-KR" dirty="0" smtClean="0"/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ü"/>
            </a:pPr>
            <a:r>
              <a:rPr lang="ko-KR" altLang="en-US" sz="1100" dirty="0" smtClean="0"/>
              <a:t>기존 그룹을 숫자를 사용하여 참조하게 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811589"/>
      </p:ext>
    </p:extLst>
  </p:cSld>
  <p:clrMapOvr>
    <a:masterClrMapping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정규식 정의 및 실행 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 </a:t>
            </a:r>
            <a:r>
              <a:rPr lang="en-US" altLang="ko-KR" sz="1800" dirty="0"/>
              <a:t>re </a:t>
            </a:r>
            <a:r>
              <a:rPr lang="ko-KR" altLang="en-US" sz="1800" dirty="0"/>
              <a:t>모듈은 </a:t>
            </a:r>
            <a:r>
              <a:rPr lang="ko-KR" altLang="en-US" sz="1800" dirty="0" err="1"/>
              <a:t>파이썬이</a:t>
            </a:r>
            <a:r>
              <a:rPr lang="ko-KR" altLang="en-US" sz="1800" dirty="0"/>
              <a:t> 설치될 때 자동으로 설치되는 기본 </a:t>
            </a:r>
            <a:r>
              <a:rPr lang="ko-KR" altLang="en-US" sz="1800" dirty="0" smtClean="0"/>
              <a:t>라이브러리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600" dirty="0"/>
              <a:t>p = </a:t>
            </a:r>
            <a:r>
              <a:rPr lang="en-US" altLang="ko-KR" sz="1600" dirty="0" err="1"/>
              <a:t>re.compile</a:t>
            </a:r>
            <a:r>
              <a:rPr lang="en-US" altLang="ko-KR" sz="1600" dirty="0"/>
              <a:t>('ab*', </a:t>
            </a:r>
            <a:r>
              <a:rPr lang="en-US" altLang="ko-KR" sz="1600" dirty="0" err="1"/>
              <a:t>re.IGNORECASE</a:t>
            </a:r>
            <a:r>
              <a:rPr lang="en-US" altLang="ko-KR" sz="1600" dirty="0" smtClean="0"/>
              <a:t>) : </a:t>
            </a:r>
            <a:r>
              <a:rPr lang="en-US" altLang="ko-KR" sz="1800" dirty="0" err="1" smtClean="0"/>
              <a:t>re.IGNORECASE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옵션이 의미하는 것은 대소문자를 구분하지 </a:t>
            </a:r>
            <a:r>
              <a:rPr lang="ko-KR" altLang="en-US" sz="1800" dirty="0" smtClean="0"/>
              <a:t>않</a:t>
            </a:r>
            <a:r>
              <a:rPr lang="ko-KR" altLang="en-US" sz="1800" dirty="0"/>
              <a:t>음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55576" y="2924944"/>
            <a:ext cx="3888432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&gt;&gt;&gt; </a:t>
            </a:r>
            <a:r>
              <a:rPr lang="en-US" altLang="ko-KR" sz="1200" dirty="0" smtClean="0"/>
              <a:t>import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re</a:t>
            </a:r>
          </a:p>
          <a:p>
            <a:r>
              <a:rPr lang="en-US" altLang="ko-KR" sz="1200" dirty="0" smtClean="0"/>
              <a:t>&gt;&gt;&gt; mat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re.compile</a:t>
            </a:r>
            <a:r>
              <a:rPr lang="en-US" altLang="ko-KR" sz="1200" dirty="0"/>
              <a:t>("[a-z</a:t>
            </a:r>
            <a:r>
              <a:rPr lang="en-US" altLang="ko-KR" sz="1200" dirty="0" smtClean="0"/>
              <a:t>]+")</a:t>
            </a:r>
          </a:p>
          <a:p>
            <a:r>
              <a:rPr lang="en-US" altLang="ko-KR" sz="1200" dirty="0"/>
              <a:t>&gt;&gt;&gt; mat</a:t>
            </a:r>
          </a:p>
          <a:p>
            <a:r>
              <a:rPr lang="en-US" altLang="ko-KR" sz="1200" dirty="0"/>
              <a:t>&lt;_</a:t>
            </a:r>
            <a:r>
              <a:rPr lang="en-US" altLang="ko-KR" sz="1200" dirty="0" err="1"/>
              <a:t>sre.SRE_Pattern</a:t>
            </a:r>
            <a:r>
              <a:rPr lang="en-US" altLang="ko-KR" sz="1200" dirty="0"/>
              <a:t> object at 0x063D2C60&gt;</a:t>
            </a:r>
          </a:p>
          <a:p>
            <a:r>
              <a:rPr lang="en-US" altLang="ko-KR" sz="1200" dirty="0"/>
              <a:t>&gt;&gt;&gt; </a:t>
            </a:r>
          </a:p>
          <a:p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777328" y="4941168"/>
            <a:ext cx="3888432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&gt;&gt;&gt; m = </a:t>
            </a:r>
            <a:r>
              <a:rPr lang="en-US" altLang="ko-KR" sz="1200" dirty="0" err="1"/>
              <a:t>re.match</a:t>
            </a:r>
            <a:r>
              <a:rPr lang="en-US" altLang="ko-KR" sz="1200" dirty="0"/>
              <a:t>('[a-z]+', "python")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m.group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'python'</a:t>
            </a:r>
          </a:p>
          <a:p>
            <a:r>
              <a:rPr lang="en-US" altLang="ko-KR" sz="1200" dirty="0"/>
              <a:t>&gt;&gt;&gt; mo2 = </a:t>
            </a:r>
            <a:r>
              <a:rPr lang="en-US" altLang="ko-KR" sz="1200" dirty="0" err="1"/>
              <a:t>re.match</a:t>
            </a:r>
            <a:r>
              <a:rPr lang="en-US" altLang="ko-KR" sz="1200" dirty="0"/>
              <a:t>("[a-z]+","</a:t>
            </a:r>
            <a:r>
              <a:rPr lang="en-US" altLang="ko-KR" sz="1200" dirty="0" err="1"/>
              <a:t>abc</a:t>
            </a:r>
            <a:r>
              <a:rPr lang="en-US" altLang="ko-KR" sz="1200" dirty="0"/>
              <a:t>")</a:t>
            </a:r>
          </a:p>
          <a:p>
            <a:r>
              <a:rPr lang="en-US" altLang="ko-KR" sz="1200" dirty="0"/>
              <a:t>&gt;&gt;&gt; mo2.group()</a:t>
            </a:r>
          </a:p>
          <a:p>
            <a:r>
              <a:rPr lang="en-US" altLang="ko-KR" sz="1200" dirty="0"/>
              <a:t>'</a:t>
            </a:r>
            <a:r>
              <a:rPr lang="en-US" altLang="ko-KR" sz="1200" dirty="0" err="1"/>
              <a:t>abc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&gt;&gt;&gt; </a:t>
            </a:r>
            <a:endParaRPr lang="en-US" altLang="ko-KR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975520" y="3140968"/>
            <a:ext cx="312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Comile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사용하여 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302078"/>
            <a:ext cx="3124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함수를 이용한 모듈 </a:t>
            </a:r>
            <a:r>
              <a:rPr lang="ko-KR" altLang="en-US" b="1" dirty="0"/>
              <a:t>단위로 수행</a:t>
            </a:r>
          </a:p>
          <a:p>
            <a:r>
              <a:rPr lang="ko-KR" altLang="en-US" dirty="0" smtClean="0"/>
              <a:t> </a:t>
            </a:r>
            <a:r>
              <a:rPr lang="ko-KR" altLang="en-US" sz="1200" dirty="0" smtClean="0"/>
              <a:t>직접 </a:t>
            </a:r>
            <a:r>
              <a:rPr lang="en-US" altLang="ko-KR" sz="1200" dirty="0" smtClean="0"/>
              <a:t>re </a:t>
            </a:r>
            <a:r>
              <a:rPr lang="ko-KR" altLang="en-US" sz="1200" dirty="0" smtClean="0"/>
              <a:t>패키지 내의 함수</a:t>
            </a:r>
            <a:r>
              <a:rPr lang="en-US" altLang="ko-KR" sz="1200" dirty="0" smtClean="0"/>
              <a:t>(match()</a:t>
            </a:r>
            <a:r>
              <a:rPr lang="ko-KR" altLang="en-US" sz="1200" dirty="0" smtClean="0"/>
              <a:t>함수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실행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96116"/>
      </p:ext>
    </p:extLst>
  </p:cSld>
  <p:clrMapOvr>
    <a:masterClrMapping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문자열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검색이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464300"/>
              </p:ext>
            </p:extLst>
          </p:nvPr>
        </p:nvGraphicFramePr>
        <p:xfrm>
          <a:off x="539552" y="2924944"/>
          <a:ext cx="8153400" cy="91440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1607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함수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match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패턴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플래그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문자열의 처음부터 정규식과 매치되는지 조사한다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search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패턴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플래그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문자열 전체를 검색하여 정규식과 매치되는지 조사한다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4396718"/>
            <a:ext cx="3600400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US" altLang="ko-KR" sz="1000" dirty="0"/>
              <a:t>line = "Cats are smarter than dogs</a:t>
            </a:r>
            <a:r>
              <a:rPr lang="en-US" altLang="ko-KR" sz="1000" dirty="0" smtClean="0"/>
              <a:t>"</a:t>
            </a:r>
            <a:endParaRPr lang="en-US" altLang="ko-KR" sz="1000" dirty="0"/>
          </a:p>
          <a:p>
            <a:r>
              <a:rPr lang="en-US" altLang="ko-KR" sz="1000" dirty="0" err="1"/>
              <a:t>matchObj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re.match</a:t>
            </a:r>
            <a:r>
              <a:rPr lang="en-US" altLang="ko-KR" sz="1000" dirty="0"/>
              <a:t>( r'(.*) are (.*?) (.*)', line, </a:t>
            </a:r>
            <a:r>
              <a:rPr lang="en-US" altLang="ko-KR" sz="1000" dirty="0" err="1"/>
              <a:t>re.M|re.I</a:t>
            </a:r>
            <a:r>
              <a:rPr lang="en-US" altLang="ko-KR" sz="1000" dirty="0"/>
              <a:t>)</a:t>
            </a:r>
          </a:p>
          <a:p>
            <a:endParaRPr lang="en-US" altLang="ko-KR" dirty="0"/>
          </a:p>
          <a:p>
            <a:r>
              <a:rPr lang="en-US" altLang="ko-KR" sz="1000" dirty="0"/>
              <a:t>if </a:t>
            </a:r>
            <a:r>
              <a:rPr lang="en-US" altLang="ko-KR" sz="1000" dirty="0" err="1"/>
              <a:t>matchObj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() : ", 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(1) : ", 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(1)</a:t>
            </a:r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(2) : ", 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(2)</a:t>
            </a:r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(3) : ", 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(3)</a:t>
            </a:r>
          </a:p>
          <a:p>
            <a:r>
              <a:rPr lang="en-US" altLang="ko-KR" sz="1000" dirty="0"/>
              <a:t>else:</a:t>
            </a:r>
          </a:p>
          <a:p>
            <a:r>
              <a:rPr lang="en-US" altLang="ko-KR" sz="1000" dirty="0"/>
              <a:t>print "No match!!"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32040" y="4293096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(.*) </a:t>
            </a:r>
            <a:r>
              <a:rPr lang="ko-KR" altLang="en-US" dirty="0" smtClean="0"/>
              <a:t>패턴은 문자숫자가 연속</a:t>
            </a:r>
            <a:endParaRPr lang="en-US" altLang="ko-KR" dirty="0" smtClean="0"/>
          </a:p>
          <a:p>
            <a:r>
              <a:rPr lang="en-US" altLang="ko-KR" dirty="0" smtClean="0"/>
              <a:t>(.*?) </a:t>
            </a:r>
            <a:r>
              <a:rPr lang="ko-KR" altLang="en-US" dirty="0" smtClean="0"/>
              <a:t>패턴은 문자숫자가 연속된 것이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2040" y="536882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Group(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패턴매칭된</a:t>
            </a:r>
            <a:r>
              <a:rPr lang="ko-KR" altLang="en-US" dirty="0" smtClean="0"/>
              <a:t> 결과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06103"/>
      </p:ext>
    </p:extLst>
  </p:cSld>
  <p:clrMapOvr>
    <a:masterClrMapping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문자열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변경이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414993"/>
              </p:ext>
            </p:extLst>
          </p:nvPr>
        </p:nvGraphicFramePr>
        <p:xfrm>
          <a:off x="539552" y="2780928"/>
          <a:ext cx="8153400" cy="100584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sub(</a:t>
                      </a:r>
                      <a:r>
                        <a:rPr lang="en-US" dirty="0" err="1" smtClean="0">
                          <a:effectLst/>
                        </a:rPr>
                        <a:t>pattern,replace,string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변경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99592" y="4231360"/>
            <a:ext cx="3600400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>
              <a:lnSpc>
                <a:spcPct val="120000"/>
              </a:lnSpc>
            </a:pPr>
            <a:r>
              <a:rPr lang="en-US" altLang="ko-KR" sz="900" dirty="0"/>
              <a:t>phone = "010-959-559 # This is Phone Number"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# </a:t>
            </a:r>
            <a:r>
              <a:rPr lang="ko-KR" altLang="en-US" sz="900" dirty="0" smtClean="0"/>
              <a:t>주석제</a:t>
            </a:r>
            <a:r>
              <a:rPr lang="ko-KR" altLang="en-US" sz="900" dirty="0"/>
              <a:t>거</a:t>
            </a:r>
            <a:endParaRPr lang="en-US" altLang="ko-KR" sz="900" dirty="0"/>
          </a:p>
          <a:p>
            <a:pPr lvl="1">
              <a:lnSpc>
                <a:spcPct val="120000"/>
              </a:lnSpc>
            </a:pPr>
            <a:r>
              <a:rPr lang="en-US" altLang="ko-KR" sz="900" dirty="0" err="1"/>
              <a:t>num</a:t>
            </a:r>
            <a:r>
              <a:rPr lang="en-US" altLang="ko-KR" sz="900" dirty="0"/>
              <a:t> = </a:t>
            </a:r>
            <a:r>
              <a:rPr lang="en-US" altLang="ko-KR" sz="900" dirty="0" err="1"/>
              <a:t>re.sub</a:t>
            </a:r>
            <a:r>
              <a:rPr lang="en-US" altLang="ko-KR" sz="900" dirty="0"/>
              <a:t>(r'#.*$', "", phone)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print "Phone </a:t>
            </a:r>
            <a:r>
              <a:rPr lang="en-US" altLang="ko-KR" sz="900" dirty="0" err="1"/>
              <a:t>Num</a:t>
            </a:r>
            <a:r>
              <a:rPr lang="en-US" altLang="ko-KR" sz="900" dirty="0"/>
              <a:t> : ", </a:t>
            </a:r>
            <a:r>
              <a:rPr lang="en-US" altLang="ko-KR" sz="900" dirty="0" err="1"/>
              <a:t>num</a:t>
            </a:r>
            <a:endParaRPr lang="en-US" altLang="ko-KR" sz="900" dirty="0"/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# </a:t>
            </a:r>
            <a:r>
              <a:rPr lang="ko-KR" altLang="en-US" sz="900" dirty="0" smtClean="0"/>
              <a:t>숫자를 제외한 모든 문자 제거</a:t>
            </a:r>
            <a:endParaRPr lang="en-US" altLang="ko-KR" sz="900" dirty="0"/>
          </a:p>
          <a:p>
            <a:pPr lvl="1">
              <a:lnSpc>
                <a:spcPct val="120000"/>
              </a:lnSpc>
            </a:pPr>
            <a:r>
              <a:rPr lang="en-US" altLang="ko-KR" sz="900" dirty="0" err="1"/>
              <a:t>num</a:t>
            </a:r>
            <a:r>
              <a:rPr lang="en-US" altLang="ko-KR" sz="900" dirty="0"/>
              <a:t> = </a:t>
            </a:r>
            <a:r>
              <a:rPr lang="en-US" altLang="ko-KR" sz="900" dirty="0" err="1"/>
              <a:t>re.sub</a:t>
            </a:r>
            <a:r>
              <a:rPr lang="en-US" altLang="ko-KR" sz="900" dirty="0"/>
              <a:t>(r'\D', "", phone)    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print "Phone </a:t>
            </a:r>
            <a:r>
              <a:rPr lang="en-US" altLang="ko-KR" sz="900" dirty="0" err="1"/>
              <a:t>Num</a:t>
            </a:r>
            <a:r>
              <a:rPr lang="en-US" altLang="ko-KR" sz="900" dirty="0"/>
              <a:t> : ", </a:t>
            </a:r>
            <a:r>
              <a:rPr lang="en-US" altLang="ko-KR" sz="900" dirty="0" err="1"/>
              <a:t>num</a:t>
            </a:r>
            <a:endParaRPr lang="en-US" altLang="ko-KR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4293096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패턴 </a:t>
            </a:r>
            <a:r>
              <a:rPr lang="en-US" altLang="ko-KR" dirty="0" smtClean="0"/>
              <a:t>#.*$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#</a:t>
            </a:r>
            <a:r>
              <a:rPr lang="ko-KR" altLang="en-US" dirty="0" smtClean="0"/>
              <a:t>으로 시작하는 모든 문자를 </a:t>
            </a:r>
            <a:r>
              <a:rPr lang="en-US" altLang="ko-KR" dirty="0" smtClean="0"/>
              <a:t>$(</a:t>
            </a:r>
            <a:r>
              <a:rPr lang="ko-KR" altLang="en-US" dirty="0" smtClean="0"/>
              <a:t>문자열의 끝</a:t>
            </a:r>
            <a:r>
              <a:rPr lang="en-US" altLang="ko-KR" dirty="0" smtClean="0"/>
              <a:t>)</a:t>
            </a:r>
            <a:r>
              <a:rPr lang="ko-KR" altLang="en-US" dirty="0" smtClean="0"/>
              <a:t>까지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2040" y="536882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패턴 </a:t>
            </a:r>
            <a:r>
              <a:rPr lang="en-US" altLang="ko-KR" dirty="0" smtClean="0"/>
              <a:t>\D</a:t>
            </a:r>
            <a:r>
              <a:rPr lang="ko-KR" altLang="en-US" dirty="0" smtClean="0"/>
              <a:t>는 </a:t>
            </a:r>
            <a:r>
              <a:rPr lang="ko-KR" altLang="en-US" dirty="0"/>
              <a:t> </a:t>
            </a:r>
            <a:r>
              <a:rPr lang="en-US" altLang="ko-KR" dirty="0"/>
              <a:t>[^0-9</a:t>
            </a:r>
            <a:r>
              <a:rPr lang="en-US" altLang="ko-KR" dirty="0" smtClean="0"/>
              <a:t>]</a:t>
            </a:r>
            <a:r>
              <a:rPr lang="ko-KR" altLang="en-US" dirty="0"/>
              <a:t> </a:t>
            </a:r>
            <a:r>
              <a:rPr lang="ko-KR" altLang="en-US" dirty="0" smtClean="0"/>
              <a:t>즉 숫자가 아닌 문자를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5794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다른 함수에 인자로 전</a:t>
            </a:r>
            <a:r>
              <a:rPr lang="ko-KR" altLang="en-US" dirty="0"/>
              <a:t>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외부 함수를 다른 함수의 인자로 전달해서 내부에서 함수를 실행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89040"/>
            <a:ext cx="24384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1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en-US" altLang="ko-KR" dirty="0"/>
              <a:t>Greedy vs Non-Greedy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변경이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31489"/>
              </p:ext>
            </p:extLst>
          </p:nvPr>
        </p:nvGraphicFramePr>
        <p:xfrm>
          <a:off x="539552" y="2780928"/>
          <a:ext cx="8153400" cy="100584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sub(</a:t>
                      </a:r>
                      <a:r>
                        <a:rPr lang="en-US" dirty="0" err="1" smtClean="0">
                          <a:effectLst/>
                        </a:rPr>
                        <a:t>pattern,replace,string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변경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99592" y="4231360"/>
            <a:ext cx="3600400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1000" dirty="0"/>
              <a:t>s = '&lt;html&gt;&lt;head&gt;&lt;title&gt;Title&lt;/title&gt;'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len</a:t>
            </a:r>
            <a:r>
              <a:rPr lang="en-US" altLang="ko-KR" sz="1000" dirty="0"/>
              <a:t>(s)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re.match</a:t>
            </a:r>
            <a:r>
              <a:rPr lang="en-US" altLang="ko-KR" sz="1000" dirty="0"/>
              <a:t>('&lt;.*&gt;', s).span())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re.match</a:t>
            </a:r>
            <a:r>
              <a:rPr lang="en-US" altLang="ko-KR" sz="1000" dirty="0"/>
              <a:t>('&lt;.*&gt;', s).group</a:t>
            </a:r>
            <a:r>
              <a:rPr lang="en-US" altLang="ko-KR" sz="1000" dirty="0" smtClean="0"/>
              <a:t>())</a:t>
            </a:r>
          </a:p>
          <a:p>
            <a:endParaRPr lang="en-US" altLang="ko-KR" sz="1000" dirty="0"/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re.match</a:t>
            </a:r>
            <a:r>
              <a:rPr lang="en-US" altLang="ko-KR" sz="1000" dirty="0"/>
              <a:t>('&lt;.*?&gt;', s).span())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re.match</a:t>
            </a:r>
            <a:r>
              <a:rPr lang="en-US" altLang="ko-KR" sz="1000" dirty="0"/>
              <a:t>('&lt;.*?&gt;', s).group())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32040" y="42930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&lt;.*&gt; </a:t>
            </a:r>
            <a:r>
              <a:rPr lang="ko-KR" altLang="en-US" dirty="0" smtClean="0"/>
              <a:t>패턴은 모든 </a:t>
            </a:r>
            <a:r>
              <a:rPr lang="ko-KR" altLang="en-US" dirty="0" err="1" smtClean="0"/>
              <a:t>매칭을</a:t>
            </a:r>
            <a:r>
              <a:rPr lang="ko-KR" altLang="en-US" dirty="0" smtClean="0"/>
              <a:t> 다 처리해서 결과는</a:t>
            </a:r>
            <a:r>
              <a:rPr lang="en-US" altLang="ko-KR" dirty="0"/>
              <a:t> </a:t>
            </a:r>
            <a:r>
              <a:rPr lang="en-US" altLang="ko-KR" dirty="0" smtClean="0"/>
              <a:t>&lt;html</a:t>
            </a:r>
            <a:r>
              <a:rPr lang="en-US" altLang="ko-KR" dirty="0"/>
              <a:t>&gt;&lt;head&gt;&lt;title&gt;Title&lt;/title&gt;'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5691991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&lt;.*?&gt; </a:t>
            </a:r>
            <a:r>
              <a:rPr lang="ko-KR" altLang="en-US" dirty="0" smtClean="0"/>
              <a:t>패턴 </a:t>
            </a:r>
            <a:r>
              <a:rPr lang="ko-KR" altLang="en-US" dirty="0" err="1" smtClean="0"/>
              <a:t>첫번째만</a:t>
            </a:r>
            <a:r>
              <a:rPr lang="ko-KR" altLang="en-US" dirty="0" smtClean="0"/>
              <a:t> </a:t>
            </a:r>
            <a:r>
              <a:rPr lang="ko-KR" altLang="en-US" dirty="0"/>
              <a:t>처리해서 결과는</a:t>
            </a:r>
            <a:r>
              <a:rPr lang="en-US" altLang="ko-KR" dirty="0"/>
              <a:t> &lt;html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82356"/>
      </p:ext>
    </p:extLst>
  </p:cSld>
  <p:clrMapOvr>
    <a:masterClrMapping/>
  </p:clrMapOvr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Compile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4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정규표현식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-Compile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24482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정규표현식</a:t>
            </a:r>
            <a:r>
              <a:rPr lang="ko-KR" altLang="en-US" sz="1800" dirty="0" smtClean="0"/>
              <a:t> 패턴객체 생성한 후 </a:t>
            </a:r>
            <a:r>
              <a:rPr lang="ko-KR" altLang="en-US" sz="1800" dirty="0" err="1" smtClean="0"/>
              <a:t>매칭을</a:t>
            </a:r>
            <a:r>
              <a:rPr lang="ko-KR" altLang="en-US" sz="1800" dirty="0" smtClean="0"/>
              <a:t> 시키는 객체를 생성하여 처리하는 방법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Compile options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DOTALL</a:t>
            </a:r>
            <a:r>
              <a:rPr lang="en-US" altLang="ko-KR" sz="1200" dirty="0"/>
              <a:t>, S - . 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줄바꿈</a:t>
            </a:r>
            <a:r>
              <a:rPr lang="ko-KR" altLang="en-US" sz="1200" dirty="0"/>
              <a:t> 문자를 포함하여 모든 </a:t>
            </a:r>
            <a:r>
              <a:rPr lang="ko-KR" altLang="en-US" sz="1200" dirty="0" smtClean="0"/>
              <a:t>문자</a:t>
            </a:r>
            <a:endParaRPr lang="en-US" altLang="ko-KR" sz="1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/>
              <a:t>IGNORECASE, I - </a:t>
            </a:r>
            <a:r>
              <a:rPr lang="ko-KR" altLang="en-US" sz="1200" dirty="0"/>
              <a:t>대소문자에 관계없이 </a:t>
            </a:r>
            <a:r>
              <a:rPr lang="ko-KR" altLang="en-US" sz="1200" dirty="0" smtClean="0"/>
              <a:t>매치</a:t>
            </a:r>
            <a:endParaRPr lang="en-US" altLang="ko-KR" sz="1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/>
              <a:t>MULTILINE, M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여러 줄과 매치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(^, $ </a:t>
            </a:r>
            <a:r>
              <a:rPr lang="ko-KR" altLang="en-US" sz="1200" dirty="0"/>
              <a:t>메타문자의 사용과 관계가 있는 </a:t>
            </a:r>
            <a:r>
              <a:rPr lang="ko-KR" altLang="en-US" sz="1200" dirty="0" smtClean="0"/>
              <a:t>옵션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/>
              <a:t>VERBOSE, X - verbose </a:t>
            </a:r>
            <a:r>
              <a:rPr lang="ko-KR" altLang="en-US" sz="1200" dirty="0"/>
              <a:t>모드를 </a:t>
            </a:r>
            <a:r>
              <a:rPr lang="ko-KR" altLang="en-US" sz="1200" dirty="0" smtClean="0"/>
              <a:t>사용</a:t>
            </a:r>
            <a:r>
              <a:rPr lang="en-US" altLang="ko-KR" sz="1200" dirty="0" smtClean="0"/>
              <a:t>(</a:t>
            </a:r>
            <a:r>
              <a:rPr lang="ko-KR" altLang="en-US" sz="1200" dirty="0"/>
              <a:t>정규식을 보기 편하게 </a:t>
            </a:r>
            <a:r>
              <a:rPr lang="ko-KR" altLang="en-US" sz="1200" dirty="0" err="1"/>
              <a:t>만들수</a:t>
            </a:r>
            <a:r>
              <a:rPr lang="ko-KR" altLang="en-US" sz="1200" dirty="0"/>
              <a:t> 있고 </a:t>
            </a:r>
            <a:r>
              <a:rPr lang="ko-KR" altLang="en-US" sz="1200" dirty="0" smtClean="0"/>
              <a:t>주석 등을 사용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4" name="직사각형 3"/>
          <p:cNvSpPr/>
          <p:nvPr/>
        </p:nvSpPr>
        <p:spPr>
          <a:xfrm>
            <a:off x="971600" y="4797152"/>
            <a:ext cx="345638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('.*')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sre.SRE_Pattern</a:t>
            </a:r>
            <a:r>
              <a:rPr lang="en-US" altLang="ko-KR" sz="1000" dirty="0"/>
              <a:t> object at 0x064AB2A8&gt;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78577"/>
      </p:ext>
    </p:extLst>
  </p:cSld>
  <p:clrMapOvr>
    <a:masterClrMapping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Compile Options- </a:t>
            </a:r>
            <a:r>
              <a:rPr lang="en-US" altLang="ko-KR" dirty="0"/>
              <a:t>DOTALL, S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800" dirty="0"/>
              <a:t>.</a:t>
            </a:r>
            <a:r>
              <a:rPr lang="ko-KR" altLang="en-US" sz="1800" dirty="0"/>
              <a:t> 메타문자는 </a:t>
            </a:r>
            <a:r>
              <a:rPr lang="ko-KR" altLang="en-US" sz="1800" dirty="0" err="1"/>
              <a:t>줄바꿈</a:t>
            </a:r>
            <a:r>
              <a:rPr lang="ko-KR" altLang="en-US" sz="1800" dirty="0"/>
              <a:t> 문자</a:t>
            </a:r>
            <a:r>
              <a:rPr lang="en-US" altLang="ko-KR" sz="1800" dirty="0"/>
              <a:t>(\n)</a:t>
            </a:r>
            <a:r>
              <a:rPr lang="ko-KR" altLang="en-US" sz="1800" dirty="0"/>
              <a:t>를 제외한 모든 문자와 매치되는 규칙이 있다</a:t>
            </a:r>
            <a:r>
              <a:rPr lang="en-US" altLang="ko-KR" sz="1800" dirty="0"/>
              <a:t>. </a:t>
            </a:r>
            <a:r>
              <a:rPr lang="ko-KR" altLang="en-US" sz="1800" dirty="0"/>
              <a:t>하지만 </a:t>
            </a:r>
            <a:r>
              <a:rPr lang="en-US" altLang="ko-KR" sz="1800" dirty="0"/>
              <a:t>\n</a:t>
            </a:r>
            <a:r>
              <a:rPr lang="ko-KR" altLang="en-US" sz="1800" dirty="0"/>
              <a:t> 문자도 포함하여 매치하고 싶은 경우에는</a:t>
            </a:r>
            <a:r>
              <a:rPr lang="en-US" altLang="ko-KR" sz="1800" dirty="0" err="1"/>
              <a:t>re.DOTALL</a:t>
            </a:r>
            <a:r>
              <a:rPr lang="ko-KR" altLang="en-US" sz="1800" dirty="0"/>
              <a:t> 또는 </a:t>
            </a:r>
            <a:r>
              <a:rPr lang="en-US" altLang="ko-KR" sz="1800" dirty="0" err="1"/>
              <a:t>re.S</a:t>
            </a:r>
            <a:r>
              <a:rPr lang="ko-KR" altLang="en-US" sz="1800" dirty="0"/>
              <a:t> 옵션으로 정규식을 </a:t>
            </a:r>
            <a:r>
              <a:rPr lang="ko-KR" altLang="en-US" sz="1800" dirty="0" err="1"/>
              <a:t>컴파일하면</a:t>
            </a:r>
            <a:r>
              <a:rPr lang="ko-KR" altLang="en-US" sz="1800" dirty="0"/>
              <a:t> 된다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44208" y="3429000"/>
            <a:ext cx="345638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SS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('.</a:t>
            </a:r>
            <a:r>
              <a:rPr lang="en-US" altLang="ko-KR" sz="1000" dirty="0" err="1"/>
              <a:t>ake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&gt;&gt;&gt; RR = </a:t>
            </a:r>
            <a:r>
              <a:rPr lang="en-US" altLang="ko-KR" sz="1000" dirty="0" err="1"/>
              <a:t>SS.match</a:t>
            </a:r>
            <a:r>
              <a:rPr lang="en-US" altLang="ko-KR" sz="1000" dirty="0"/>
              <a:t>('\</a:t>
            </a:r>
            <a:r>
              <a:rPr lang="en-US" altLang="ko-KR" sz="1000" dirty="0" err="1"/>
              <a:t>nake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&gt;&gt;&gt; RR</a:t>
            </a:r>
          </a:p>
          <a:p>
            <a:r>
              <a:rPr lang="en-US" altLang="ko-KR" sz="1000" dirty="0"/>
              <a:t>&gt;&gt;&gt; RR == None</a:t>
            </a:r>
          </a:p>
          <a:p>
            <a:r>
              <a:rPr lang="en-US" altLang="ko-KR" sz="1000" dirty="0"/>
              <a:t>True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40565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\n</a:t>
            </a:r>
            <a:r>
              <a:rPr lang="ko-KR" altLang="en-US" dirty="0"/>
              <a:t>은 </a:t>
            </a:r>
            <a:r>
              <a:rPr lang="en-US" altLang="ko-KR" dirty="0"/>
              <a:t>.</a:t>
            </a:r>
            <a:r>
              <a:rPr lang="ko-KR" altLang="en-US" dirty="0"/>
              <a:t>과 매치되지 않기 때문이다</a:t>
            </a:r>
            <a:r>
              <a:rPr lang="en-US" altLang="ko-KR" dirty="0"/>
              <a:t>. </a:t>
            </a:r>
            <a:r>
              <a:rPr lang="ko-KR" altLang="en-US" dirty="0"/>
              <a:t>이것이 </a:t>
            </a:r>
            <a:r>
              <a:rPr lang="ko-KR" altLang="en-US" dirty="0" err="1"/>
              <a:t>가능하려면</a:t>
            </a:r>
            <a:r>
              <a:rPr lang="ko-KR" altLang="en-US" dirty="0"/>
              <a:t> 다음과 같이 </a:t>
            </a:r>
            <a:r>
              <a:rPr lang="en-US" altLang="ko-KR" dirty="0" err="1" smtClean="0"/>
              <a:t>re.S</a:t>
            </a:r>
            <a:r>
              <a:rPr lang="ko-KR" altLang="en-US" dirty="0"/>
              <a:t> 옵션을 사용해야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68216" y="4869160"/>
            <a:ext cx="345638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SS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('.</a:t>
            </a:r>
            <a:r>
              <a:rPr lang="en-US" altLang="ko-KR" sz="1000" dirty="0" err="1"/>
              <a:t>ake</a:t>
            </a:r>
            <a:r>
              <a:rPr lang="en-US" altLang="ko-KR" sz="1000" dirty="0"/>
              <a:t>',</a:t>
            </a:r>
            <a:r>
              <a:rPr lang="en-US" altLang="ko-KR" sz="1000" dirty="0" err="1"/>
              <a:t>re.S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&gt;&gt;&gt; RR = </a:t>
            </a:r>
            <a:r>
              <a:rPr lang="en-US" altLang="ko-KR" sz="1000" dirty="0" err="1"/>
              <a:t>SS.match</a:t>
            </a:r>
            <a:r>
              <a:rPr lang="en-US" altLang="ko-KR" sz="1000" dirty="0"/>
              <a:t>('\</a:t>
            </a:r>
            <a:r>
              <a:rPr lang="en-US" altLang="ko-KR" sz="1000" dirty="0" err="1"/>
              <a:t>nake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&gt;&gt;&gt; RR == None</a:t>
            </a:r>
          </a:p>
          <a:p>
            <a:r>
              <a:rPr lang="en-US" altLang="ko-KR" sz="1000" dirty="0"/>
              <a:t>False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RR.group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'\</a:t>
            </a:r>
            <a:r>
              <a:rPr lang="en-US" altLang="ko-KR" sz="1000" dirty="0" err="1"/>
              <a:t>nake</a:t>
            </a:r>
            <a:r>
              <a:rPr lang="en-US" altLang="ko-KR" sz="1000" dirty="0"/>
              <a:t>'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39935"/>
      </p:ext>
    </p:extLst>
  </p:cSld>
  <p:clrMapOvr>
    <a:masterClrMapping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Compile Options-IGNORECASE</a:t>
            </a:r>
            <a:r>
              <a:rPr lang="en-US" altLang="ko-KR" dirty="0"/>
              <a:t>, I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800" dirty="0" err="1"/>
              <a:t>re.IGNORECASE</a:t>
            </a:r>
            <a:r>
              <a:rPr lang="ko-KR" altLang="en-US" sz="1800" dirty="0"/>
              <a:t> 또는 </a:t>
            </a:r>
            <a:r>
              <a:rPr lang="en-US" altLang="ko-KR" sz="1800" dirty="0" err="1"/>
              <a:t>re.I</a:t>
            </a:r>
            <a:r>
              <a:rPr lang="ko-KR" altLang="en-US" sz="1800" dirty="0"/>
              <a:t> 는 대소문자 </a:t>
            </a:r>
            <a:r>
              <a:rPr lang="ko-KR" altLang="en-US" sz="1800" dirty="0" err="1"/>
              <a:t>구분없이</a:t>
            </a:r>
            <a:r>
              <a:rPr lang="ko-KR" altLang="en-US" sz="1800" dirty="0"/>
              <a:t> 매치를 수행하고자 할 경우에 사용하는 옵션이다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44208" y="3429000"/>
            <a:ext cx="345638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II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('[a-z</a:t>
            </a:r>
            <a:r>
              <a:rPr lang="en-US" altLang="ko-KR" sz="1000" dirty="0" smtClean="0"/>
              <a:t>]+')</a:t>
            </a:r>
          </a:p>
          <a:p>
            <a:r>
              <a:rPr lang="en-US" altLang="ko-KR" sz="1000" dirty="0"/>
              <a:t>&gt;&gt;&gt; ii = </a:t>
            </a:r>
            <a:r>
              <a:rPr lang="en-US" altLang="ko-KR" sz="1000" dirty="0" err="1"/>
              <a:t>II.match</a:t>
            </a:r>
            <a:r>
              <a:rPr lang="en-US" altLang="ko-KR" sz="1000" dirty="0"/>
              <a:t>('Python')</a:t>
            </a:r>
          </a:p>
          <a:p>
            <a:r>
              <a:rPr lang="en-US" altLang="ko-KR" sz="1000" dirty="0"/>
              <a:t>&gt;&gt;&gt; ii == None</a:t>
            </a:r>
          </a:p>
          <a:p>
            <a:r>
              <a:rPr lang="en-US" altLang="ko-KR" sz="1000" dirty="0"/>
              <a:t>True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40565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[a-z]</a:t>
            </a:r>
            <a:r>
              <a:rPr lang="ko-KR" altLang="en-US" dirty="0"/>
              <a:t> 정규식은 소문자만을 의미하지만 </a:t>
            </a:r>
            <a:r>
              <a:rPr lang="en-US" altLang="ko-KR" dirty="0" err="1"/>
              <a:t>re.I</a:t>
            </a:r>
            <a:r>
              <a:rPr lang="ko-KR" altLang="en-US" dirty="0"/>
              <a:t> 옵션에 의해서 대소문자에 관계없이 매치되게 된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68216" y="4869160"/>
            <a:ext cx="345638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II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('[a-z]+',</a:t>
            </a:r>
            <a:r>
              <a:rPr lang="en-US" altLang="ko-KR" sz="1000" dirty="0" err="1"/>
              <a:t>re.I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&gt;&gt;&gt; ii = </a:t>
            </a:r>
            <a:r>
              <a:rPr lang="en-US" altLang="ko-KR" sz="1000" dirty="0" err="1"/>
              <a:t>II.match</a:t>
            </a:r>
            <a:r>
              <a:rPr lang="en-US" altLang="ko-KR" sz="1000" dirty="0"/>
              <a:t>('Python')</a:t>
            </a:r>
          </a:p>
          <a:p>
            <a:r>
              <a:rPr lang="en-US" altLang="ko-KR" sz="1000" dirty="0"/>
              <a:t>&gt;&gt;&gt; ii == None</a:t>
            </a:r>
          </a:p>
          <a:p>
            <a:r>
              <a:rPr lang="en-US" altLang="ko-KR" sz="1000" dirty="0"/>
              <a:t>False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ii.group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'Python'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34589"/>
      </p:ext>
    </p:extLst>
  </p:cSld>
  <p:clrMapOvr>
    <a:masterClrMapping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Compile Options-MULTILINE</a:t>
            </a:r>
            <a:r>
              <a:rPr lang="en-US" altLang="ko-KR" b="1" dirty="0"/>
              <a:t>, </a:t>
            </a:r>
            <a:r>
              <a:rPr lang="en-US" altLang="ko-KR" b="1" dirty="0" smtClean="0"/>
              <a:t>M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800" dirty="0" err="1"/>
              <a:t>re.MULTILINE</a:t>
            </a:r>
            <a:r>
              <a:rPr lang="en-US" altLang="ko-KR" sz="1800" dirty="0"/>
              <a:t> </a:t>
            </a:r>
            <a:r>
              <a:rPr lang="ko-KR" altLang="en-US" sz="1800" dirty="0"/>
              <a:t>또는 </a:t>
            </a:r>
            <a:r>
              <a:rPr lang="en-US" altLang="ko-KR" sz="1800" dirty="0" err="1"/>
              <a:t>re.M</a:t>
            </a:r>
            <a:r>
              <a:rPr lang="en-US" altLang="ko-KR" sz="1800" dirty="0"/>
              <a:t> </a:t>
            </a:r>
            <a:r>
              <a:rPr lang="ko-KR" altLang="en-US" sz="1800" dirty="0"/>
              <a:t>옵션은 </a:t>
            </a:r>
            <a:r>
              <a:rPr lang="ko-KR" altLang="en-US" sz="1800" dirty="0" smtClean="0"/>
              <a:t>메타문자인 </a:t>
            </a:r>
            <a:r>
              <a:rPr lang="en-US" altLang="ko-KR" sz="1800" dirty="0"/>
              <a:t>^, $</a:t>
            </a:r>
            <a:r>
              <a:rPr lang="ko-KR" altLang="en-US" sz="1800" dirty="0"/>
              <a:t>와 연관되어 있는 옵션이다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^</a:t>
            </a:r>
            <a:r>
              <a:rPr lang="ko-KR" altLang="en-US" sz="1800" dirty="0"/>
              <a:t>와 </a:t>
            </a:r>
            <a:r>
              <a:rPr lang="en-US" altLang="ko-KR" sz="1800" dirty="0" smtClean="0"/>
              <a:t>$</a:t>
            </a:r>
            <a:r>
              <a:rPr lang="ko-KR" altLang="en-US" sz="1800" dirty="0" smtClean="0"/>
              <a:t>의 의미는 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500" dirty="0"/>
              <a:t>^ - </a:t>
            </a:r>
            <a:r>
              <a:rPr lang="ko-KR" altLang="en-US" sz="1500" dirty="0"/>
              <a:t>문자열의 </a:t>
            </a:r>
            <a:r>
              <a:rPr lang="ko-KR" altLang="en-US" sz="1500" dirty="0" smtClean="0"/>
              <a:t>처음</a:t>
            </a:r>
            <a:r>
              <a:rPr lang="en-US" altLang="ko-KR" sz="1500" dirty="0" smtClean="0"/>
              <a:t>, $ </a:t>
            </a:r>
            <a:r>
              <a:rPr lang="en-US" altLang="ko-KR" sz="1500" dirty="0"/>
              <a:t>- </a:t>
            </a:r>
            <a:r>
              <a:rPr lang="ko-KR" altLang="en-US" sz="1500" dirty="0"/>
              <a:t>문자열의 </a:t>
            </a:r>
            <a:r>
              <a:rPr lang="ko-KR" altLang="en-US" sz="1500" dirty="0" smtClean="0"/>
              <a:t>마지막</a:t>
            </a:r>
            <a:endParaRPr lang="en-US" altLang="ko-KR" sz="15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/>
              <a:t>^python</a:t>
            </a:r>
            <a:r>
              <a:rPr lang="ko-KR" altLang="en-US" sz="1400" dirty="0"/>
              <a:t> 인 경우 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처음은 항상 </a:t>
            </a:r>
            <a:r>
              <a:rPr lang="en-US" altLang="ko-KR" sz="1400" dirty="0"/>
              <a:t>"python"</a:t>
            </a:r>
            <a:r>
              <a:rPr lang="ko-KR" altLang="en-US" sz="1400" dirty="0"/>
              <a:t>으로 </a:t>
            </a:r>
            <a:r>
              <a:rPr lang="ko-KR" altLang="en-US" sz="1400" dirty="0" smtClean="0"/>
              <a:t>시작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 </a:t>
            </a:r>
            <a:r>
              <a:rPr lang="en-US" altLang="ko-KR" sz="1400" dirty="0"/>
              <a:t>python$</a:t>
            </a:r>
            <a:r>
              <a:rPr lang="ko-KR" altLang="en-US" sz="1400" dirty="0"/>
              <a:t>라면 </a:t>
            </a:r>
            <a:r>
              <a:rPr lang="ko-KR" altLang="en-US" sz="1400" dirty="0" smtClean="0"/>
              <a:t>마지막은 </a:t>
            </a:r>
            <a:r>
              <a:rPr lang="ko-KR" altLang="en-US" sz="1400" dirty="0"/>
              <a:t>항상 </a:t>
            </a:r>
            <a:r>
              <a:rPr lang="en-US" altLang="ko-KR" sz="1400" dirty="0"/>
              <a:t>"python"</a:t>
            </a:r>
            <a:r>
              <a:rPr lang="ko-KR" altLang="en-US" sz="1400" dirty="0"/>
              <a:t>으로 끝나야 매치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44208" y="3212976"/>
            <a:ext cx="345638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MM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('^Hello\s\w+')</a:t>
            </a:r>
          </a:p>
          <a:p>
            <a:r>
              <a:rPr lang="en-US" altLang="ko-KR" sz="1000" dirty="0"/>
              <a:t>&gt;&gt;&gt; data = """Hello World</a:t>
            </a:r>
          </a:p>
          <a:p>
            <a:r>
              <a:rPr lang="en-US" altLang="ko-KR" sz="1000" dirty="0"/>
              <a:t>... Hello Dahl</a:t>
            </a:r>
          </a:p>
          <a:p>
            <a:r>
              <a:rPr lang="en-US" altLang="ko-KR" sz="1000" dirty="0"/>
              <a:t>... Hello Moon"""</a:t>
            </a:r>
          </a:p>
          <a:p>
            <a:r>
              <a:rPr lang="en-US" altLang="ko-KR" sz="1000" dirty="0"/>
              <a:t>&gt;&gt;&gt; mm = </a:t>
            </a:r>
            <a:r>
              <a:rPr lang="en-US" altLang="ko-KR" sz="1000" dirty="0" err="1"/>
              <a:t>MM.match</a:t>
            </a:r>
            <a:r>
              <a:rPr lang="en-US" altLang="ko-KR" sz="1000" dirty="0"/>
              <a:t>(data)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mm.group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'Hello World'</a:t>
            </a:r>
          </a:p>
          <a:p>
            <a:r>
              <a:rPr lang="en-US" altLang="ko-KR" sz="1000" dirty="0" smtClean="0"/>
              <a:t>&gt;&gt;&gt;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4056596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re.MULTILINE</a:t>
            </a:r>
            <a:r>
              <a:rPr lang="ko-KR" altLang="en-US" dirty="0"/>
              <a:t> 옵션으로 인해 </a:t>
            </a:r>
            <a:r>
              <a:rPr lang="en-US" altLang="ko-KR" dirty="0"/>
              <a:t>^</a:t>
            </a:r>
            <a:r>
              <a:rPr lang="ko-KR" altLang="en-US" dirty="0"/>
              <a:t>메타문자가 문자열 전체가 아닌 라인의 처음이라는 의미를 갖게 되어 다음과 같은 결과가 출력될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68216" y="4869160"/>
            <a:ext cx="345638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&gt;&gt;&gt; MM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('^Hello\s\w+',</a:t>
            </a:r>
            <a:r>
              <a:rPr lang="en-US" altLang="ko-KR" sz="1000" dirty="0" err="1"/>
              <a:t>re.M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MM.findall</a:t>
            </a:r>
            <a:r>
              <a:rPr lang="en-US" altLang="ko-KR" sz="1000" dirty="0" smtClean="0"/>
              <a:t>(data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['Hello World', 'Hello Dahl', 'Hello Moon']</a:t>
            </a:r>
            <a:endParaRPr lang="ko-KR" altLang="en-US" sz="1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88637"/>
      </p:ext>
    </p:extLst>
  </p:cSld>
  <p:clrMapOvr>
    <a:masterClrMapping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Compile Options-</a:t>
            </a:r>
            <a:r>
              <a:rPr lang="en-US" altLang="ko-KR" dirty="0"/>
              <a:t>VERBOSE, </a:t>
            </a:r>
            <a:r>
              <a:rPr lang="en-US" altLang="ko-KR" dirty="0" smtClean="0"/>
              <a:t>X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ko-KR" altLang="en-US" sz="1600" dirty="0"/>
              <a:t>이해하기 어려운 정규식에 주석 또는 라인단위로 </a:t>
            </a:r>
            <a:r>
              <a:rPr lang="ko-KR" altLang="en-US" sz="1600" dirty="0" smtClean="0"/>
              <a:t>구분을 하여 표시할 수 있도록 처리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44208" y="3212976"/>
            <a:ext cx="345638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ko-KR" sz="1000" smtClean="0"/>
              <a:t>&gt;&gt;&gt; charref </a:t>
            </a:r>
            <a:r>
              <a:rPr lang="it-IT" altLang="ko-KR" sz="1000"/>
              <a:t>= re.compile(r'&amp;[#](0[0-7]+|[0-9]+|x[0-9a-fA-F]+);')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3429000"/>
            <a:ext cx="33123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첫번째와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두번째의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컴파일된</a:t>
            </a:r>
            <a:r>
              <a:rPr lang="ko-KR" altLang="en-US" sz="1200" dirty="0"/>
              <a:t> 패턴 객체는 모두 동일한 역할을 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하지만 </a:t>
            </a:r>
            <a:r>
              <a:rPr lang="ko-KR" altLang="en-US" sz="1200" dirty="0"/>
              <a:t>정규식이 복잡할 경우 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처럼 주석을 적고 </a:t>
            </a:r>
            <a:r>
              <a:rPr lang="ko-KR" altLang="en-US" sz="1200" dirty="0" err="1"/>
              <a:t>여러줄로</a:t>
            </a:r>
            <a:r>
              <a:rPr lang="ko-KR" altLang="en-US" sz="1200" dirty="0"/>
              <a:t> 표현하는 것이 훨씬 </a:t>
            </a:r>
            <a:r>
              <a:rPr lang="ko-KR" altLang="en-US" sz="1200" dirty="0" err="1"/>
              <a:t>가독성이</a:t>
            </a:r>
            <a:r>
              <a:rPr lang="ko-KR" altLang="en-US" sz="1200" dirty="0"/>
              <a:t> 좋다는 것을 알 수 있을 것이다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re.VERBOSE</a:t>
            </a:r>
            <a:r>
              <a:rPr lang="en-US" altLang="ko-KR" sz="1200" dirty="0"/>
              <a:t> </a:t>
            </a:r>
            <a:r>
              <a:rPr lang="ko-KR" altLang="en-US" sz="1200" dirty="0"/>
              <a:t>옵션을 사용하면 문자열에 사용된 </a:t>
            </a:r>
            <a:r>
              <a:rPr lang="en-US" altLang="ko-KR" sz="1200" dirty="0"/>
              <a:t>whitespace </a:t>
            </a:r>
            <a:r>
              <a:rPr lang="ko-KR" altLang="en-US" sz="1200" dirty="0"/>
              <a:t>는 컴파일 시 제거된다</a:t>
            </a:r>
            <a:r>
              <a:rPr lang="en-US" altLang="ko-KR" sz="1200" dirty="0"/>
              <a:t>. (</a:t>
            </a:r>
            <a:r>
              <a:rPr lang="ko-KR" altLang="en-US" sz="1200" dirty="0"/>
              <a:t>단 </a:t>
            </a:r>
            <a:r>
              <a:rPr lang="en-US" altLang="ko-KR" sz="1200" dirty="0"/>
              <a:t>[] </a:t>
            </a:r>
            <a:r>
              <a:rPr lang="ko-KR" altLang="en-US" sz="1200" dirty="0"/>
              <a:t>내에 사용된 </a:t>
            </a:r>
            <a:r>
              <a:rPr lang="en-US" altLang="ko-KR" sz="1200" dirty="0"/>
              <a:t>whitespace</a:t>
            </a:r>
            <a:r>
              <a:rPr lang="ko-KR" altLang="en-US" sz="1200" dirty="0"/>
              <a:t>는 제외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그리고 라인단위로 </a:t>
            </a:r>
            <a:r>
              <a:rPr lang="en-US" altLang="ko-KR" sz="1200" dirty="0"/>
              <a:t># </a:t>
            </a:r>
            <a:r>
              <a:rPr lang="ko-KR" altLang="en-US" sz="1200" dirty="0"/>
              <a:t>을 이용하여 </a:t>
            </a:r>
            <a:r>
              <a:rPr lang="ko-KR" altLang="en-US" sz="1200" dirty="0" err="1"/>
              <a:t>주석문을</a:t>
            </a:r>
            <a:r>
              <a:rPr lang="ko-KR" altLang="en-US" sz="1200" dirty="0"/>
              <a:t> 작성하는 것이 가능하게 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68216" y="4869160"/>
            <a:ext cx="345638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charref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(r""" &amp;[#] # Start of a numeric entity reference ( 0[0-7]+ # Octal form | [0-9]+ # Decimal form | x[0-9a-fA-F]+ # Hexadecimal form ) ; # Trailing semicolon """, </a:t>
            </a:r>
            <a:r>
              <a:rPr lang="en-US" altLang="ko-KR" sz="1000" dirty="0" err="1"/>
              <a:t>re.VERBOSE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59990"/>
      </p:ext>
    </p:extLst>
  </p:cSld>
  <p:clrMapOvr>
    <a:masterClrMapping/>
  </p:clrMapOvr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Compile </a:t>
            </a:r>
            <a:r>
              <a:rPr lang="ko-KR" altLang="en-US" dirty="0"/>
              <a:t>후 검색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93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정규표현식</a:t>
            </a:r>
            <a:r>
              <a:rPr lang="ko-KR" altLang="en-US" dirty="0"/>
              <a:t> </a:t>
            </a:r>
            <a:r>
              <a:rPr lang="en-US" altLang="ko-KR" dirty="0" smtClean="0"/>
              <a:t>–Compile </a:t>
            </a:r>
            <a:r>
              <a:rPr lang="ko-KR" altLang="en-US" dirty="0" smtClean="0"/>
              <a:t>후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match,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매치되지 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match - </a:t>
            </a:r>
            <a:r>
              <a:rPr lang="ko-KR" altLang="en-US" sz="1800" dirty="0"/>
              <a:t>문자열의 처음부터 검색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search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문자열 내에서 일치하는 것이 </a:t>
            </a:r>
            <a:r>
              <a:rPr lang="ko-KR" altLang="en-US" sz="1800" dirty="0"/>
              <a:t>있는지 검색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444215"/>
              </p:ext>
            </p:extLst>
          </p:nvPr>
        </p:nvGraphicFramePr>
        <p:xfrm>
          <a:off x="539552" y="3212976"/>
          <a:ext cx="8153400" cy="1631564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17877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8778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match()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문자열의 처음부터 정규식과 매치되는지 조사한다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search()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문자열 전체를 검색하여 정규식과 매치되는지 조사한다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findall()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정규식과 매치되는 </a:t>
                      </a:r>
                      <a:r>
                        <a:rPr lang="ko-KR" altLang="en-US" sz="1200" dirty="0" smtClean="0">
                          <a:effectLst/>
                        </a:rPr>
                        <a:t>모든 라인의 </a:t>
                      </a: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r>
                        <a:rPr lang="en-US" altLang="ko-KR" sz="1200" dirty="0">
                          <a:effectLst/>
                        </a:rPr>
                        <a:t>(substring)</a:t>
                      </a:r>
                      <a:r>
                        <a:rPr lang="ko-KR" altLang="en-US" sz="1200" dirty="0">
                          <a:effectLst/>
                        </a:rPr>
                        <a:t>을 리스트로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finditer()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정규식과 매치되는 모든 </a:t>
                      </a:r>
                      <a:r>
                        <a:rPr lang="ko-KR" altLang="en-US" sz="1200" dirty="0" smtClean="0">
                          <a:effectLst/>
                        </a:rPr>
                        <a:t>라인의 문자열</a:t>
                      </a:r>
                      <a:r>
                        <a:rPr lang="en-US" altLang="ko-KR" sz="1200" dirty="0">
                          <a:effectLst/>
                        </a:rPr>
                        <a:t>(substring)</a:t>
                      </a:r>
                      <a:r>
                        <a:rPr lang="ko-KR" altLang="en-US" sz="1200" dirty="0">
                          <a:effectLst/>
                        </a:rPr>
                        <a:t>을 </a:t>
                      </a:r>
                      <a:r>
                        <a:rPr lang="en-US" altLang="ko-KR" sz="1200" dirty="0">
                          <a:effectLst/>
                        </a:rPr>
                        <a:t>iterator </a:t>
                      </a:r>
                      <a:r>
                        <a:rPr lang="ko-KR" altLang="en-US" sz="1200" dirty="0">
                          <a:effectLst/>
                        </a:rPr>
                        <a:t>객체로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384247"/>
              </p:ext>
            </p:extLst>
          </p:nvPr>
        </p:nvGraphicFramePr>
        <p:xfrm>
          <a:off x="611560" y="5085183"/>
          <a:ext cx="8136904" cy="1168192"/>
        </p:xfrm>
        <a:graphic>
          <a:graphicData uri="http://schemas.openxmlformats.org/drawingml/2006/table">
            <a:tbl>
              <a:tblPr/>
              <a:tblGrid>
                <a:gridCol w="1643128"/>
                <a:gridCol w="6493776"/>
              </a:tblGrid>
              <a:tr h="2284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Parameter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28472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pattern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00" dirty="0" err="1" smtClean="0">
                          <a:effectLst/>
                        </a:rPr>
                        <a:t>정규표현식</a:t>
                      </a:r>
                      <a:endParaRPr lang="en-US" sz="10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776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string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00" dirty="0" err="1" smtClean="0">
                          <a:effectLst/>
                        </a:rPr>
                        <a:t>패턴매칭될</a:t>
                      </a:r>
                      <a:r>
                        <a:rPr lang="ko-KR" altLang="en-US" sz="1000" dirty="0" smtClean="0">
                          <a:effectLst/>
                        </a:rPr>
                        <a:t> 문자열</a:t>
                      </a:r>
                      <a:endParaRPr lang="en-US" sz="10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776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flags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00" dirty="0" smtClean="0">
                          <a:effectLst/>
                        </a:rPr>
                        <a:t>패턴 매칭할</a:t>
                      </a:r>
                      <a:r>
                        <a:rPr lang="ko-KR" altLang="en-US" sz="1000" baseline="0" dirty="0" smtClean="0">
                          <a:effectLst/>
                        </a:rPr>
                        <a:t> 때 필요한 컴파일 </a:t>
                      </a:r>
                      <a:r>
                        <a:rPr lang="en-US" altLang="ko-KR" sz="1000" baseline="0" dirty="0" smtClean="0">
                          <a:effectLst/>
                        </a:rPr>
                        <a:t>options </a:t>
                      </a:r>
                      <a:r>
                        <a:rPr lang="ko-KR" altLang="en-US" sz="1000" baseline="0" dirty="0" smtClean="0">
                          <a:effectLst/>
                        </a:rPr>
                        <a:t>들로 </a:t>
                      </a:r>
                      <a:r>
                        <a:rPr lang="en-US" altLang="ko-KR" sz="1000" baseline="0" dirty="0" smtClean="0">
                          <a:effectLst/>
                        </a:rPr>
                        <a:t>or(|)</a:t>
                      </a:r>
                      <a:r>
                        <a:rPr lang="ko-KR" altLang="en-US" sz="1000" baseline="0" dirty="0" smtClean="0">
                          <a:effectLst/>
                        </a:rPr>
                        <a:t>연산자로 묶어서 표현</a:t>
                      </a:r>
                      <a:endParaRPr lang="en-US" sz="10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995310"/>
      </p:ext>
    </p:extLst>
  </p:cSld>
  <p:clrMapOvr>
    <a:masterClrMapping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match </a:t>
            </a:r>
            <a:r>
              <a:rPr lang="en-US" altLang="ko-KR" dirty="0" smtClean="0"/>
              <a:t>– match 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Match</a:t>
            </a:r>
            <a:r>
              <a:rPr lang="ko-KR" altLang="en-US" sz="1800" dirty="0" smtClean="0"/>
              <a:t>는 </a:t>
            </a:r>
            <a:r>
              <a:rPr lang="ko-KR" altLang="en-US" sz="1800" dirty="0" err="1" smtClean="0"/>
              <a:t>첫번째</a:t>
            </a:r>
            <a:r>
              <a:rPr lang="ko-KR" altLang="en-US" sz="1800" dirty="0" smtClean="0"/>
              <a:t> 자리부터 동일한 패턴이 발생할 때만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가 만들어 짐</a:t>
            </a:r>
            <a:r>
              <a:rPr lang="en-US" altLang="ko-KR" sz="1800" dirty="0" smtClean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Match() </a:t>
            </a:r>
            <a:r>
              <a:rPr lang="ko-KR" altLang="en-US" sz="1800" dirty="0" err="1" smtClean="0"/>
              <a:t>메소드에서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리턴하는</a:t>
            </a:r>
            <a:r>
              <a:rPr lang="ko-KR" altLang="en-US" sz="1800" dirty="0" smtClean="0"/>
              <a:t> 객체를 이용해서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가지고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887256"/>
              </p:ext>
            </p:extLst>
          </p:nvPr>
        </p:nvGraphicFramePr>
        <p:xfrm>
          <a:off x="4860032" y="3284984"/>
          <a:ext cx="3672408" cy="3168352"/>
        </p:xfrm>
        <a:graphic>
          <a:graphicData uri="http://schemas.openxmlformats.org/drawingml/2006/table">
            <a:tbl>
              <a:tblPr/>
              <a:tblGrid>
                <a:gridCol w="1200037"/>
                <a:gridCol w="2472371"/>
              </a:tblGrid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8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788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11560" y="3212976"/>
            <a:ext cx="3888432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mat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("[a-z</a:t>
            </a:r>
            <a:r>
              <a:rPr lang="en-US" altLang="ko-KR" sz="1000" dirty="0" smtClean="0"/>
              <a:t>]+")</a:t>
            </a:r>
          </a:p>
          <a:p>
            <a:r>
              <a:rPr lang="en-US" altLang="ko-KR" sz="1000" dirty="0"/>
              <a:t>&gt;&gt;&gt; mat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sre.SRE_Pattern</a:t>
            </a:r>
            <a:r>
              <a:rPr lang="en-US" altLang="ko-KR" sz="1000" dirty="0"/>
              <a:t> object at 0x063D2C60&gt;</a:t>
            </a:r>
          </a:p>
          <a:p>
            <a:r>
              <a:rPr lang="en-US" altLang="ko-KR" sz="1000" dirty="0"/>
              <a:t>&gt;&gt;&gt; </a:t>
            </a:r>
            <a:endParaRPr lang="en-US" altLang="ko-KR" sz="1000" dirty="0" smtClean="0"/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mat.match</a:t>
            </a:r>
            <a:r>
              <a:rPr lang="en-US" altLang="ko-KR" sz="1000" dirty="0"/>
              <a:t>('</a:t>
            </a:r>
            <a:r>
              <a:rPr lang="en-US" altLang="ko-KR" sz="1000" dirty="0" err="1"/>
              <a:t>abc</a:t>
            </a:r>
            <a:r>
              <a:rPr lang="en-US" altLang="ko-KR" sz="1000" dirty="0" smtClean="0"/>
              <a:t>')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</a:t>
            </a:r>
            <a:endParaRPr lang="en-US" altLang="ko-KR" sz="1000" dirty="0"/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sre.SRE_Match</a:t>
            </a:r>
            <a:r>
              <a:rPr lang="en-US" altLang="ko-KR" sz="1000" dirty="0"/>
              <a:t> object at 0x065567C8&gt;</a:t>
            </a:r>
          </a:p>
          <a:p>
            <a:r>
              <a:rPr lang="en-US" altLang="ko-KR" sz="1000" dirty="0"/>
              <a:t>&gt;&gt;&gt; 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mo.group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'</a:t>
            </a:r>
            <a:r>
              <a:rPr lang="en-US" altLang="ko-KR" sz="1000" dirty="0" err="1"/>
              <a:t>abc</a:t>
            </a:r>
            <a:r>
              <a:rPr lang="en-US" altLang="ko-KR" sz="1000" dirty="0"/>
              <a:t>'</a:t>
            </a:r>
          </a:p>
          <a:p>
            <a:r>
              <a:rPr lang="en-US" altLang="ko-KR" sz="1000" dirty="0"/>
              <a:t>&gt;&gt;&gt; </a:t>
            </a:r>
            <a:endParaRPr lang="en-US" altLang="ko-KR" sz="1000" dirty="0" smtClean="0"/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mo.start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0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mo.end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3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mo.span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(0, 3)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smtClean="0"/>
              <a:t>#</a:t>
            </a:r>
            <a:r>
              <a:rPr lang="ko-KR" altLang="en-US" sz="1000" dirty="0" smtClean="0"/>
              <a:t>동일한 패턴이 아니면 </a:t>
            </a:r>
            <a:r>
              <a:rPr lang="ko-KR" altLang="en-US" sz="1000" dirty="0" err="1" smtClean="0"/>
              <a:t>미스매칭</a:t>
            </a:r>
            <a:endParaRPr lang="en-US" altLang="ko-KR" sz="1000" dirty="0" smtClean="0"/>
          </a:p>
          <a:p>
            <a:r>
              <a:rPr lang="en-US" altLang="ko-KR" sz="1000" dirty="0"/>
              <a:t>&gt;&gt;&gt; if </a:t>
            </a:r>
            <a:r>
              <a:rPr lang="en-US" altLang="ko-KR" sz="1000" dirty="0" err="1"/>
              <a:t>mat.match</a:t>
            </a:r>
            <a:r>
              <a:rPr lang="en-US" altLang="ko-KR" sz="1000" dirty="0"/>
              <a:t>("  </a:t>
            </a:r>
            <a:r>
              <a:rPr lang="en-US" altLang="ko-KR" sz="1000" dirty="0" err="1"/>
              <a:t>abc</a:t>
            </a:r>
            <a:r>
              <a:rPr lang="en-US" altLang="ko-KR" sz="1000" dirty="0"/>
              <a:t>") == None :</a:t>
            </a:r>
          </a:p>
          <a:p>
            <a:r>
              <a:rPr lang="en-US" altLang="ko-KR" sz="1000" dirty="0"/>
              <a:t>...     print("mismatch")</a:t>
            </a:r>
          </a:p>
          <a:p>
            <a:r>
              <a:rPr lang="en-US" altLang="ko-KR" sz="1000" dirty="0"/>
              <a:t>... </a:t>
            </a:r>
          </a:p>
          <a:p>
            <a:r>
              <a:rPr lang="en-US" altLang="ko-KR" sz="1000" dirty="0"/>
              <a:t>mismatch</a:t>
            </a:r>
            <a:endParaRPr lang="ko-KR" altLang="en-US" sz="1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969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결과를 함수로 전달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42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search – match 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내부에 있는 패턴을 검색하여 처음부터 매칭되는 것을 검색하여 매칭시킴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0136"/>
              </p:ext>
            </p:extLst>
          </p:nvPr>
        </p:nvGraphicFramePr>
        <p:xfrm>
          <a:off x="4860032" y="3284984"/>
          <a:ext cx="3672408" cy="3168352"/>
        </p:xfrm>
        <a:graphic>
          <a:graphicData uri="http://schemas.openxmlformats.org/drawingml/2006/table">
            <a:tbl>
              <a:tblPr/>
              <a:tblGrid>
                <a:gridCol w="1200037"/>
                <a:gridCol w="2472371"/>
              </a:tblGrid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8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788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11560" y="3212976"/>
            <a:ext cx="3888432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mat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("[a-z</a:t>
            </a:r>
            <a:r>
              <a:rPr lang="en-US" altLang="ko-KR" sz="1000" dirty="0" smtClean="0"/>
              <a:t>]+")</a:t>
            </a:r>
          </a:p>
          <a:p>
            <a:r>
              <a:rPr lang="en-US" altLang="ko-KR" sz="1000" dirty="0"/>
              <a:t>&gt;&gt;&gt; mat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sre.SRE_Pattern</a:t>
            </a:r>
            <a:r>
              <a:rPr lang="en-US" altLang="ko-KR" sz="1000" dirty="0"/>
              <a:t> object at 0x063D2C60&gt;</a:t>
            </a:r>
          </a:p>
          <a:p>
            <a:r>
              <a:rPr lang="en-US" altLang="ko-KR" sz="1000" dirty="0"/>
              <a:t>&gt;&gt;&gt; </a:t>
            </a:r>
            <a:endParaRPr lang="en-US" altLang="ko-KR" sz="1000" dirty="0" smtClean="0"/>
          </a:p>
          <a:p>
            <a:r>
              <a:rPr lang="en-US" altLang="ko-KR" sz="1000" dirty="0"/>
              <a:t>&gt;&gt;&gt; so1 = </a:t>
            </a:r>
            <a:r>
              <a:rPr lang="en-US" altLang="ko-KR" sz="1000" dirty="0" err="1"/>
              <a:t>mat.search</a:t>
            </a:r>
            <a:r>
              <a:rPr lang="en-US" altLang="ko-KR" sz="1000" dirty="0"/>
              <a:t>("123abc")</a:t>
            </a:r>
          </a:p>
          <a:p>
            <a:r>
              <a:rPr lang="en-US" altLang="ko-KR" sz="1000" dirty="0"/>
              <a:t>&gt;&gt;&gt; so1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sre.SRE_Match</a:t>
            </a:r>
            <a:r>
              <a:rPr lang="en-US" altLang="ko-KR" sz="1000" dirty="0"/>
              <a:t> object at 0x06556608&gt;</a:t>
            </a:r>
          </a:p>
          <a:p>
            <a:r>
              <a:rPr lang="en-US" altLang="ko-KR" sz="1000" dirty="0"/>
              <a:t>&gt;&gt;&gt; so1.group()</a:t>
            </a:r>
          </a:p>
          <a:p>
            <a:r>
              <a:rPr lang="en-US" altLang="ko-KR" sz="1000" dirty="0"/>
              <a:t>'</a:t>
            </a:r>
            <a:r>
              <a:rPr lang="en-US" altLang="ko-KR" sz="1000" dirty="0" err="1"/>
              <a:t>abc</a:t>
            </a:r>
            <a:r>
              <a:rPr lang="en-US" altLang="ko-KR" sz="1000" dirty="0"/>
              <a:t>'</a:t>
            </a:r>
          </a:p>
          <a:p>
            <a:r>
              <a:rPr lang="en-US" altLang="ko-KR" sz="1000" dirty="0"/>
              <a:t>&gt;&gt;&gt; so1.start()</a:t>
            </a:r>
          </a:p>
          <a:p>
            <a:r>
              <a:rPr lang="en-US" altLang="ko-KR" sz="1000" dirty="0"/>
              <a:t>3</a:t>
            </a:r>
          </a:p>
          <a:p>
            <a:r>
              <a:rPr lang="en-US" altLang="ko-KR" sz="1000" dirty="0"/>
              <a:t>&gt;&gt;&gt; so1.end()</a:t>
            </a:r>
          </a:p>
          <a:p>
            <a:r>
              <a:rPr lang="en-US" altLang="ko-KR" sz="1000" dirty="0"/>
              <a:t>6</a:t>
            </a:r>
          </a:p>
          <a:p>
            <a:r>
              <a:rPr lang="en-US" altLang="ko-KR" sz="1000" dirty="0"/>
              <a:t>&gt;&gt;&gt; so1.span()</a:t>
            </a:r>
          </a:p>
          <a:p>
            <a:r>
              <a:rPr lang="en-US" altLang="ko-KR" sz="1000" dirty="0"/>
              <a:t>(3, 6)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20145"/>
      </p:ext>
    </p:extLst>
  </p:cSld>
  <p:clrMapOvr>
    <a:masterClrMapping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search – match 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내부에 있는 패턴을 검색하여 처음부터 매칭되는 것을 검색하여 매칭시킴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6537"/>
              </p:ext>
            </p:extLst>
          </p:nvPr>
        </p:nvGraphicFramePr>
        <p:xfrm>
          <a:off x="4860032" y="3284984"/>
          <a:ext cx="3672408" cy="3168352"/>
        </p:xfrm>
        <a:graphic>
          <a:graphicData uri="http://schemas.openxmlformats.org/drawingml/2006/table">
            <a:tbl>
              <a:tblPr/>
              <a:tblGrid>
                <a:gridCol w="1200037"/>
                <a:gridCol w="2472371"/>
              </a:tblGrid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8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788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11560" y="3212976"/>
            <a:ext cx="3888432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mat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("[a-z</a:t>
            </a:r>
            <a:r>
              <a:rPr lang="en-US" altLang="ko-KR" sz="1000" dirty="0" smtClean="0"/>
              <a:t>]+")</a:t>
            </a:r>
          </a:p>
          <a:p>
            <a:r>
              <a:rPr lang="en-US" altLang="ko-KR" sz="1000" dirty="0"/>
              <a:t>&gt;&gt;&gt; mat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sre.SRE_Pattern</a:t>
            </a:r>
            <a:r>
              <a:rPr lang="en-US" altLang="ko-KR" sz="1000" dirty="0"/>
              <a:t> object at 0x063D2C60&gt;</a:t>
            </a:r>
          </a:p>
          <a:p>
            <a:r>
              <a:rPr lang="en-US" altLang="ko-KR" sz="1000" dirty="0"/>
              <a:t>&gt;&gt;&gt; </a:t>
            </a:r>
            <a:endParaRPr lang="en-US" altLang="ko-KR" sz="1000" dirty="0" smtClean="0"/>
          </a:p>
          <a:p>
            <a:r>
              <a:rPr lang="en-US" altLang="ko-KR" sz="1000" dirty="0"/>
              <a:t>&gt;&gt;&gt; so1 = </a:t>
            </a:r>
            <a:r>
              <a:rPr lang="en-US" altLang="ko-KR" sz="1000" dirty="0" err="1"/>
              <a:t>mat.search</a:t>
            </a:r>
            <a:r>
              <a:rPr lang="en-US" altLang="ko-KR" sz="1000" dirty="0"/>
              <a:t>("123abc")</a:t>
            </a:r>
          </a:p>
          <a:p>
            <a:r>
              <a:rPr lang="en-US" altLang="ko-KR" sz="1000" dirty="0"/>
              <a:t>&gt;&gt;&gt; so1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sre.SRE_Match</a:t>
            </a:r>
            <a:r>
              <a:rPr lang="en-US" altLang="ko-KR" sz="1000" dirty="0"/>
              <a:t> object at 0x06556608&gt;</a:t>
            </a:r>
          </a:p>
          <a:p>
            <a:r>
              <a:rPr lang="en-US" altLang="ko-KR" sz="1000" dirty="0"/>
              <a:t>&gt;&gt;&gt; so1.group()</a:t>
            </a:r>
          </a:p>
          <a:p>
            <a:r>
              <a:rPr lang="en-US" altLang="ko-KR" sz="1000" dirty="0"/>
              <a:t>'</a:t>
            </a:r>
            <a:r>
              <a:rPr lang="en-US" altLang="ko-KR" sz="1000" dirty="0" err="1"/>
              <a:t>abc</a:t>
            </a:r>
            <a:r>
              <a:rPr lang="en-US" altLang="ko-KR" sz="1000" dirty="0"/>
              <a:t>'</a:t>
            </a:r>
          </a:p>
          <a:p>
            <a:r>
              <a:rPr lang="en-US" altLang="ko-KR" sz="1000" dirty="0"/>
              <a:t>&gt;&gt;&gt; so1.start()</a:t>
            </a:r>
          </a:p>
          <a:p>
            <a:r>
              <a:rPr lang="en-US" altLang="ko-KR" sz="1000" dirty="0"/>
              <a:t>3</a:t>
            </a:r>
          </a:p>
          <a:p>
            <a:r>
              <a:rPr lang="en-US" altLang="ko-KR" sz="1000" dirty="0"/>
              <a:t>&gt;&gt;&gt; so1.end()</a:t>
            </a:r>
          </a:p>
          <a:p>
            <a:r>
              <a:rPr lang="en-US" altLang="ko-KR" sz="1000" dirty="0"/>
              <a:t>6</a:t>
            </a:r>
          </a:p>
          <a:p>
            <a:r>
              <a:rPr lang="en-US" altLang="ko-KR" sz="1000" dirty="0"/>
              <a:t>&gt;&gt;&gt; so1.span()</a:t>
            </a:r>
          </a:p>
          <a:p>
            <a:r>
              <a:rPr lang="en-US" altLang="ko-KR" sz="1000" dirty="0"/>
              <a:t>(3, 6)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26231"/>
      </p:ext>
    </p:extLst>
  </p:cSld>
  <p:clrMapOvr>
    <a:masterClrMapping/>
  </p:clrMapOvr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정규식 처리하기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정규식 처리하기</a:t>
            </a:r>
            <a:r>
              <a:rPr lang="en-US" altLang="ko-KR" dirty="0" smtClean="0"/>
              <a:t>(1/2)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정규식 객체 생성</a:t>
            </a:r>
            <a:endParaRPr lang="en-US" altLang="ko-KR" sz="1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28592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&gt;&gt;&gt; import re</a:t>
            </a:r>
          </a:p>
          <a:p>
            <a:r>
              <a:rPr lang="en-US" altLang="ko-KR" sz="900" dirty="0"/>
              <a:t>&gt;&gt;&gt; p = </a:t>
            </a:r>
            <a:r>
              <a:rPr lang="en-US" altLang="ko-KR" sz="900" dirty="0" err="1"/>
              <a:t>re.compile</a:t>
            </a:r>
            <a:r>
              <a:rPr lang="en-US" altLang="ko-KR" sz="900" dirty="0"/>
              <a:t>("[a-zA-Z0-9]+")</a:t>
            </a:r>
          </a:p>
          <a:p>
            <a:r>
              <a:rPr lang="en-US" altLang="ko-KR" sz="900" dirty="0"/>
              <a:t>&gt;&gt;&gt; p</a:t>
            </a:r>
          </a:p>
          <a:p>
            <a:r>
              <a:rPr lang="en-US" altLang="ko-KR" sz="900" dirty="0"/>
              <a:t>&lt;_</a:t>
            </a:r>
            <a:r>
              <a:rPr lang="en-US" altLang="ko-KR" sz="900" dirty="0" err="1"/>
              <a:t>sre.SRE_Pattern</a:t>
            </a:r>
            <a:r>
              <a:rPr lang="en-US" altLang="ko-KR" sz="900" dirty="0"/>
              <a:t> object at 0x06506570&gt;</a:t>
            </a:r>
          </a:p>
          <a:p>
            <a:r>
              <a:rPr lang="en-US" altLang="ko-KR" sz="900" dirty="0"/>
              <a:t>&gt;&gt;&gt; </a:t>
            </a:r>
            <a:r>
              <a:rPr lang="en-US" altLang="ko-KR" sz="900" dirty="0" err="1"/>
              <a:t>p.__class</a:t>
            </a:r>
            <a:r>
              <a:rPr lang="en-US" altLang="ko-KR" sz="900" dirty="0"/>
              <a:t>__</a:t>
            </a:r>
          </a:p>
          <a:p>
            <a:r>
              <a:rPr lang="en-US" altLang="ko-KR" sz="900" dirty="0"/>
              <a:t>&lt;type '_</a:t>
            </a:r>
            <a:r>
              <a:rPr lang="en-US" altLang="ko-KR" sz="900" dirty="0" err="1"/>
              <a:t>sre.SRE_Pattern</a:t>
            </a:r>
            <a:r>
              <a:rPr lang="en-US" altLang="ko-KR" sz="900" dirty="0"/>
              <a:t>'&gt;</a:t>
            </a:r>
          </a:p>
          <a:p>
            <a:r>
              <a:rPr lang="en-US" altLang="ko-KR" sz="900" dirty="0"/>
              <a:t>&gt;&gt;&gt; </a:t>
            </a:r>
            <a:r>
              <a:rPr lang="en-US" altLang="ko-KR" sz="900" dirty="0" err="1"/>
              <a:t>p.__class__.__name</a:t>
            </a:r>
            <a:r>
              <a:rPr lang="en-US" altLang="ko-KR" sz="900" dirty="0"/>
              <a:t>__</a:t>
            </a:r>
          </a:p>
          <a:p>
            <a:r>
              <a:rPr lang="en-US" altLang="ko-KR" sz="900" dirty="0"/>
              <a:t>'</a:t>
            </a:r>
            <a:r>
              <a:rPr lang="en-US" altLang="ko-KR" sz="900" dirty="0" err="1"/>
              <a:t>SRE_Pattern</a:t>
            </a:r>
            <a:r>
              <a:rPr lang="en-US" altLang="ko-KR" sz="900" dirty="0"/>
              <a:t>'</a:t>
            </a:r>
          </a:p>
          <a:p>
            <a:r>
              <a:rPr lang="en-US" altLang="ko-KR" sz="900" dirty="0"/>
              <a:t>&gt;&gt;&gt;</a:t>
            </a:r>
            <a:endParaRPr lang="ko-KR" altLang="en-US" sz="9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4149080"/>
            <a:ext cx="8229600" cy="67667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정규식 패턴 </a:t>
            </a:r>
            <a:r>
              <a:rPr lang="ko-KR" altLang="en-US" sz="1800" dirty="0" err="1" smtClean="0"/>
              <a:t>매칭을</a:t>
            </a:r>
            <a:r>
              <a:rPr lang="ko-KR" altLang="en-US" sz="1800" dirty="0" smtClean="0"/>
              <a:t> 위한 </a:t>
            </a:r>
            <a:r>
              <a:rPr lang="en-US" altLang="ko-KR" sz="1800" dirty="0" smtClean="0"/>
              <a:t>Match object </a:t>
            </a:r>
            <a:r>
              <a:rPr lang="ko-KR" altLang="en-US" sz="1800" dirty="0" smtClean="0"/>
              <a:t>생성</a:t>
            </a:r>
            <a:endParaRPr lang="en-US" altLang="ko-KR" sz="18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115616" y="4653136"/>
            <a:ext cx="5328592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&gt;&gt;&gt; m = </a:t>
            </a:r>
            <a:r>
              <a:rPr lang="en-US" altLang="ko-KR" sz="900" dirty="0" err="1"/>
              <a:t>p.match</a:t>
            </a:r>
            <a:r>
              <a:rPr lang="en-US" altLang="ko-KR" sz="900" dirty="0"/>
              <a:t>("python")</a:t>
            </a:r>
          </a:p>
          <a:p>
            <a:r>
              <a:rPr lang="en-US" altLang="ko-KR" sz="900" dirty="0"/>
              <a:t>&gt;&gt;&gt; m</a:t>
            </a:r>
          </a:p>
          <a:p>
            <a:r>
              <a:rPr lang="en-US" altLang="ko-KR" sz="900" dirty="0"/>
              <a:t>&lt;_</a:t>
            </a:r>
            <a:r>
              <a:rPr lang="en-US" altLang="ko-KR" sz="900" dirty="0" err="1"/>
              <a:t>sre.SRE_Match</a:t>
            </a:r>
            <a:r>
              <a:rPr lang="en-US" altLang="ko-KR" sz="900" dirty="0"/>
              <a:t> object at 0x06556AA0&gt;</a:t>
            </a:r>
          </a:p>
          <a:p>
            <a:r>
              <a:rPr lang="en-US" altLang="ko-KR" sz="900" dirty="0"/>
              <a:t>&gt;&gt;&gt; </a:t>
            </a:r>
            <a:r>
              <a:rPr lang="en-US" altLang="ko-KR" sz="900" dirty="0" err="1"/>
              <a:t>m.__class__.__name</a:t>
            </a:r>
            <a:r>
              <a:rPr lang="en-US" altLang="ko-KR" sz="900" dirty="0"/>
              <a:t>__</a:t>
            </a:r>
          </a:p>
          <a:p>
            <a:r>
              <a:rPr lang="en-US" altLang="ko-KR" sz="900" dirty="0"/>
              <a:t>'</a:t>
            </a:r>
            <a:r>
              <a:rPr lang="en-US" altLang="ko-KR" sz="900" dirty="0" err="1"/>
              <a:t>SRE_Match</a:t>
            </a:r>
            <a:r>
              <a:rPr lang="en-US" altLang="ko-KR" sz="900" dirty="0"/>
              <a:t>'</a:t>
            </a:r>
          </a:p>
          <a:p>
            <a:r>
              <a:rPr lang="en-US" altLang="ko-KR" sz="900" dirty="0"/>
              <a:t>&gt;&gt;&gt; </a:t>
            </a:r>
            <a:endParaRPr lang="ko-KR" altLang="en-US" sz="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44829"/>
      </p:ext>
    </p:extLst>
  </p:cSld>
  <p:clrMapOvr>
    <a:masterClrMapping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정규식 처리하기</a:t>
            </a:r>
            <a:r>
              <a:rPr lang="en-US" altLang="ko-KR" dirty="0" smtClean="0"/>
              <a:t>(2/2)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정규식 패턴 </a:t>
            </a:r>
            <a:r>
              <a:rPr lang="ko-KR" altLang="en-US" sz="1800" dirty="0" err="1" smtClean="0"/>
              <a:t>매칭</a:t>
            </a:r>
            <a:r>
              <a:rPr lang="ko-KR" altLang="en-US" sz="1800" dirty="0" smtClean="0"/>
              <a:t> 결과를 확인</a:t>
            </a:r>
            <a:endParaRPr lang="en-US" altLang="ko-KR" sz="1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28592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&gt;&gt;&gt; </a:t>
            </a:r>
            <a:r>
              <a:rPr lang="en-US" altLang="ko-KR" sz="900" dirty="0" err="1"/>
              <a:t>m.group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/>
              <a:t>'python'</a:t>
            </a:r>
          </a:p>
          <a:p>
            <a:r>
              <a:rPr lang="en-US" altLang="ko-KR" sz="900" dirty="0"/>
              <a:t>&gt;&gt;&gt; </a:t>
            </a:r>
            <a:r>
              <a:rPr lang="en-US" altLang="ko-KR" sz="900" dirty="0" err="1"/>
              <a:t>m.span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/>
              <a:t>(0, 6)</a:t>
            </a:r>
          </a:p>
          <a:p>
            <a:r>
              <a:rPr lang="en-US" altLang="ko-KR" sz="900" dirty="0"/>
              <a:t>&gt;&gt;&gt; </a:t>
            </a:r>
            <a:endParaRPr lang="ko-KR" altLang="en-US" sz="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017282"/>
      </p:ext>
    </p:extLst>
  </p:cSld>
  <p:clrMapOvr>
    <a:masterClrMapping/>
  </p:clrMapOvr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statistics</a:t>
            </a:r>
            <a:br>
              <a:rPr lang="en-US" altLang="ko-KR" sz="9600" dirty="0" smtClean="0"/>
            </a:br>
            <a:r>
              <a:rPr lang="ko-KR" altLang="en-US" sz="9600" dirty="0" smtClean="0"/>
              <a:t>모듈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중간값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최빈값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20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/>
              <a:t>최빈값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56992"/>
            <a:ext cx="2619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7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959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결과값이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인자로 전달받아 결과값으로 변수에 할당한 후에  다시 호출해서 실행해서 처리</a:t>
            </a:r>
            <a:endParaRPr lang="en-US" altLang="ko-KR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647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58959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variance/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492896"/>
            <a:ext cx="7743825" cy="389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5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90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140968"/>
            <a:ext cx="4057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429000"/>
            <a:ext cx="4343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1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stdev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variance/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781925" cy="40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날</a:t>
            </a:r>
            <a:r>
              <a:rPr lang="ko-KR" altLang="en-US" sz="9600" dirty="0"/>
              <a:t>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Time Module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33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</a:t>
            </a:r>
            <a:r>
              <a:rPr lang="ko-KR" altLang="en-US" dirty="0" smtClean="0"/>
              <a:t>용어 정리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시간 기준에 대한 주요 용어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11290"/>
              </p:ext>
            </p:extLst>
          </p:nvPr>
        </p:nvGraphicFramePr>
        <p:xfrm>
          <a:off x="827584" y="2996952"/>
          <a:ext cx="7416824" cy="2930921"/>
        </p:xfrm>
        <a:graphic>
          <a:graphicData uri="http://schemas.openxmlformats.org/drawingml/2006/table">
            <a:tbl>
              <a:tblPr/>
              <a:tblGrid>
                <a:gridCol w="1800200"/>
                <a:gridCol w="561662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class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341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Time Stamp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epoch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(1970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자정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이후로 즉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Unix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탄생한 사건을 기준으로 초 단위로  측정한 절대 시간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76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/>
                        <a:t>UTC(Universal Time Coordinated)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1972</a:t>
                      </a:r>
                      <a:r>
                        <a:rPr lang="ko-KR" altLang="en-US" sz="1200" dirty="0" smtClean="0">
                          <a:effectLst/>
                        </a:rPr>
                        <a:t>년부터 시행된 국제 표준시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err="1" smtClean="0">
                          <a:effectLst/>
                        </a:rPr>
                        <a:t>협정세계시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r>
                        <a:rPr lang="ko-KR" altLang="en-US" sz="1200" dirty="0" smtClean="0">
                          <a:effectLst/>
                        </a:rPr>
                        <a:t>이면 </a:t>
                      </a:r>
                      <a:r>
                        <a:rPr lang="ko-KR" altLang="en-US" sz="1200" dirty="0" err="1" smtClean="0">
                          <a:effectLst/>
                        </a:rPr>
                        <a:t>세슘</a:t>
                      </a:r>
                      <a:r>
                        <a:rPr lang="ko-KR" altLang="en-US" sz="1200" baseline="0" dirty="0" smtClean="0">
                          <a:effectLst/>
                        </a:rPr>
                        <a:t> 원자의 진동수에 의거한 초의 길이가 기준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/>
                        <a:t>GMT(Greenwich</a:t>
                      </a:r>
                      <a:r>
                        <a:rPr lang="en-US" altLang="ko-KR" sz="1200" baseline="0" dirty="0" smtClean="0"/>
                        <a:t> Mean Time)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영국 런던의 </a:t>
                      </a:r>
                      <a:r>
                        <a:rPr lang="ko-KR" altLang="en-US" sz="1200" dirty="0" err="1" smtClean="0">
                          <a:effectLst/>
                        </a:rPr>
                        <a:t>그리니치</a:t>
                      </a:r>
                      <a:r>
                        <a:rPr lang="ko-KR" altLang="en-US" sz="1200" dirty="0" smtClean="0">
                          <a:effectLst/>
                        </a:rPr>
                        <a:t> 천문대의 자오선상을 기준으로 하는 평균 태양시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8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LST(Local</a:t>
                      </a:r>
                      <a:r>
                        <a:rPr lang="en-US" sz="1200" baseline="0" dirty="0" smtClean="0">
                          <a:effectLst/>
                        </a:rPr>
                        <a:t> Standard      Time)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UTC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기준으로 경도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도마다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시간 차이가 발생하는 시간이며 </a:t>
                      </a:r>
                      <a:r>
                        <a:rPr lang="ko-KR" altLang="en-US" sz="1200" baseline="0" dirty="0" err="1" smtClean="0">
                          <a:solidFill>
                            <a:srgbClr val="000000"/>
                          </a:solidFill>
                          <a:effectLst/>
                        </a:rPr>
                        <a:t>지방표준시라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부른다</a:t>
                      </a:r>
                      <a:endParaRPr lang="en-US" altLang="ko-KR" sz="1200" baseline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fontAlgn="t">
                        <a:buFont typeface="Arial"/>
                        <a:buNone/>
                      </a:pP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한국은 동경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135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기준으로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UTC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보다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시간 빠르다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0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/>
                        <a:t>DST(Daylight</a:t>
                      </a:r>
                      <a:r>
                        <a:rPr lang="en-US" altLang="ko-KR" sz="1200" baseline="0" dirty="0" smtClean="0"/>
                        <a:t> Saving Time)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일광절약시간제로 </a:t>
                      </a:r>
                      <a:r>
                        <a:rPr lang="ko-KR" altLang="en-US" sz="1200" dirty="0" err="1" smtClean="0">
                          <a:effectLst/>
                        </a:rPr>
                        <a:t>서머타입이라고</a:t>
                      </a:r>
                      <a:r>
                        <a:rPr lang="ko-KR" altLang="en-US" sz="1200" dirty="0" smtClean="0">
                          <a:effectLst/>
                        </a:rPr>
                        <a:t> 불리며 에너지 절약을 목적으로 </a:t>
                      </a:r>
                      <a:r>
                        <a:rPr lang="ko-KR" altLang="en-US" sz="1200" dirty="0" err="1" smtClean="0">
                          <a:effectLst/>
                        </a:rPr>
                        <a:t>한시간을</a:t>
                      </a:r>
                      <a:r>
                        <a:rPr lang="ko-KR" altLang="en-US" sz="1200" dirty="0" smtClean="0">
                          <a:effectLst/>
                        </a:rPr>
                        <a:t> 앞으로 당기거나 뒤로 미루는 제도 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-1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함수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087906"/>
              </p:ext>
            </p:extLst>
          </p:nvPr>
        </p:nvGraphicFramePr>
        <p:xfrm>
          <a:off x="827584" y="2276872"/>
          <a:ext cx="7416824" cy="3897373"/>
        </p:xfrm>
        <a:graphic>
          <a:graphicData uri="http://schemas.openxmlformats.org/drawingml/2006/table">
            <a:tbl>
              <a:tblPr/>
              <a:tblGrid>
                <a:gridCol w="1800200"/>
                <a:gridCol w="561662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3417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time.time</a:t>
                      </a:r>
                      <a:r>
                        <a:rPr lang="en-US" altLang="ko-KR" sz="1200" dirty="0" smtClean="0"/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epoch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기준으로 초를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단위로 반환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76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effectLst/>
                        </a:rPr>
                        <a:t>time.sleep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en-US" altLang="ko-KR" sz="1200" dirty="0" err="1" smtClean="0">
                          <a:effectLst/>
                        </a:rPr>
                        <a:t>secs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진행</a:t>
                      </a:r>
                      <a:r>
                        <a:rPr lang="ko-KR" altLang="en-US" sz="1200" baseline="0" dirty="0" smtClean="0">
                          <a:effectLst/>
                        </a:rPr>
                        <a:t> 중인 프로세스를 정해진 초만큼 정지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76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time.gmtime</a:t>
                      </a:r>
                      <a:r>
                        <a:rPr lang="en-US" altLang="ko-KR" sz="1200" dirty="0" smtClean="0"/>
                        <a:t>([sec])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입력된 초를 </a:t>
                      </a:r>
                      <a:r>
                        <a:rPr lang="en-US" altLang="ko-KR" sz="1200" dirty="0" smtClean="0">
                          <a:effectLst/>
                        </a:rPr>
                        <a:t>UTC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기준의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struct_time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객체로 </a:t>
                      </a:r>
                      <a:r>
                        <a:rPr lang="ko-KR" altLang="en-US" sz="1200" dirty="0" smtClean="0">
                          <a:effectLst/>
                        </a:rPr>
                        <a:t>변환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ko-KR" altLang="en-US" sz="1200" baseline="0" dirty="0" smtClean="0">
                          <a:effectLst/>
                        </a:rPr>
                        <a:t> 단 인자가 없을 경우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time.time</a:t>
                      </a:r>
                      <a:r>
                        <a:rPr lang="en-US" altLang="ko-KR" sz="1200" baseline="0" dirty="0" smtClean="0">
                          <a:effectLst/>
                        </a:rPr>
                        <a:t>() </a:t>
                      </a:r>
                      <a:r>
                        <a:rPr lang="ko-KR" altLang="en-US" sz="1200" baseline="0" dirty="0" smtClean="0">
                          <a:effectLst/>
                        </a:rPr>
                        <a:t>함수 결과를 이용해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struct_time</a:t>
                      </a:r>
                      <a:r>
                        <a:rPr lang="ko-KR" altLang="en-US" sz="1200" baseline="0" dirty="0" smtClean="0">
                          <a:effectLst/>
                        </a:rPr>
                        <a:t>으로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time.localtime</a:t>
                      </a:r>
                      <a:r>
                        <a:rPr lang="en-US" altLang="ko-KR" sz="1200" dirty="0" smtClean="0"/>
                        <a:t>([</a:t>
                      </a:r>
                      <a:r>
                        <a:rPr lang="en-US" altLang="ko-KR" sz="1200" dirty="0" err="1" smtClean="0"/>
                        <a:t>secs</a:t>
                      </a:r>
                      <a:r>
                        <a:rPr lang="en-US" altLang="ko-KR" sz="1200" dirty="0" smtClean="0"/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입력된 초를 </a:t>
                      </a:r>
                      <a:r>
                        <a:rPr lang="ko-KR" altLang="en-US" sz="1200" dirty="0" err="1" smtClean="0">
                          <a:effectLst/>
                        </a:rPr>
                        <a:t>지방표준시</a:t>
                      </a:r>
                      <a:r>
                        <a:rPr lang="ko-KR" altLang="en-US" sz="1200" dirty="0" smtClean="0">
                          <a:effectLst/>
                        </a:rPr>
                        <a:t> 기준의 </a:t>
                      </a:r>
                      <a:r>
                        <a:rPr lang="en-US" altLang="ko-KR" sz="1200" dirty="0" err="1" smtClean="0">
                          <a:effectLst/>
                        </a:rPr>
                        <a:t>struct_time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객체로 변환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단</a:t>
                      </a:r>
                      <a:r>
                        <a:rPr lang="en-US" altLang="ko-KR" sz="1200" dirty="0" smtClean="0">
                          <a:effectLst/>
                        </a:rPr>
                        <a:t>, </a:t>
                      </a:r>
                      <a:r>
                        <a:rPr lang="ko-KR" altLang="en-US" sz="1200" dirty="0" smtClean="0">
                          <a:effectLst/>
                        </a:rPr>
                        <a:t>인자가 없을 경우 </a:t>
                      </a:r>
                      <a:r>
                        <a:rPr lang="en-US" altLang="ko-KR" sz="1200" dirty="0" err="1" smtClean="0">
                          <a:effectLst/>
                        </a:rPr>
                        <a:t>time.time</a:t>
                      </a:r>
                      <a:r>
                        <a:rPr lang="en-US" altLang="ko-KR" sz="1200" dirty="0" smtClean="0">
                          <a:effectLst/>
                        </a:rPr>
                        <a:t>() </a:t>
                      </a:r>
                      <a:r>
                        <a:rPr lang="ko-KR" altLang="en-US" sz="1200" dirty="0" smtClean="0">
                          <a:effectLst/>
                        </a:rPr>
                        <a:t>함수 결과를 이용해 </a:t>
                      </a:r>
                      <a:r>
                        <a:rPr lang="en-US" altLang="ko-KR" sz="1200" dirty="0" err="1" smtClean="0">
                          <a:effectLst/>
                        </a:rPr>
                        <a:t>struct_time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객체로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8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time.asctime</a:t>
                      </a:r>
                      <a:r>
                        <a:rPr lang="en-US" altLang="ko-KR" sz="1200" dirty="0" smtClean="0"/>
                        <a:t>([t])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struct_time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객체를 인자로 받아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요일문자축약 </a:t>
                      </a:r>
                      <a:r>
                        <a:rPr lang="ko-KR" altLang="en-US" sz="1200" baseline="0" dirty="0" err="1" smtClean="0">
                          <a:solidFill>
                            <a:srgbClr val="000000"/>
                          </a:solidFill>
                          <a:effectLst/>
                        </a:rPr>
                        <a:t>달문자축약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일자 시간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: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: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초 년도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문자열로 반환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4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time.mktime</a:t>
                      </a:r>
                      <a:r>
                        <a:rPr lang="en-US" sz="1200" dirty="0" smtClean="0">
                          <a:effectLst/>
                        </a:rPr>
                        <a:t>(t)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effectLst/>
                        </a:rPr>
                        <a:t>지방표준시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기준으로 </a:t>
                      </a:r>
                      <a:r>
                        <a:rPr lang="en-US" altLang="ko-KR" sz="1200" dirty="0" err="1" smtClean="0">
                          <a:effectLst/>
                        </a:rPr>
                        <a:t>struct_time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객체를 인자로 받아 </a:t>
                      </a:r>
                      <a:r>
                        <a:rPr lang="en-US" altLang="ko-KR" sz="1200" dirty="0" smtClean="0">
                          <a:effectLst/>
                        </a:rPr>
                        <a:t>time()</a:t>
                      </a:r>
                      <a:r>
                        <a:rPr lang="ko-KR" altLang="en-US" sz="1200" dirty="0" smtClean="0">
                          <a:effectLst/>
                        </a:rPr>
                        <a:t>과 같은 누적된 초로 반환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0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time.ctime</a:t>
                      </a:r>
                      <a:r>
                        <a:rPr lang="en-US" sz="1200" dirty="0" smtClean="0">
                          <a:effectLst/>
                        </a:rPr>
                        <a:t>([sec])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epoch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기준으로 초를 입력을 받아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요일문자축약 </a:t>
                      </a:r>
                      <a:r>
                        <a:rPr lang="ko-KR" altLang="en-US" sz="1200" baseline="0" dirty="0" err="1" smtClean="0">
                          <a:solidFill>
                            <a:srgbClr val="000000"/>
                          </a:solidFill>
                          <a:effectLst/>
                        </a:rPr>
                        <a:t>달문자축약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일자 시간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: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: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초 년도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문자열로 반환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0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연속해서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인자로 전달을 </a:t>
            </a:r>
            <a:r>
              <a:rPr lang="ko-KR" altLang="en-US" sz="2800" dirty="0" err="1" smtClean="0"/>
              <a:t>받어</a:t>
            </a:r>
            <a:r>
              <a:rPr lang="ko-KR" altLang="en-US" sz="2800" dirty="0" smtClean="0"/>
              <a:t> 결과로 함수를 제공해서 연속처리 가능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최종 </a:t>
            </a:r>
            <a:r>
              <a:rPr lang="en-US" altLang="ko-KR" sz="2800" dirty="0" smtClean="0"/>
              <a:t>() </a:t>
            </a:r>
            <a:r>
              <a:rPr lang="ko-KR" altLang="en-US" sz="2800" dirty="0" smtClean="0"/>
              <a:t>즉 실행연산자로 호출해서 처리</a:t>
            </a:r>
            <a:endParaRPr lang="en-US" altLang="ko-KR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05064"/>
            <a:ext cx="2524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9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-1.1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함수 실행 예시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2420888"/>
            <a:ext cx="5688632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&gt;&gt;&gt; import time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time.time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1455237503.655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time.ctime</a:t>
            </a:r>
            <a:r>
              <a:rPr lang="en-US" altLang="ko-KR" sz="1200" dirty="0"/>
              <a:t>(360)</a:t>
            </a:r>
          </a:p>
          <a:p>
            <a:r>
              <a:rPr lang="en-US" altLang="ko-KR" sz="1200" dirty="0"/>
              <a:t>'Thu Jan 01 09:06:00 1970'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time.gmtime</a:t>
            </a:r>
            <a:r>
              <a:rPr lang="en-US" altLang="ko-KR" sz="1200" dirty="0"/>
              <a:t>(360)</a:t>
            </a:r>
          </a:p>
          <a:p>
            <a:r>
              <a:rPr lang="en-US" altLang="ko-KR" sz="1200" dirty="0" err="1"/>
              <a:t>time.struct_time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tm_year</a:t>
            </a:r>
            <a:r>
              <a:rPr lang="en-US" altLang="ko-KR" sz="1200" dirty="0"/>
              <a:t>=1970, </a:t>
            </a:r>
            <a:r>
              <a:rPr lang="en-US" altLang="ko-KR" sz="1200" dirty="0" err="1"/>
              <a:t>tm_mon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tm_mday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tm_hour</a:t>
            </a:r>
            <a:r>
              <a:rPr lang="en-US" altLang="ko-KR" sz="1200" dirty="0"/>
              <a:t>=0, </a:t>
            </a:r>
            <a:r>
              <a:rPr lang="en-US" altLang="ko-KR" sz="1200" dirty="0" err="1"/>
              <a:t>tm_min</a:t>
            </a:r>
            <a:r>
              <a:rPr lang="en-US" altLang="ko-KR" sz="1200" dirty="0"/>
              <a:t>=6, </a:t>
            </a:r>
            <a:r>
              <a:rPr lang="en-US" altLang="ko-KR" sz="1200" dirty="0" err="1"/>
              <a:t>tm_sec</a:t>
            </a:r>
            <a:r>
              <a:rPr lang="en-US" altLang="ko-KR" sz="1200" dirty="0"/>
              <a:t>=0, </a:t>
            </a:r>
            <a:r>
              <a:rPr lang="en-US" altLang="ko-KR" sz="1200" dirty="0" err="1"/>
              <a:t>tm_wday</a:t>
            </a:r>
            <a:r>
              <a:rPr lang="en-US" altLang="ko-KR" sz="1200" dirty="0"/>
              <a:t>=3, </a:t>
            </a:r>
            <a:r>
              <a:rPr lang="en-US" altLang="ko-KR" sz="1200" dirty="0" err="1"/>
              <a:t>tm_yday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tm_isdst</a:t>
            </a:r>
            <a:r>
              <a:rPr lang="en-US" altLang="ko-KR" sz="1200" dirty="0"/>
              <a:t>=0)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time.localtime</a:t>
            </a:r>
            <a:r>
              <a:rPr lang="en-US" altLang="ko-KR" sz="1200" dirty="0"/>
              <a:t>(360)</a:t>
            </a:r>
          </a:p>
          <a:p>
            <a:r>
              <a:rPr lang="en-US" altLang="ko-KR" sz="1200" dirty="0" err="1"/>
              <a:t>time.struct_time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tm_year</a:t>
            </a:r>
            <a:r>
              <a:rPr lang="en-US" altLang="ko-KR" sz="1200" dirty="0"/>
              <a:t>=1970, </a:t>
            </a:r>
            <a:r>
              <a:rPr lang="en-US" altLang="ko-KR" sz="1200" dirty="0" err="1"/>
              <a:t>tm_mon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tm_mday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tm_hour</a:t>
            </a:r>
            <a:r>
              <a:rPr lang="en-US" altLang="ko-KR" sz="1200" dirty="0"/>
              <a:t>=9, </a:t>
            </a:r>
            <a:r>
              <a:rPr lang="en-US" altLang="ko-KR" sz="1200" dirty="0" err="1"/>
              <a:t>tm_min</a:t>
            </a:r>
            <a:r>
              <a:rPr lang="en-US" altLang="ko-KR" sz="1200" dirty="0"/>
              <a:t>=6, </a:t>
            </a:r>
            <a:r>
              <a:rPr lang="en-US" altLang="ko-KR" sz="1200" dirty="0" err="1"/>
              <a:t>tm_sec</a:t>
            </a:r>
            <a:r>
              <a:rPr lang="en-US" altLang="ko-KR" sz="1200" dirty="0"/>
              <a:t>=0, </a:t>
            </a:r>
            <a:r>
              <a:rPr lang="en-US" altLang="ko-KR" sz="1200" dirty="0" err="1"/>
              <a:t>tm_wday</a:t>
            </a:r>
            <a:r>
              <a:rPr lang="en-US" altLang="ko-KR" sz="1200" dirty="0"/>
              <a:t>=3, </a:t>
            </a:r>
            <a:r>
              <a:rPr lang="en-US" altLang="ko-KR" sz="1200" dirty="0" err="1"/>
              <a:t>tm_yday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tm_isdst</a:t>
            </a:r>
            <a:r>
              <a:rPr lang="en-US" altLang="ko-KR" sz="1200" dirty="0"/>
              <a:t>=0)</a:t>
            </a:r>
          </a:p>
          <a:p>
            <a:r>
              <a:rPr lang="en-US" altLang="ko-KR" sz="1200" dirty="0"/>
              <a:t>&gt;&gt;&gt; 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-1.2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함수 실행 예시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2420888"/>
            <a:ext cx="5688632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time.time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smtClean="0"/>
              <a:t>1455237936.955</a:t>
            </a:r>
          </a:p>
          <a:p>
            <a:r>
              <a:rPr lang="en-US" altLang="ko-KR" sz="1200" dirty="0" smtClean="0"/>
              <a:t>&gt;&gt;&gt; # </a:t>
            </a:r>
            <a:r>
              <a:rPr lang="ko-KR" altLang="en-US" sz="1200" dirty="0" smtClean="0"/>
              <a:t>현재 기준</a:t>
            </a:r>
            <a:endParaRPr lang="en-US" altLang="ko-KR" sz="1200" dirty="0"/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time.gmtime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time.struct_time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tm_year</a:t>
            </a:r>
            <a:r>
              <a:rPr lang="en-US" altLang="ko-KR" sz="1200" dirty="0"/>
              <a:t>=2016, </a:t>
            </a:r>
            <a:r>
              <a:rPr lang="en-US" altLang="ko-KR" sz="1200" dirty="0" err="1"/>
              <a:t>tm_mon</a:t>
            </a:r>
            <a:r>
              <a:rPr lang="en-US" altLang="ko-KR" sz="1200" dirty="0"/>
              <a:t>=2, </a:t>
            </a:r>
            <a:r>
              <a:rPr lang="en-US" altLang="ko-KR" sz="1200" dirty="0" err="1"/>
              <a:t>tm_mday</a:t>
            </a:r>
            <a:r>
              <a:rPr lang="en-US" altLang="ko-KR" sz="1200" dirty="0"/>
              <a:t>=12, </a:t>
            </a:r>
            <a:r>
              <a:rPr lang="en-US" altLang="ko-KR" sz="1200" dirty="0" err="1"/>
              <a:t>tm_hour</a:t>
            </a:r>
            <a:r>
              <a:rPr lang="en-US" altLang="ko-KR" sz="1200" dirty="0"/>
              <a:t>=0, </a:t>
            </a:r>
            <a:r>
              <a:rPr lang="en-US" altLang="ko-KR" sz="1200" dirty="0" err="1"/>
              <a:t>tm_min</a:t>
            </a:r>
            <a:r>
              <a:rPr lang="en-US" altLang="ko-KR" sz="1200" dirty="0"/>
              <a:t>=46, </a:t>
            </a:r>
            <a:r>
              <a:rPr lang="en-US" altLang="ko-KR" sz="1200" dirty="0" err="1"/>
              <a:t>tm_sec</a:t>
            </a:r>
            <a:r>
              <a:rPr lang="en-US" altLang="ko-KR" sz="1200" dirty="0"/>
              <a:t>=5, </a:t>
            </a:r>
            <a:r>
              <a:rPr lang="en-US" altLang="ko-KR" sz="1200" dirty="0" err="1"/>
              <a:t>tm_wday</a:t>
            </a:r>
            <a:r>
              <a:rPr lang="en-US" altLang="ko-KR" sz="1200" dirty="0"/>
              <a:t>=4, </a:t>
            </a:r>
            <a:r>
              <a:rPr lang="en-US" altLang="ko-KR" sz="1200" dirty="0" err="1"/>
              <a:t>tm_yday</a:t>
            </a:r>
            <a:r>
              <a:rPr lang="en-US" altLang="ko-KR" sz="1200" dirty="0"/>
              <a:t>=43, </a:t>
            </a:r>
            <a:r>
              <a:rPr lang="en-US" altLang="ko-KR" sz="1200" dirty="0" err="1"/>
              <a:t>tm_isdst</a:t>
            </a:r>
            <a:r>
              <a:rPr lang="en-US" altLang="ko-KR" sz="1200" dirty="0"/>
              <a:t>=0)</a:t>
            </a:r>
          </a:p>
          <a:p>
            <a:r>
              <a:rPr lang="en-US" altLang="ko-KR" sz="1200" dirty="0"/>
              <a:t>&gt;&gt;&gt; t = </a:t>
            </a:r>
            <a:r>
              <a:rPr lang="en-US" altLang="ko-KR" sz="1200" dirty="0" err="1"/>
              <a:t>time.gmtime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smtClean="0"/>
              <a:t>&gt;&gt;&gt; # </a:t>
            </a:r>
            <a:r>
              <a:rPr lang="ko-KR" altLang="en-US" sz="1200" dirty="0" smtClean="0"/>
              <a:t>특정 문자열로 전환</a:t>
            </a:r>
            <a:endParaRPr lang="en-US" altLang="ko-KR" sz="1200" dirty="0"/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time.asctime</a:t>
            </a:r>
            <a:r>
              <a:rPr lang="en-US" altLang="ko-KR" sz="1200" dirty="0"/>
              <a:t>(t)</a:t>
            </a:r>
          </a:p>
          <a:p>
            <a:r>
              <a:rPr lang="en-US" altLang="ko-KR" sz="1200" dirty="0"/>
              <a:t>'Fri Feb 12 00:46:23 </a:t>
            </a:r>
            <a:r>
              <a:rPr lang="en-US" altLang="ko-KR" sz="1200" dirty="0" smtClean="0"/>
              <a:t>2016‘</a:t>
            </a:r>
          </a:p>
          <a:p>
            <a:r>
              <a:rPr lang="en-US" altLang="ko-KR" sz="1200" dirty="0" smtClean="0"/>
              <a:t>&gt;&gt;&gt; # epoch </a:t>
            </a:r>
            <a:r>
              <a:rPr lang="ko-KR" altLang="en-US" sz="1200" dirty="0" smtClean="0"/>
              <a:t>기준으로 전환</a:t>
            </a:r>
            <a:endParaRPr lang="en-US" altLang="ko-KR" sz="1200" dirty="0"/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time.mktime</a:t>
            </a:r>
            <a:r>
              <a:rPr lang="en-US" altLang="ko-KR" sz="1200" dirty="0"/>
              <a:t>(t)</a:t>
            </a:r>
          </a:p>
          <a:p>
            <a:r>
              <a:rPr lang="en-US" altLang="ko-KR" sz="1200" dirty="0"/>
              <a:t>1455205583.0</a:t>
            </a:r>
          </a:p>
          <a:p>
            <a:r>
              <a:rPr lang="en-US" altLang="ko-KR" sz="1200" dirty="0"/>
              <a:t>&gt;&gt;&gt; 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2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-2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함수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866338"/>
              </p:ext>
            </p:extLst>
          </p:nvPr>
        </p:nvGraphicFramePr>
        <p:xfrm>
          <a:off x="827584" y="2276872"/>
          <a:ext cx="7416824" cy="2016224"/>
        </p:xfrm>
        <a:graphic>
          <a:graphicData uri="http://schemas.openxmlformats.org/drawingml/2006/table">
            <a:tbl>
              <a:tblPr/>
              <a:tblGrid>
                <a:gridCol w="2448272"/>
                <a:gridCol w="4968552"/>
              </a:tblGrid>
              <a:tr h="4590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9705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time.strptime</a:t>
                      </a:r>
                      <a:r>
                        <a:rPr lang="en-US" altLang="ko-KR" sz="1200" dirty="0" smtClean="0"/>
                        <a:t>(string[, format])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문자열로 받아 특정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전환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1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effectLst/>
                        </a:rPr>
                        <a:t>time.strftime</a:t>
                      </a:r>
                      <a:r>
                        <a:rPr lang="en-US" altLang="ko-KR" sz="1200" dirty="0" smtClean="0">
                          <a:effectLst/>
                        </a:rPr>
                        <a:t>(format[, t])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struct_time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을 받아 특정 문자열로 전환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89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strftime</a:t>
            </a:r>
            <a:r>
              <a:rPr lang="en-US" altLang="ko-KR" dirty="0"/>
              <a:t>() and </a:t>
            </a:r>
            <a:r>
              <a:rPr lang="en-US" altLang="ko-KR" dirty="0" err="1"/>
              <a:t>strptime</a:t>
            </a:r>
            <a:r>
              <a:rPr lang="en-US" altLang="ko-KR" dirty="0" smtClean="0"/>
              <a:t>() - 1</a:t>
            </a:r>
            <a:r>
              <a:rPr lang="en-US" altLang="ko-KR" dirty="0"/>
              <a:t> 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926437"/>
              </p:ext>
            </p:extLst>
          </p:nvPr>
        </p:nvGraphicFramePr>
        <p:xfrm>
          <a:off x="539552" y="1988839"/>
          <a:ext cx="7848873" cy="4344491"/>
        </p:xfrm>
        <a:graphic>
          <a:graphicData uri="http://schemas.openxmlformats.org/drawingml/2006/table">
            <a:tbl>
              <a:tblPr/>
              <a:tblGrid>
                <a:gridCol w="1440160"/>
                <a:gridCol w="3528392"/>
                <a:gridCol w="2880321"/>
              </a:tblGrid>
              <a:tr h="2774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Directive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Meaning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Example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%a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요일 이름 약자</a:t>
                      </a:r>
                      <a:endParaRPr lang="en-US" sz="1000" dirty="0">
                        <a:effectLst/>
                      </a:endParaRP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000" dirty="0">
                          <a:effectLst/>
                        </a:rPr>
                        <a:t>Sun, Mon, ..., Sat (en_US);</a:t>
                      </a:r>
                    </a:p>
                    <a:p>
                      <a:pPr algn="l"/>
                      <a:r>
                        <a:rPr lang="fr-FR" sz="1000" dirty="0">
                          <a:effectLst/>
                        </a:rPr>
                        <a:t>So, Mo, ..., Sa (de_DE)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%A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요일 전체 이름</a:t>
                      </a:r>
                      <a:endParaRPr lang="en-US" sz="1000" dirty="0">
                        <a:effectLst/>
                      </a:endParaRP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Sunday, Monday, ..., Saturday (</a:t>
                      </a:r>
                      <a:r>
                        <a:rPr lang="en-US" sz="1000" dirty="0" err="1">
                          <a:effectLst/>
                        </a:rPr>
                        <a:t>en_US</a:t>
                      </a:r>
                      <a:r>
                        <a:rPr lang="en-US" sz="1000" dirty="0">
                          <a:effectLst/>
                        </a:rPr>
                        <a:t>);</a:t>
                      </a:r>
                    </a:p>
                    <a:p>
                      <a:pPr algn="l"/>
                      <a:r>
                        <a:rPr lang="en-US" sz="1000" dirty="0">
                          <a:effectLst/>
                        </a:rPr>
                        <a:t>Sonntag, Montag, ..., </a:t>
                      </a:r>
                      <a:r>
                        <a:rPr lang="en-US" sz="1000" dirty="0" err="1">
                          <a:effectLst/>
                        </a:rPr>
                        <a:t>Samstag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000" dirty="0" err="1">
                          <a:effectLst/>
                        </a:rPr>
                        <a:t>de_DE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35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%w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요일에 대한 숫자 표현 </a:t>
                      </a:r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0 is Sunday and 6 is Saturday.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0, 1, ..., 6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67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%d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effectLst/>
                        </a:rPr>
                        <a:t>day</a:t>
                      </a:r>
                      <a:r>
                        <a:rPr lang="en-US" altLang="ko-KR" sz="1000" dirty="0" smtClean="0">
                          <a:effectLst/>
                        </a:rPr>
                        <a:t>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01, 02, ..., 31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%b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월 이름 약자</a:t>
                      </a:r>
                      <a:endParaRPr lang="en-US" sz="1000" dirty="0">
                        <a:effectLst/>
                      </a:endParaRP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 dirty="0">
                          <a:effectLst/>
                        </a:rPr>
                        <a:t>Jan, Feb, ..., Dec (en_US);</a:t>
                      </a:r>
                    </a:p>
                    <a:p>
                      <a:pPr algn="l"/>
                      <a:r>
                        <a:rPr lang="nl-NL" sz="1000" dirty="0">
                          <a:effectLst/>
                        </a:rPr>
                        <a:t>Jan, Feb, ..., Dez (de_DE)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%B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월 전체 이름</a:t>
                      </a:r>
                      <a:endParaRPr lang="en-US" sz="1000" dirty="0">
                        <a:effectLst/>
                      </a:endParaRP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January, February, ..., December (</a:t>
                      </a:r>
                      <a:r>
                        <a:rPr lang="en-US" sz="1000" dirty="0" err="1">
                          <a:effectLst/>
                        </a:rPr>
                        <a:t>en_US</a:t>
                      </a:r>
                      <a:r>
                        <a:rPr lang="en-US" sz="1000" dirty="0">
                          <a:effectLst/>
                        </a:rPr>
                        <a:t>);</a:t>
                      </a:r>
                    </a:p>
                    <a:p>
                      <a:pPr algn="l"/>
                      <a:r>
                        <a:rPr lang="en-US" sz="1000" dirty="0" err="1">
                          <a:effectLst/>
                        </a:rPr>
                        <a:t>Januar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Februar</a:t>
                      </a:r>
                      <a:r>
                        <a:rPr lang="en-US" sz="1000" dirty="0">
                          <a:effectLst/>
                        </a:rPr>
                        <a:t>, ..., </a:t>
                      </a:r>
                      <a:r>
                        <a:rPr lang="en-US" sz="1000" dirty="0" err="1">
                          <a:effectLst/>
                        </a:rPr>
                        <a:t>Dezember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000" dirty="0" err="1">
                          <a:effectLst/>
                        </a:rPr>
                        <a:t>de_DE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67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%m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Month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01, 02, ..., 12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%y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세기 없는 년도 </a:t>
                      </a:r>
                      <a:r>
                        <a:rPr lang="en-US" altLang="ko-KR" sz="1000" dirty="0" smtClean="0">
                          <a:effectLst/>
                        </a:rPr>
                        <a:t>as </a:t>
                      </a:r>
                      <a:r>
                        <a:rPr lang="en-US" sz="1000" dirty="0" smtClean="0">
                          <a:effectLst/>
                        </a:rPr>
                        <a:t>a </a:t>
                      </a:r>
                      <a:r>
                        <a:rPr lang="en-US" sz="1000" dirty="0">
                          <a:effectLst/>
                        </a:rPr>
                        <a:t>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00, 01, ..., 99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67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%Y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Year with century as a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effectLst/>
                        </a:rPr>
                        <a:t>0001, 0002, ..., 2013, 2014, ..., 9998, 9999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%H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Hour (24-hour clock)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00, 01, ..., 23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%I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Hour (12-hour clock)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effectLst/>
                        </a:rPr>
                        <a:t>01, 02, ..., 12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%p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Locale’s equivalent of either AM or PM.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>
                          <a:effectLst/>
                        </a:rPr>
                        <a:t>AM, PM (en_US);</a:t>
                      </a:r>
                    </a:p>
                    <a:p>
                      <a:pPr algn="l"/>
                      <a:r>
                        <a:rPr lang="de-DE" sz="1000">
                          <a:effectLst/>
                        </a:rPr>
                        <a:t>am, pm (de_DE)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67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%M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>
                          <a:effectLst/>
                        </a:rPr>
                        <a:t>Minute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00, 01, ..., 59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strftime</a:t>
            </a:r>
            <a:r>
              <a:rPr lang="en-US" altLang="ko-KR" dirty="0"/>
              <a:t>() and </a:t>
            </a:r>
            <a:r>
              <a:rPr lang="en-US" altLang="ko-KR" dirty="0" err="1"/>
              <a:t>strptime</a:t>
            </a:r>
            <a:r>
              <a:rPr lang="en-US" altLang="ko-KR" dirty="0" smtClean="0"/>
              <a:t>() -2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494769"/>
              </p:ext>
            </p:extLst>
          </p:nvPr>
        </p:nvGraphicFramePr>
        <p:xfrm>
          <a:off x="539552" y="2060850"/>
          <a:ext cx="7848873" cy="4248471"/>
        </p:xfrm>
        <a:graphic>
          <a:graphicData uri="http://schemas.openxmlformats.org/drawingml/2006/table">
            <a:tbl>
              <a:tblPr/>
              <a:tblGrid>
                <a:gridCol w="1440160"/>
                <a:gridCol w="3744416"/>
                <a:gridCol w="2664297"/>
              </a:tblGrid>
              <a:tr h="30324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Directive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Meaning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Example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040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%S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Second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00, 01, ..., 59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0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%f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Microsecond as a decimal number, zero-padded on the left.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effectLst/>
                        </a:rPr>
                        <a:t>000000, 000001, ..., 999999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00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%z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UTC offset in the form +HHMM or -HHMM (empty string if the the object is naive).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(empty), +0000, -0400, +1030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0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%Z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Time zone name (empty string if the object is naive).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(empty), UTC, EST, CST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0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%j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Day of the year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effectLst/>
                        </a:rPr>
                        <a:t>001, 002, ..., 366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19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%U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Week number of the year (Sunday as the first day of the week) as a zero padded decimal number. All days in a new year preceding the first Sunday are considered to be in week 0.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00, 01, ..., 53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19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%W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Week number of the year (Monday as the first day of the week) as a decimal number. All days in a new year preceding the first Monday are considered to be in week 0.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effectLst/>
                        </a:rPr>
                        <a:t>00, 01, ..., 53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00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%c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Locale’s appropriate date and time representation.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000" dirty="0">
                          <a:effectLst/>
                        </a:rPr>
                        <a:t>Tue Aug 16 21:30:00 1988 (en_US);</a:t>
                      </a:r>
                    </a:p>
                    <a:p>
                      <a:pPr algn="l"/>
                      <a:r>
                        <a:rPr lang="fr-FR" sz="1000" dirty="0">
                          <a:effectLst/>
                        </a:rPr>
                        <a:t>Di 16 Aug 21:30:00 1988 (de_DE)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19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%x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Locale’s appropriate date representation.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08/16/88 (None);</a:t>
                      </a:r>
                    </a:p>
                    <a:p>
                      <a:pPr algn="l"/>
                      <a:r>
                        <a:rPr lang="en-US" sz="1000" dirty="0">
                          <a:effectLst/>
                        </a:rPr>
                        <a:t>08/16/1988 (</a:t>
                      </a:r>
                      <a:r>
                        <a:rPr lang="en-US" sz="1000" dirty="0" err="1">
                          <a:effectLst/>
                        </a:rPr>
                        <a:t>en_US</a:t>
                      </a:r>
                      <a:r>
                        <a:rPr lang="en-US" sz="1000" dirty="0">
                          <a:effectLst/>
                        </a:rPr>
                        <a:t>);</a:t>
                      </a:r>
                    </a:p>
                    <a:p>
                      <a:pPr algn="l"/>
                      <a:r>
                        <a:rPr lang="en-US" sz="1000" dirty="0">
                          <a:effectLst/>
                        </a:rPr>
                        <a:t>16.08.1988 (</a:t>
                      </a:r>
                      <a:r>
                        <a:rPr lang="en-US" sz="1000" dirty="0" err="1">
                          <a:effectLst/>
                        </a:rPr>
                        <a:t>de_DE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00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%X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Locale’s appropriate time representation.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21:30:00 (en_US);</a:t>
                      </a:r>
                    </a:p>
                    <a:p>
                      <a:pPr algn="l"/>
                      <a:r>
                        <a:rPr lang="en-US" sz="1000">
                          <a:effectLst/>
                        </a:rPr>
                        <a:t>21:30:00 (de_DE)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0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%%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A literal '%' character.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%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1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time.struct_time</a:t>
            </a:r>
            <a:r>
              <a:rPr lang="en-US" altLang="ko-KR" dirty="0" smtClean="0"/>
              <a:t> class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gmtime</a:t>
            </a:r>
            <a:r>
              <a:rPr lang="en-US" altLang="ko-KR" dirty="0"/>
              <a:t>(), </a:t>
            </a:r>
            <a:r>
              <a:rPr lang="en-US" altLang="ko-KR" dirty="0" err="1"/>
              <a:t>localtime</a:t>
            </a:r>
            <a:r>
              <a:rPr lang="en-US" altLang="ko-KR" dirty="0"/>
              <a:t>(), </a:t>
            </a:r>
            <a:r>
              <a:rPr lang="en-US" altLang="ko-KR" dirty="0" err="1" smtClean="0"/>
              <a:t>strptime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return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286000"/>
              </p:ext>
            </p:extLst>
          </p:nvPr>
        </p:nvGraphicFramePr>
        <p:xfrm>
          <a:off x="1043608" y="2852936"/>
          <a:ext cx="7056784" cy="3168351"/>
        </p:xfrm>
        <a:graphic>
          <a:graphicData uri="http://schemas.openxmlformats.org/drawingml/2006/table">
            <a:tbl>
              <a:tblPr/>
              <a:tblGrid>
                <a:gridCol w="1080120"/>
                <a:gridCol w="1800200"/>
                <a:gridCol w="4176464"/>
              </a:tblGrid>
              <a:tr h="320391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tm_year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(for example, 1993)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tm_mon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[1, 12]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tm_mday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[1, 31]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tm_hour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[0, 23]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tm_min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[0, 59]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tm_sec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[0, 61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tm_wday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[0, 6], Monday is 0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tm_yday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[1, 366]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tm_isdst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 1 or -1; see below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Instance variable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988759"/>
              </p:ext>
            </p:extLst>
          </p:nvPr>
        </p:nvGraphicFramePr>
        <p:xfrm>
          <a:off x="827584" y="2996952"/>
          <a:ext cx="7416824" cy="3393342"/>
        </p:xfrm>
        <a:graphic>
          <a:graphicData uri="http://schemas.openxmlformats.org/drawingml/2006/table">
            <a:tbl>
              <a:tblPr/>
              <a:tblGrid>
                <a:gridCol w="1800200"/>
                <a:gridCol w="561662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datetime.date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날짜에 대한 클래스이고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(Gregorian calendar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속성으로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year, month, day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시간에 대한 클래스이고 속성으로 </a:t>
                      </a:r>
                      <a:r>
                        <a:rPr lang="en-US" sz="1200" dirty="0" smtClean="0">
                          <a:effectLst/>
                        </a:rPr>
                        <a:t>hour, minute, second, microsecond, and </a:t>
                      </a:r>
                      <a:r>
                        <a:rPr lang="en-US" sz="1200" dirty="0" err="1" smtClean="0">
                          <a:effectLst/>
                        </a:rPr>
                        <a:t>tzinfo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datetime.datetime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date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와  </a:t>
                      </a:r>
                      <a:r>
                        <a:rPr lang="en-US" altLang="ko-KR" sz="1200" baseline="0" dirty="0" smtClean="0">
                          <a:effectLst/>
                        </a:rPr>
                        <a:t>time  </a:t>
                      </a:r>
                      <a:r>
                        <a:rPr lang="ko-KR" altLang="en-US" sz="1200" baseline="0" dirty="0" smtClean="0">
                          <a:effectLst/>
                        </a:rPr>
                        <a:t>클래스 조합을 나타내는 클래스이고 </a:t>
                      </a:r>
                      <a:r>
                        <a:rPr lang="ko-KR" altLang="en-US" sz="1200" dirty="0" smtClean="0">
                          <a:effectLst/>
                        </a:rPr>
                        <a:t>속성은</a:t>
                      </a:r>
                      <a:r>
                        <a:rPr lang="en-US" sz="1200" dirty="0" smtClean="0">
                          <a:effectLst/>
                        </a:rPr>
                        <a:t> year, month, day, hour, minute, second, microsecond, and </a:t>
                      </a:r>
                      <a:r>
                        <a:rPr lang="en-US" sz="1200" dirty="0" err="1" smtClean="0">
                          <a:effectLst/>
                        </a:rPr>
                        <a:t>tzinfo</a:t>
                      </a:r>
                      <a:r>
                        <a:rPr lang="ko-KR" altLang="en-US" sz="1200" dirty="0" smtClean="0">
                          <a:effectLst/>
                        </a:rPr>
                        <a:t>를 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8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datetime.timedelta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두개의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date, time, or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클래스의 차를 표현하며 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days, seconds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속성을 가짐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0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datetime.tzinfo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타입존</a:t>
                      </a:r>
                      <a:r>
                        <a:rPr lang="ko-KR" altLang="en-US" sz="1200" dirty="0" smtClean="0">
                          <a:effectLst/>
                        </a:rPr>
                        <a:t> 정보 클래스이며 </a:t>
                      </a:r>
                      <a:r>
                        <a:rPr lang="en-US" altLang="ko-KR" sz="1200" dirty="0" smtClean="0">
                          <a:effectLst/>
                        </a:rPr>
                        <a:t>time</a:t>
                      </a:r>
                      <a:r>
                        <a:rPr lang="ko-KR" altLang="en-US" sz="1200" dirty="0" smtClean="0">
                          <a:effectLst/>
                        </a:rPr>
                        <a:t>고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클래스 내의 속성으로 처리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76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datetime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73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atetime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Moduel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주요 클래스</a:t>
            </a:r>
            <a:endParaRPr lang="en-US" altLang="ko-KR" dirty="0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53281"/>
              </p:ext>
            </p:extLst>
          </p:nvPr>
        </p:nvGraphicFramePr>
        <p:xfrm>
          <a:off x="827584" y="2996952"/>
          <a:ext cx="7416824" cy="3393342"/>
        </p:xfrm>
        <a:graphic>
          <a:graphicData uri="http://schemas.openxmlformats.org/drawingml/2006/table">
            <a:tbl>
              <a:tblPr/>
              <a:tblGrid>
                <a:gridCol w="1800200"/>
                <a:gridCol w="561662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class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datetime.date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날짜에 대한 클래스이고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(Gregorian calendar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속성으로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year, month, day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시간에 대한 클래스이고 속성으로 </a:t>
                      </a:r>
                      <a:r>
                        <a:rPr lang="en-US" sz="1200" dirty="0" smtClean="0">
                          <a:effectLst/>
                        </a:rPr>
                        <a:t>hour, minute, second, microsecond, and </a:t>
                      </a:r>
                      <a:r>
                        <a:rPr lang="en-US" sz="1200" dirty="0" err="1" smtClean="0">
                          <a:effectLst/>
                        </a:rPr>
                        <a:t>tzinfo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datetime.datetime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date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와  </a:t>
                      </a:r>
                      <a:r>
                        <a:rPr lang="en-US" altLang="ko-KR" sz="1200" baseline="0" dirty="0" smtClean="0">
                          <a:effectLst/>
                        </a:rPr>
                        <a:t>time  </a:t>
                      </a:r>
                      <a:r>
                        <a:rPr lang="ko-KR" altLang="en-US" sz="1200" baseline="0" dirty="0" smtClean="0">
                          <a:effectLst/>
                        </a:rPr>
                        <a:t>클래스 조합을 나타내는 클래스이고 </a:t>
                      </a:r>
                      <a:r>
                        <a:rPr lang="ko-KR" altLang="en-US" sz="1200" dirty="0" smtClean="0">
                          <a:effectLst/>
                        </a:rPr>
                        <a:t>속성은</a:t>
                      </a:r>
                      <a:r>
                        <a:rPr lang="en-US" sz="1200" dirty="0" smtClean="0">
                          <a:effectLst/>
                        </a:rPr>
                        <a:t> year, month, day, hour, minute, second, microsecond, and </a:t>
                      </a:r>
                      <a:r>
                        <a:rPr lang="en-US" sz="1200" dirty="0" err="1" smtClean="0">
                          <a:effectLst/>
                        </a:rPr>
                        <a:t>tzinfo</a:t>
                      </a:r>
                      <a:r>
                        <a:rPr lang="ko-KR" altLang="en-US" sz="1200" dirty="0" smtClean="0">
                          <a:effectLst/>
                        </a:rPr>
                        <a:t>를 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8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datetime.timedelta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두개의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date, time, or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클래스의 차를 표현하며 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days, seconds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속성을 가짐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0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datetime.tzinfo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타입존</a:t>
                      </a:r>
                      <a:r>
                        <a:rPr lang="ko-KR" altLang="en-US" sz="1200" dirty="0" smtClean="0">
                          <a:effectLst/>
                        </a:rPr>
                        <a:t> 정보 클래스이며 </a:t>
                      </a:r>
                      <a:r>
                        <a:rPr lang="en-US" altLang="ko-KR" sz="1200" dirty="0" smtClean="0">
                          <a:effectLst/>
                        </a:rPr>
                        <a:t>time</a:t>
                      </a:r>
                      <a:r>
                        <a:rPr lang="ko-KR" altLang="en-US" sz="1200" dirty="0" smtClean="0">
                          <a:effectLst/>
                        </a:rPr>
                        <a:t>고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클래스 내의 속성으로 처리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7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 함수를 외부로 전달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5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내부 클래스 구성</a:t>
            </a:r>
            <a:endParaRPr lang="en-US" altLang="ko-KR" dirty="0"/>
          </a:p>
        </p:txBody>
      </p:sp>
      <p:sp>
        <p:nvSpPr>
          <p:cNvPr id="10" name="순서도: 문서 9"/>
          <p:cNvSpPr/>
          <p:nvPr/>
        </p:nvSpPr>
        <p:spPr>
          <a:xfrm>
            <a:off x="1115616" y="2924944"/>
            <a:ext cx="1944216" cy="977815"/>
          </a:xfrm>
          <a:prstGeom prst="flowChartDocument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Datetime.py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635085" y="3120572"/>
            <a:ext cx="1368152" cy="1110714"/>
            <a:chOff x="6012160" y="2455169"/>
            <a:chExt cx="1368152" cy="1946040"/>
          </a:xfrm>
        </p:grpSpPr>
        <p:sp>
          <p:nvSpPr>
            <p:cNvPr id="3" name="직사각형 2"/>
            <p:cNvSpPr/>
            <p:nvPr/>
          </p:nvSpPr>
          <p:spPr>
            <a:xfrm>
              <a:off x="6012160" y="245516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datetime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012160" y="310384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012160" y="375252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781327" y="3120572"/>
            <a:ext cx="1368152" cy="1110714"/>
            <a:chOff x="6012160" y="2455169"/>
            <a:chExt cx="1368152" cy="1946040"/>
          </a:xfrm>
        </p:grpSpPr>
        <p:sp>
          <p:nvSpPr>
            <p:cNvPr id="49" name="직사각형 48"/>
            <p:cNvSpPr/>
            <p:nvPr/>
          </p:nvSpPr>
          <p:spPr>
            <a:xfrm>
              <a:off x="6012160" y="245516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time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012160" y="310384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012160" y="375252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208206" y="3120572"/>
            <a:ext cx="1368152" cy="1110714"/>
            <a:chOff x="6012160" y="2455169"/>
            <a:chExt cx="1368152" cy="1946040"/>
          </a:xfrm>
        </p:grpSpPr>
        <p:sp>
          <p:nvSpPr>
            <p:cNvPr id="53" name="직사각형 52"/>
            <p:cNvSpPr/>
            <p:nvPr/>
          </p:nvSpPr>
          <p:spPr>
            <a:xfrm>
              <a:off x="6012160" y="245516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date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012160" y="310384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012160" y="375252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635085" y="4394441"/>
            <a:ext cx="1368152" cy="1110714"/>
            <a:chOff x="6012160" y="2455169"/>
            <a:chExt cx="1368152" cy="1946040"/>
          </a:xfrm>
        </p:grpSpPr>
        <p:sp>
          <p:nvSpPr>
            <p:cNvPr id="57" name="직사각형 56"/>
            <p:cNvSpPr/>
            <p:nvPr/>
          </p:nvSpPr>
          <p:spPr>
            <a:xfrm>
              <a:off x="6012160" y="245516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timedelta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012160" y="310384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012160" y="375252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208206" y="4394441"/>
            <a:ext cx="1368152" cy="1110714"/>
            <a:chOff x="6012160" y="2455169"/>
            <a:chExt cx="1368152" cy="1946040"/>
          </a:xfrm>
        </p:grpSpPr>
        <p:sp>
          <p:nvSpPr>
            <p:cNvPr id="61" name="직사각형 60"/>
            <p:cNvSpPr/>
            <p:nvPr/>
          </p:nvSpPr>
          <p:spPr>
            <a:xfrm>
              <a:off x="6012160" y="245516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tzinfo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012160" y="310384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012160" y="375252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419872" y="2924944"/>
            <a:ext cx="4896544" cy="302433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4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호출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내부 클래스 구성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899592" y="2600908"/>
            <a:ext cx="3456384" cy="2772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명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클래스에서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/>
          </a:p>
          <a:p>
            <a:r>
              <a:rPr lang="en-US" altLang="ko-KR" dirty="0" err="1"/>
              <a:t>date.today</a:t>
            </a:r>
            <a:r>
              <a:rPr lang="en-US" altLang="ko-KR" dirty="0"/>
              <a:t>()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716016" y="2600908"/>
            <a:ext cx="3456384" cy="2772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Instance</a:t>
            </a:r>
            <a:r>
              <a:rPr lang="ko-KR" altLang="en-US" dirty="0" smtClean="0"/>
              <a:t>명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r>
              <a:rPr lang="en-US" altLang="ko-KR" dirty="0" err="1" smtClean="0"/>
              <a:t>da_to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date.today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#</a:t>
            </a: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r>
              <a:rPr lang="en-US" altLang="ko-KR" dirty="0" err="1"/>
              <a:t>da_to.strftime</a:t>
            </a:r>
            <a:r>
              <a:rPr lang="en-US" altLang="ko-KR" dirty="0"/>
              <a:t>("%y %m %d")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0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datetime</a:t>
            </a:r>
            <a:r>
              <a:rPr lang="en-US" altLang="ko-KR" dirty="0"/>
              <a:t> .date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개의 변수와 클래스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1907704" y="2564904"/>
            <a:ext cx="4392488" cy="3672408"/>
            <a:chOff x="1907704" y="2564904"/>
            <a:chExt cx="4392488" cy="3672408"/>
          </a:xfrm>
        </p:grpSpPr>
        <p:grpSp>
          <p:nvGrpSpPr>
            <p:cNvPr id="6" name="그룹 5"/>
            <p:cNvGrpSpPr/>
            <p:nvPr/>
          </p:nvGrpSpPr>
          <p:grpSpPr>
            <a:xfrm>
              <a:off x="1907704" y="2564904"/>
              <a:ext cx="4392488" cy="3672408"/>
              <a:chOff x="1403648" y="3162044"/>
              <a:chExt cx="3240360" cy="3672408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403648" y="3162044"/>
                <a:ext cx="3240360" cy="41653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date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403648" y="3578578"/>
                <a:ext cx="3240360" cy="95161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 smtClean="0">
                    <a:solidFill>
                      <a:schemeClr val="tx1"/>
                    </a:solidFill>
                  </a:rPr>
                  <a:t>@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classvariable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altLang="ko-KR" sz="1000" dirty="0" smtClean="0">
                    <a:solidFill>
                      <a:schemeClr val="tx1"/>
                    </a:solidFill>
                  </a:rPr>
                  <a:t>min : 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datetime.date</a:t>
                </a:r>
                <a:endParaRPr lang="en-US" altLang="ko-KR" sz="10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m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ax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datetime.date</a:t>
                </a:r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r>
                  <a:rPr lang="en-US" altLang="ko-KR" sz="1000" dirty="0" smtClean="0">
                    <a:solidFill>
                      <a:schemeClr val="tx1"/>
                    </a:solidFill>
                  </a:rPr>
                  <a:t>Resolution : 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datetime.timedelta</a:t>
                </a:r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endParaRPr lang="en-US" altLang="ko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403648" y="4530196"/>
                <a:ext cx="3240360" cy="2304256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 smtClean="0">
                    <a:solidFill>
                      <a:schemeClr val="tx1"/>
                    </a:solidFill>
                  </a:rPr>
                  <a:t>@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classmethod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smtClean="0">
                    <a:solidFill>
                      <a:schemeClr val="tx1"/>
                    </a:solidFill>
                  </a:rPr>
                  <a:t>today()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datetime.date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fromtimestamp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timestamp:float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datetime.date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fromordinal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ordinal:int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datetime.date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smtClean="0">
                    <a:solidFill>
                      <a:schemeClr val="tx1"/>
                    </a:solidFill>
                  </a:rPr>
                  <a:t>@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instancemethod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smtClean="0">
                    <a:solidFill>
                      <a:schemeClr val="tx1"/>
                    </a:solidFill>
                  </a:rPr>
                  <a:t>weekday()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int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isoweekday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()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int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strftime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(format: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str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str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isoformat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()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str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smtClean="0">
                    <a:solidFill>
                      <a:schemeClr val="tx1"/>
                    </a:solidFill>
                  </a:rPr>
                  <a:t>………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067944" y="3039081"/>
              <a:ext cx="20162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@</a:t>
              </a:r>
              <a:r>
                <a:rPr lang="en-US" altLang="ko-KR" sz="1000" dirty="0" err="1" smtClean="0"/>
                <a:t>instancevariable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 year :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 </a:t>
              </a:r>
            </a:p>
            <a:p>
              <a:r>
                <a:rPr lang="en-US" altLang="ko-KR" sz="1000" dirty="0" smtClean="0"/>
                <a:t> month : </a:t>
              </a:r>
              <a:r>
                <a:rPr lang="en-US" altLang="ko-KR" sz="1000" dirty="0" err="1" smtClean="0"/>
                <a:t>int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 day :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 </a:t>
              </a:r>
              <a:endParaRPr lang="ko-KR" altLang="en-US" sz="1000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9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96819"/>
              </p:ext>
            </p:extLst>
          </p:nvPr>
        </p:nvGraphicFramePr>
        <p:xfrm>
          <a:off x="755576" y="2348880"/>
          <a:ext cx="7416824" cy="227247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date.min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일을 나타내는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dirty="0" smtClean="0"/>
                        <a:t>date(1, 1, 1)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date.max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9999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일을 나타내는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dirty="0" smtClean="0"/>
                        <a:t>date(9999, 12, 31)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date.resolution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&lt;type '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datetime.timedelta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'&gt;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최소값을 가지고 있음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Days: 1 day, seconds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0:00:00 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8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178228"/>
              </p:ext>
            </p:extLst>
          </p:nvPr>
        </p:nvGraphicFramePr>
        <p:xfrm>
          <a:off x="827584" y="2996952"/>
          <a:ext cx="7416824" cy="227247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date.today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로컬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리턴함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즉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 </a:t>
                      </a:r>
                      <a:r>
                        <a:rPr lang="en-US" altLang="ko-KR" sz="1200" dirty="0" err="1" smtClean="0"/>
                        <a:t>date.fromtimestamp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time.time</a:t>
                      </a:r>
                      <a:r>
                        <a:rPr lang="en-US" altLang="ko-KR" sz="1200" dirty="0" smtClean="0"/>
                        <a:t>())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동등한 결과를 나타남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date.fromtimestamp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POSIX timestamp</a:t>
                      </a:r>
                      <a:r>
                        <a:rPr lang="ko-KR" altLang="en-US" sz="1200" dirty="0" smtClean="0">
                          <a:effectLst/>
                        </a:rPr>
                        <a:t>을 가지고 </a:t>
                      </a:r>
                      <a:r>
                        <a:rPr lang="en-US" altLang="ko-KR" sz="1200" dirty="0" smtClean="0">
                          <a:effectLst/>
                        </a:rPr>
                        <a:t>date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타입으로 전환 예를 들면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t</a:t>
                      </a:r>
                      <a:r>
                        <a:rPr lang="en-US" altLang="ko-KR" sz="1200" dirty="0" err="1" smtClean="0">
                          <a:effectLst/>
                        </a:rPr>
                        <a:t>ime.time</a:t>
                      </a:r>
                      <a:r>
                        <a:rPr lang="en-US" altLang="ko-KR" sz="1200" dirty="0" smtClean="0">
                          <a:effectLst/>
                        </a:rPr>
                        <a:t>()</a:t>
                      </a:r>
                      <a:r>
                        <a:rPr lang="ko-KR" altLang="en-US" sz="1200" dirty="0" smtClean="0">
                          <a:effectLst/>
                        </a:rPr>
                        <a:t>이 </a:t>
                      </a:r>
                      <a:r>
                        <a:rPr lang="ko-KR" altLang="en-US" sz="1200" dirty="0" err="1" smtClean="0">
                          <a:effectLst/>
                        </a:rPr>
                        <a:t>리턴결과는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posix</a:t>
                      </a:r>
                      <a:r>
                        <a:rPr lang="en-US" altLang="ko-KR" sz="1200" dirty="0" smtClean="0">
                          <a:effectLst/>
                        </a:rPr>
                        <a:t> timestamp</a:t>
                      </a:r>
                      <a:r>
                        <a:rPr lang="ko-KR" altLang="en-US" sz="1200" dirty="0" smtClean="0">
                          <a:effectLst/>
                        </a:rPr>
                        <a:t>를 가지고 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date </a:t>
                      </a:r>
                      <a:r>
                        <a:rPr lang="ko-KR" altLang="en-US" sz="1200" baseline="0" dirty="0" smtClean="0">
                          <a:effectLst/>
                        </a:rPr>
                        <a:t>타입으로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리턴함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date.fromordinal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ordinal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부터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ordinal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들어온 값을 가지고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일수별로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해당일수 산출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878950"/>
              </p:ext>
            </p:extLst>
          </p:nvPr>
        </p:nvGraphicFramePr>
        <p:xfrm>
          <a:off x="755576" y="2348880"/>
          <a:ext cx="7416824" cy="227247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date.year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Between MINYEAR and MAXYEAR inclusive.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date.month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 1 and 12 inclusive.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date.day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 1 and the number of days in the given month of the given year.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49388"/>
              </p:ext>
            </p:extLst>
          </p:nvPr>
        </p:nvGraphicFramePr>
        <p:xfrm>
          <a:off x="971600" y="2564904"/>
          <a:ext cx="7416824" cy="3590354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3050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7841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date.weekday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부터 일요일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69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date.isoweekday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부터 일요일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955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date.strftime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format</a:t>
                      </a:r>
                      <a:r>
                        <a:rPr lang="ko-KR" altLang="en-US" sz="1200" dirty="0" smtClean="0">
                          <a:effectLst/>
                        </a:rPr>
                        <a:t>에 </a:t>
                      </a:r>
                      <a:r>
                        <a:rPr lang="en-US" altLang="ko-KR" sz="1200" dirty="0" smtClean="0">
                          <a:effectLst/>
                        </a:rPr>
                        <a:t>“%y %m %d” </a:t>
                      </a:r>
                      <a:r>
                        <a:rPr lang="ko-KR" altLang="en-US" sz="1200" dirty="0" smtClean="0">
                          <a:effectLst/>
                        </a:rPr>
                        <a:t>또는 </a:t>
                      </a:r>
                      <a:r>
                        <a:rPr lang="en-US" altLang="ko-KR" sz="1200" dirty="0" smtClean="0">
                          <a:effectLst/>
                        </a:rPr>
                        <a:t>“%Y %m %d”</a:t>
                      </a:r>
                      <a:r>
                        <a:rPr lang="ko-KR" altLang="en-US" sz="1200" dirty="0" smtClean="0">
                          <a:effectLst/>
                        </a:rPr>
                        <a:t>로 처리하면 년도</a:t>
                      </a:r>
                      <a:r>
                        <a:rPr lang="ko-KR" altLang="en-US" sz="1200" baseline="0" dirty="0" smtClean="0">
                          <a:effectLst/>
                        </a:rPr>
                        <a:t> 월 일로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출력</a:t>
                      </a:r>
                      <a:r>
                        <a:rPr lang="en-US" altLang="ko-KR" sz="1200" baseline="0" dirty="0" smtClean="0">
                          <a:effectLst/>
                        </a:rPr>
                        <a:t>, </a:t>
                      </a:r>
                      <a:r>
                        <a:rPr lang="ko-KR" altLang="en-US" sz="1200" baseline="0" dirty="0" smtClean="0">
                          <a:effectLst/>
                        </a:rPr>
                        <a:t>연도는 대소문자에 따라 전체 </a:t>
                      </a:r>
                      <a:r>
                        <a:rPr lang="en-US" altLang="ko-KR" sz="1200" baseline="0" dirty="0" smtClean="0">
                          <a:effectLst/>
                        </a:rPr>
                        <a:t>YYYY[</a:t>
                      </a:r>
                      <a:r>
                        <a:rPr lang="ko-KR" altLang="en-US" sz="1200" baseline="0" dirty="0" smtClean="0">
                          <a:effectLst/>
                        </a:rPr>
                        <a:t>대문자</a:t>
                      </a:r>
                      <a:r>
                        <a:rPr lang="en-US" altLang="ko-KR" sz="1200" baseline="0" dirty="0" smtClean="0">
                          <a:effectLst/>
                        </a:rPr>
                        <a:t>] </a:t>
                      </a:r>
                      <a:r>
                        <a:rPr lang="ko-KR" altLang="en-US" sz="1200" baseline="0" dirty="0" smtClean="0">
                          <a:effectLst/>
                        </a:rPr>
                        <a:t>또는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yy</a:t>
                      </a:r>
                      <a:r>
                        <a:rPr lang="en-US" altLang="ko-KR" sz="1200" baseline="0" dirty="0" smtClean="0">
                          <a:effectLst/>
                        </a:rPr>
                        <a:t>[</a:t>
                      </a:r>
                      <a:r>
                        <a:rPr lang="ko-KR" altLang="en-US" sz="1200" baseline="0" dirty="0" smtClean="0">
                          <a:effectLst/>
                        </a:rPr>
                        <a:t>소문자</a:t>
                      </a:r>
                      <a:r>
                        <a:rPr lang="en-US" altLang="ko-KR" sz="1200" baseline="0" dirty="0" smtClean="0">
                          <a:effectLst/>
                        </a:rPr>
                        <a:t>] </a:t>
                      </a:r>
                      <a:r>
                        <a:rPr lang="ko-KR" altLang="en-US" sz="1200" baseline="0" dirty="0" smtClean="0">
                          <a:effectLst/>
                        </a:rPr>
                        <a:t>로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date.isoformat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ISO 8601 format, ‘YYYY-MM-DD’. </a:t>
                      </a:r>
                    </a:p>
                    <a:p>
                      <a:pPr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방법은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dirty="0" smtClean="0"/>
                        <a:t>date(2002, 12, 4).</a:t>
                      </a:r>
                      <a:r>
                        <a:rPr lang="en-US" altLang="ko-KR" sz="1200" dirty="0" err="1" smtClean="0"/>
                        <a:t>isoformat</a:t>
                      </a:r>
                      <a:r>
                        <a:rPr lang="en-US" altLang="ko-KR" sz="1200" dirty="0" smtClean="0"/>
                        <a:t>() == '2002-12-04'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7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date.toordinal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년 </a:t>
                      </a:r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월 </a:t>
                      </a:r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일부터 </a:t>
                      </a:r>
                      <a:r>
                        <a:rPr lang="en-US" altLang="ko-KR" sz="1200" dirty="0" smtClean="0">
                          <a:effectLst/>
                        </a:rPr>
                        <a:t>date </a:t>
                      </a:r>
                      <a:r>
                        <a:rPr lang="ko-KR" altLang="en-US" sz="1200" dirty="0" smtClean="0">
                          <a:effectLst/>
                        </a:rPr>
                        <a:t>객체의 날짜까지의 </a:t>
                      </a:r>
                      <a:r>
                        <a:rPr lang="ko-KR" altLang="en-US" sz="1200" dirty="0" err="1" smtClean="0">
                          <a:effectLst/>
                        </a:rPr>
                        <a:t>줄리안</a:t>
                      </a:r>
                      <a:r>
                        <a:rPr lang="ko-KR" altLang="en-US" sz="1200" dirty="0" smtClean="0">
                          <a:effectLst/>
                        </a:rPr>
                        <a:t> 데이트를 구함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&gt;&gt;&gt; import </a:t>
                      </a:r>
                      <a:r>
                        <a:rPr lang="en-US" sz="1200" dirty="0" err="1" smtClean="0">
                          <a:effectLst/>
                        </a:rPr>
                        <a:t>datetime</a:t>
                      </a:r>
                      <a:endParaRPr lang="en-US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&gt;&gt;&gt; d1 = </a:t>
                      </a:r>
                      <a:r>
                        <a:rPr lang="en-US" sz="1200" dirty="0" err="1" smtClean="0">
                          <a:effectLst/>
                        </a:rPr>
                        <a:t>datetime.date.today</a:t>
                      </a:r>
                      <a:r>
                        <a:rPr lang="en-US" sz="1200" dirty="0" smtClean="0">
                          <a:effectLst/>
                        </a:rPr>
                        <a:t>()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&gt;&gt;&gt; d1.toordinal()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735998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date.replace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effectLst/>
                        </a:rPr>
                        <a:t>파라미터를</a:t>
                      </a:r>
                      <a:r>
                        <a:rPr lang="ko-KR" altLang="en-US" sz="1200" dirty="0" smtClean="0">
                          <a:effectLst/>
                        </a:rPr>
                        <a:t> 받아서 수정하면 별도의 </a:t>
                      </a:r>
                      <a:r>
                        <a:rPr lang="en-US" altLang="ko-KR" sz="1200" dirty="0" smtClean="0">
                          <a:effectLst/>
                        </a:rPr>
                        <a:t>date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</a:t>
                      </a:r>
                      <a:r>
                        <a:rPr lang="ko-KR" altLang="en-US" sz="1200" dirty="0" smtClean="0">
                          <a:effectLst/>
                        </a:rPr>
                        <a:t> 생김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date.timetuple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구조를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time.struct_time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time.localtime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처리 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내용 개체 틀 2"/>
          <p:cNvSpPr txBox="1">
            <a:spLocks/>
          </p:cNvSpPr>
          <p:nvPr/>
        </p:nvSpPr>
        <p:spPr>
          <a:xfrm>
            <a:off x="457200" y="1628800"/>
            <a:ext cx="8229600" cy="7920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/>
              <a:buNone/>
            </a:pP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19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Operator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사칙</a:t>
            </a:r>
            <a:r>
              <a:rPr lang="en-US" altLang="ko-KR" dirty="0" smtClean="0"/>
              <a:t>(+,-), </a:t>
            </a:r>
            <a:r>
              <a:rPr lang="ko-KR" altLang="en-US" dirty="0" smtClean="0"/>
              <a:t>논리연산 가능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3068960"/>
            <a:ext cx="4104456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</a:t>
            </a:r>
          </a:p>
          <a:p>
            <a:r>
              <a:rPr lang="en-US" altLang="ko-KR" sz="1000" dirty="0"/>
              <a:t>&gt;&gt;&gt; d1 = </a:t>
            </a:r>
            <a:r>
              <a:rPr lang="en-US" altLang="ko-KR" sz="1000" dirty="0" err="1"/>
              <a:t>datetime.date</a:t>
            </a:r>
            <a:r>
              <a:rPr lang="en-US" altLang="ko-KR" sz="1000" dirty="0"/>
              <a:t>(2016,02,03)</a:t>
            </a:r>
          </a:p>
          <a:p>
            <a:r>
              <a:rPr lang="en-US" altLang="ko-KR" sz="1000" dirty="0"/>
              <a:t>&gt;&gt;&gt; d2 = </a:t>
            </a:r>
            <a:r>
              <a:rPr lang="en-US" altLang="ko-KR" sz="1000" dirty="0" err="1"/>
              <a:t>datetime.date.today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dd</a:t>
            </a:r>
            <a:r>
              <a:rPr lang="en-US" altLang="ko-KR" sz="1000" dirty="0"/>
              <a:t> = d2-d1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dd</a:t>
            </a:r>
            <a:endParaRPr lang="en-US" altLang="ko-KR" sz="1000" dirty="0"/>
          </a:p>
          <a:p>
            <a:r>
              <a:rPr lang="en-US" altLang="ko-KR" sz="1000" dirty="0" err="1"/>
              <a:t>datetime.timedelta</a:t>
            </a:r>
            <a:r>
              <a:rPr lang="en-US" altLang="ko-KR" sz="1000" dirty="0"/>
              <a:t>(1)</a:t>
            </a:r>
          </a:p>
          <a:p>
            <a:r>
              <a:rPr lang="en-US" altLang="ko-KR" sz="1000" dirty="0"/>
              <a:t>&gt;&gt;&gt; d1 &gt; d2</a:t>
            </a:r>
          </a:p>
          <a:p>
            <a:r>
              <a:rPr lang="en-US" altLang="ko-KR" sz="1000" dirty="0"/>
              <a:t>False</a:t>
            </a:r>
          </a:p>
          <a:p>
            <a:r>
              <a:rPr lang="en-US" altLang="ko-KR" sz="1000" dirty="0"/>
              <a:t>&gt;&gt;&gt; d1 &lt; d2</a:t>
            </a:r>
          </a:p>
          <a:p>
            <a:r>
              <a:rPr lang="en-US" altLang="ko-KR" sz="1000" dirty="0"/>
              <a:t>True</a:t>
            </a:r>
          </a:p>
          <a:p>
            <a:r>
              <a:rPr lang="en-US" altLang="ko-KR" sz="1000" dirty="0"/>
              <a:t>&gt;&gt;&gt; d3 = d1 +</a:t>
            </a:r>
            <a:r>
              <a:rPr lang="en-US" altLang="ko-KR" sz="1000" dirty="0" err="1"/>
              <a:t>dd</a:t>
            </a:r>
            <a:endParaRPr lang="en-US" altLang="ko-KR" sz="1000" dirty="0"/>
          </a:p>
          <a:p>
            <a:r>
              <a:rPr lang="en-US" altLang="ko-KR" sz="1000" dirty="0"/>
              <a:t>&gt;&gt;&gt; d3</a:t>
            </a:r>
          </a:p>
          <a:p>
            <a:r>
              <a:rPr lang="en-US" altLang="ko-KR" sz="1000" dirty="0" err="1"/>
              <a:t>datetime.date</a:t>
            </a:r>
            <a:r>
              <a:rPr lang="en-US" altLang="ko-KR" sz="1000" dirty="0"/>
              <a:t>(2016, 2, 4)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4869160"/>
            <a:ext cx="2160240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5013176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Datatime.date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datetime.timedelta</a:t>
            </a:r>
            <a:r>
              <a:rPr lang="ko-KR" altLang="en-US" dirty="0" smtClean="0"/>
              <a:t>를 하면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가 변경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17435" y="3284984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Datatime.date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datetime.date</a:t>
            </a:r>
            <a:r>
              <a:rPr lang="ko-KR" altLang="en-US" dirty="0" smtClean="0"/>
              <a:t>를 하면 </a:t>
            </a:r>
            <a:r>
              <a:rPr lang="en-US" altLang="ko-KR" dirty="0" err="1" smtClean="0"/>
              <a:t>timedelta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4" idx="3"/>
          </p:cNvCxnSpPr>
          <p:nvPr/>
        </p:nvCxnSpPr>
        <p:spPr>
          <a:xfrm>
            <a:off x="3347864" y="5229200"/>
            <a:ext cx="2304256" cy="245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87624" y="3386609"/>
            <a:ext cx="2592288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3" idx="1"/>
          </p:cNvCxnSpPr>
          <p:nvPr/>
        </p:nvCxnSpPr>
        <p:spPr>
          <a:xfrm>
            <a:off x="3779912" y="3746649"/>
            <a:ext cx="173752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1998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9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Julian </a:t>
            </a:r>
            <a:r>
              <a:rPr lang="ko-KR" altLang="en-US" dirty="0" smtClean="0"/>
              <a:t>계산 후 </a:t>
            </a:r>
            <a:r>
              <a:rPr lang="en-US" altLang="ko-KR" dirty="0" err="1" smtClean="0"/>
              <a:t>odianal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5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91680" y="1412776"/>
            <a:ext cx="714752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Contents</a:t>
            </a:r>
            <a:br>
              <a:rPr lang="en-US" altLang="ko-KR" sz="9600" dirty="0" smtClean="0"/>
            </a:b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연산자와 </a:t>
            </a:r>
            <a:r>
              <a:rPr lang="ko-KR" altLang="en-US" dirty="0" err="1" smtClean="0"/>
              <a:t>피연산자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연산자와 </a:t>
            </a:r>
            <a:r>
              <a:rPr lang="ko-KR" altLang="en-US" dirty="0" err="1" smtClean="0"/>
              <a:t>피연산자</a:t>
            </a:r>
            <a:r>
              <a:rPr lang="ko-KR" altLang="en-US" dirty="0" smtClean="0"/>
              <a:t> 조합으로 하나의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4005064"/>
            <a:ext cx="2520280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연산자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218" y="5301208"/>
            <a:ext cx="2520280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피연산자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5976" y="4005064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덧셈과 곱셈 같은 계산을 표현하는 특별한 기호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8573" y="530120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연산자가 적용되는 값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결과값이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내부 함수를 외부함수 결과로 전달해서 내부 함수를 실행할 수 있도록 구성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외부함수의 </a:t>
            </a:r>
            <a:r>
              <a:rPr lang="en-US" altLang="ko-KR" sz="2800" dirty="0" err="1" smtClean="0"/>
              <a:t>x,y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변수가 외부에서 사용할 수 있는 </a:t>
            </a:r>
            <a:r>
              <a:rPr lang="en-US" altLang="ko-KR" sz="2800" dirty="0" smtClean="0"/>
              <a:t>closure </a:t>
            </a:r>
            <a:r>
              <a:rPr lang="ko-KR" altLang="en-US" sz="2800" dirty="0" smtClean="0"/>
              <a:t>환경이 구성됨</a:t>
            </a:r>
            <a:r>
              <a:rPr lang="en-US" altLang="ko-KR" sz="2800" dirty="0" smtClean="0"/>
              <a:t>)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27908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71600" y="2492896"/>
            <a:ext cx="4248472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#</a:t>
            </a:r>
            <a:r>
              <a:rPr lang="ko-KR" altLang="en-US" sz="1000" dirty="0" err="1" smtClean="0"/>
              <a:t>줄리안</a:t>
            </a:r>
            <a:r>
              <a:rPr lang="ko-KR" altLang="en-US" sz="1000" dirty="0" smtClean="0"/>
              <a:t> 데이트 구하기</a:t>
            </a:r>
            <a:endParaRPr lang="en-US" altLang="ko-KR" sz="1000" dirty="0"/>
          </a:p>
          <a:p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cal_julian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year,month,day</a:t>
            </a:r>
            <a:r>
              <a:rPr lang="en-US" altLang="ko-KR" sz="1000" dirty="0"/>
              <a:t>) :</a:t>
            </a:r>
          </a:p>
          <a:p>
            <a:r>
              <a:rPr lang="en-US" altLang="ko-KR" sz="1000" dirty="0"/>
              <a:t>    start = </a:t>
            </a:r>
            <a:r>
              <a:rPr lang="en-US" altLang="ko-KR" sz="1000" dirty="0" err="1"/>
              <a:t>datetime.date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year,month,day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    print ' start day : ', start</a:t>
            </a:r>
          </a:p>
          <a:p>
            <a:r>
              <a:rPr lang="en-US" altLang="ko-KR" sz="1000" dirty="0"/>
              <a:t>    end   = </a:t>
            </a:r>
            <a:r>
              <a:rPr lang="en-US" altLang="ko-KR" sz="1000" dirty="0" err="1"/>
              <a:t>datetime.date.today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    print ' end   day : ', end</a:t>
            </a:r>
          </a:p>
          <a:p>
            <a:r>
              <a:rPr lang="en-US" altLang="ko-KR" sz="1000" dirty="0"/>
              <a:t>    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 smtClean="0"/>
              <a:t>time_delta</a:t>
            </a:r>
            <a:r>
              <a:rPr lang="en-US" altLang="ko-KR" sz="1000" dirty="0" smtClean="0"/>
              <a:t>  </a:t>
            </a:r>
            <a:r>
              <a:rPr lang="en-US" altLang="ko-KR" sz="1000" dirty="0"/>
              <a:t>= end - start</a:t>
            </a:r>
          </a:p>
          <a:p>
            <a:r>
              <a:rPr lang="en-US" altLang="ko-KR" sz="1000" dirty="0"/>
              <a:t>    print ' </a:t>
            </a:r>
            <a:r>
              <a:rPr lang="en-US" altLang="ko-KR" sz="1000" dirty="0" err="1"/>
              <a:t>julian</a:t>
            </a:r>
            <a:r>
              <a:rPr lang="en-US" altLang="ko-KR" sz="1000" dirty="0"/>
              <a:t> day : ', </a:t>
            </a:r>
            <a:r>
              <a:rPr lang="en-US" altLang="ko-KR" sz="1000" dirty="0" err="1"/>
              <a:t>time_delta.days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</a:p>
          <a:p>
            <a:r>
              <a:rPr lang="en-US" altLang="ko-KR" sz="1000" dirty="0"/>
              <a:t>    return (</a:t>
            </a:r>
            <a:r>
              <a:rPr lang="en-US" altLang="ko-KR" sz="1000" dirty="0" err="1"/>
              <a:t>start,time_delta.days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시작일로부터 현재일자 변환</a:t>
            </a:r>
            <a:r>
              <a:rPr lang="en-US" altLang="ko-KR" sz="1000" dirty="0" smtClean="0"/>
              <a:t>     </a:t>
            </a:r>
            <a:endParaRPr lang="en-US" altLang="ko-KR" sz="1000" dirty="0"/>
          </a:p>
          <a:p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cal_ordinal</a:t>
            </a:r>
            <a:r>
              <a:rPr lang="en-US" altLang="ko-KR" sz="1000" dirty="0"/>
              <a:t>(start) :</a:t>
            </a:r>
          </a:p>
          <a:p>
            <a:r>
              <a:rPr lang="en-US" altLang="ko-KR" sz="1000" dirty="0"/>
              <a:t>    x, y = </a:t>
            </a:r>
            <a:r>
              <a:rPr lang="en-US" altLang="ko-KR" sz="1000" dirty="0" err="1"/>
              <a:t>cal_julian</a:t>
            </a:r>
            <a:r>
              <a:rPr lang="en-US" altLang="ko-KR" sz="1000" dirty="0"/>
              <a:t>(1,1,1)</a:t>
            </a:r>
          </a:p>
          <a:p>
            <a:r>
              <a:rPr lang="en-US" altLang="ko-KR" sz="1000" dirty="0"/>
              <a:t>    ordinal = y  +1</a:t>
            </a:r>
          </a:p>
          <a:p>
            <a:r>
              <a:rPr lang="en-US" altLang="ko-KR" sz="1000" dirty="0"/>
              <a:t>    print " </a:t>
            </a:r>
            <a:r>
              <a:rPr lang="en-US" altLang="ko-KR" sz="1000" dirty="0" smtClean="0"/>
              <a:t>today </a:t>
            </a:r>
            <a:r>
              <a:rPr lang="en-US" altLang="ko-KR" sz="1000" dirty="0"/>
              <a:t>:", </a:t>
            </a:r>
            <a:r>
              <a:rPr lang="en-US" altLang="ko-KR" sz="1000" dirty="0" err="1"/>
              <a:t>datetime.date.fromordinal</a:t>
            </a:r>
            <a:r>
              <a:rPr lang="en-US" altLang="ko-KR" sz="1000" dirty="0"/>
              <a:t>(ordinal)</a:t>
            </a:r>
          </a:p>
          <a:p>
            <a:r>
              <a:rPr lang="en-US" altLang="ko-KR" sz="1000" dirty="0"/>
              <a:t>    </a:t>
            </a:r>
          </a:p>
          <a:p>
            <a:endParaRPr lang="en-US" altLang="ko-KR" sz="1000" dirty="0"/>
          </a:p>
          <a:p>
            <a:r>
              <a:rPr lang="en-US" altLang="ko-KR" sz="1000" dirty="0"/>
              <a:t>if __name__ == "__main__" 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start,julian_day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cal_julian</a:t>
            </a:r>
            <a:r>
              <a:rPr lang="en-US" altLang="ko-KR" sz="1000" dirty="0"/>
              <a:t>(2015,2,3)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cal_ordinal</a:t>
            </a:r>
            <a:r>
              <a:rPr lang="en-US" altLang="ko-KR" sz="1000" dirty="0"/>
              <a:t>(start)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4293096"/>
            <a:ext cx="29523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1400" dirty="0"/>
              <a:t>start day :  2015-02-03</a:t>
            </a:r>
          </a:p>
          <a:p>
            <a:r>
              <a:rPr lang="en-US" altLang="ko-KR" sz="1400" dirty="0"/>
              <a:t> end   day :  2016-02-03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julian</a:t>
            </a:r>
            <a:r>
              <a:rPr lang="en-US" altLang="ko-KR" sz="1400" dirty="0"/>
              <a:t> day :  365</a:t>
            </a:r>
          </a:p>
          <a:p>
            <a:r>
              <a:rPr lang="en-US" altLang="ko-KR" sz="1400" dirty="0"/>
              <a:t> start day :  0001-01-01</a:t>
            </a:r>
          </a:p>
          <a:p>
            <a:r>
              <a:rPr lang="en-US" altLang="ko-KR" sz="1400" dirty="0"/>
              <a:t> end   day :  2016-02-03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julian</a:t>
            </a:r>
            <a:r>
              <a:rPr lang="en-US" altLang="ko-KR" sz="1400" dirty="0"/>
              <a:t> day :  735996</a:t>
            </a:r>
          </a:p>
          <a:p>
            <a:r>
              <a:rPr lang="en-US" altLang="ko-KR" sz="1400" dirty="0"/>
              <a:t> today  : 2016-02-03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86914" y="1569566"/>
            <a:ext cx="7529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줄리안을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구해고</a:t>
            </a:r>
            <a:r>
              <a:rPr lang="ko-KR" altLang="en-US" sz="2800" dirty="0" smtClean="0"/>
              <a:t> 다시 원래 날짜를 전환하기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67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Datetime.time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1600" y="1700808"/>
            <a:ext cx="6984776" cy="4680519"/>
            <a:chOff x="971600" y="1700808"/>
            <a:chExt cx="6984776" cy="4680519"/>
          </a:xfrm>
        </p:grpSpPr>
        <p:grpSp>
          <p:nvGrpSpPr>
            <p:cNvPr id="8" name="그룹 7"/>
            <p:cNvGrpSpPr/>
            <p:nvPr/>
          </p:nvGrpSpPr>
          <p:grpSpPr>
            <a:xfrm>
              <a:off x="971600" y="1700808"/>
              <a:ext cx="6984776" cy="4680519"/>
              <a:chOff x="1907704" y="2564904"/>
              <a:chExt cx="4392488" cy="3913221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907704" y="2564904"/>
                <a:ext cx="4392488" cy="3913221"/>
                <a:chOff x="1403648" y="3162044"/>
                <a:chExt cx="3240360" cy="3913221"/>
              </a:xfrm>
            </p:grpSpPr>
            <p:sp>
              <p:nvSpPr>
                <p:cNvPr id="53" name="직사각형 52"/>
                <p:cNvSpPr/>
                <p:nvPr/>
              </p:nvSpPr>
              <p:spPr>
                <a:xfrm>
                  <a:off x="1403648" y="3162044"/>
                  <a:ext cx="3240360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time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403648" y="3450076"/>
                  <a:ext cx="3240360" cy="85583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@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classvariable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min 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datetime.time</a:t>
                  </a:r>
                  <a:endParaRPr lang="en-US" altLang="ko-KR" sz="10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</a:rPr>
                    <a:t>m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ax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datetime.time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esolution 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datetime.timedelta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  <a:p>
                  <a:endParaRPr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403648" y="4305909"/>
                  <a:ext cx="3240360" cy="276935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@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instancemethod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replace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([ hour[, minute[, second[, microsecond[, 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tzinfo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]]]]])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isoformat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strftime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(format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utcoffset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tdst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tzname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endParaRPr lang="en-US" altLang="ko-KR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356773" y="2921305"/>
                <a:ext cx="1313218" cy="72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@</a:t>
                </a:r>
                <a:r>
                  <a:rPr lang="en-US" altLang="ko-KR" sz="1000" dirty="0" err="1" smtClean="0"/>
                  <a:t>instancevariable</a:t>
                </a:r>
                <a:endParaRPr lang="en-US" altLang="ko-KR" sz="1000" dirty="0" smtClean="0"/>
              </a:p>
              <a:p>
                <a:r>
                  <a:rPr lang="en-US" altLang="ko-KR" sz="1000" dirty="0" smtClean="0"/>
                  <a:t>hour :</a:t>
                </a:r>
                <a:r>
                  <a:rPr lang="en-US" altLang="ko-KR" sz="1000" dirty="0" err="1" smtClean="0"/>
                  <a:t>int</a:t>
                </a:r>
                <a:endParaRPr lang="en-US" altLang="ko-KR" sz="1000" dirty="0"/>
              </a:p>
              <a:p>
                <a:r>
                  <a:rPr lang="en-US" altLang="ko-KR" sz="1000" dirty="0" err="1"/>
                  <a:t>munite</a:t>
                </a:r>
                <a:r>
                  <a:rPr lang="en-US" altLang="ko-KR" sz="1000" dirty="0"/>
                  <a:t> : </a:t>
                </a:r>
                <a:r>
                  <a:rPr lang="en-US" altLang="ko-KR" sz="1000" dirty="0" err="1"/>
                  <a:t>int</a:t>
                </a:r>
                <a:endParaRPr lang="en-US" altLang="ko-KR" sz="1000" dirty="0"/>
              </a:p>
              <a:p>
                <a:r>
                  <a:rPr lang="en-US" altLang="ko-KR" sz="1000" dirty="0"/>
                  <a:t>second : </a:t>
                </a:r>
                <a:r>
                  <a:rPr lang="en-US" altLang="ko-KR" sz="1000" dirty="0" err="1"/>
                  <a:t>int</a:t>
                </a:r>
                <a:endParaRPr lang="ko-KR" altLang="en-US" sz="1000" dirty="0"/>
              </a:p>
              <a:p>
                <a:endParaRPr lang="en-US" altLang="ko-KR" sz="1000" dirty="0" smtClean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932040" y="2167674"/>
              <a:ext cx="20882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0" dirty="0" smtClean="0"/>
            </a:p>
            <a:p>
              <a:r>
                <a:rPr lang="en-US" altLang="ko-KR" sz="1000" dirty="0" smtClean="0"/>
                <a:t>microsecond :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 </a:t>
              </a:r>
            </a:p>
            <a:p>
              <a:r>
                <a:rPr lang="en-US" altLang="ko-KR" sz="1000" dirty="0" err="1"/>
                <a:t>t</a:t>
              </a:r>
              <a:r>
                <a:rPr lang="en-US" altLang="ko-KR" sz="1000" dirty="0" err="1" smtClean="0"/>
                <a:t>zinfo</a:t>
              </a:r>
              <a:r>
                <a:rPr lang="en-US" altLang="ko-KR" sz="1000" dirty="0" smtClean="0"/>
                <a:t> ; </a:t>
              </a:r>
              <a:r>
                <a:rPr lang="en-US" altLang="ko-KR" sz="1000" dirty="0" err="1" smtClean="0"/>
                <a:t>dateime.tzinfo</a:t>
              </a:r>
              <a:endParaRPr lang="ko-KR" altLang="en-US" sz="1000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96088"/>
              </p:ext>
            </p:extLst>
          </p:nvPr>
        </p:nvGraphicFramePr>
        <p:xfrm>
          <a:off x="755576" y="2348880"/>
          <a:ext cx="7416824" cy="227247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time.min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ko-KR" sz="1200" dirty="0" smtClean="0"/>
                        <a:t>time(0, 0, 0, 0)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time.max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time(23, 59, 59, 999999)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time.resolution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timedelta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(microseconds=1)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4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9292"/>
              </p:ext>
            </p:extLst>
          </p:nvPr>
        </p:nvGraphicFramePr>
        <p:xfrm>
          <a:off x="755576" y="2060848"/>
          <a:ext cx="7416824" cy="270293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time.hour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range(24).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time.minute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range(60)</a:t>
                      </a: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time.second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range(60)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time.microsecond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range(1000000).</a:t>
                      </a: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time.tzinfo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datetime.tzinfo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420803"/>
              </p:ext>
            </p:extLst>
          </p:nvPr>
        </p:nvGraphicFramePr>
        <p:xfrm>
          <a:off x="529208" y="2204864"/>
          <a:ext cx="8075240" cy="3629908"/>
        </p:xfrm>
        <a:graphic>
          <a:graphicData uri="http://schemas.openxmlformats.org/drawingml/2006/table">
            <a:tbl>
              <a:tblPr/>
              <a:tblGrid>
                <a:gridCol w="2744014"/>
                <a:gridCol w="5331226"/>
              </a:tblGrid>
              <a:tr h="23050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time.replace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microsecond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tzinfo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]]]]])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기존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ko-KR" altLang="en-US" sz="1200" dirty="0" smtClean="0">
                          <a:effectLst/>
                        </a:rPr>
                        <a:t>을 갱신한 새로운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effectLst/>
                        </a:rPr>
                        <a:t>인스터스를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time.isoformat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HH:MM:SS.mmmmmm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self.microsecond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HH:MM:SS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time.strftime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format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정의에 따라 출력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time.utcoffset</a:t>
                      </a:r>
                      <a:r>
                        <a:rPr lang="en-US" sz="1200" dirty="0" smtClean="0">
                          <a:effectLst/>
                        </a:rPr>
                        <a:t>()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tzinfo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None, returns None, else returns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self.tzinfo.utcoffset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(None), and raises an exception if the latter doesn’t return None or a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timedelta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object representing a whole number of minutes with magnitude less than one day.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time.dst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tzinfo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None, returns None, else returns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self.tzinfo.dst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(None), and raises an exception if the latter doesn’t return None, or a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timedelta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object representing a whole number of minutes with magnitude less than one day.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time.tzname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tzinfo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None, returns None, else returns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self.tzinfo.tzname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(None), or raises an exception if the latter doesn’t return None or a string object.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내용 개체 틀 2"/>
          <p:cNvSpPr txBox="1">
            <a:spLocks/>
          </p:cNvSpPr>
          <p:nvPr/>
        </p:nvSpPr>
        <p:spPr>
          <a:xfrm>
            <a:off x="457200" y="1628800"/>
            <a:ext cx="8229600" cy="7920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/>
              <a:buNone/>
            </a:pP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78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57200" y="1628800"/>
            <a:ext cx="8229600" cy="1152128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/>
              <a:buNone/>
            </a:pPr>
            <a:r>
              <a:rPr lang="en-US" altLang="ko-KR" dirty="0" smtClean="0"/>
              <a:t>Time</a:t>
            </a:r>
            <a:r>
              <a:rPr lang="ko-KR" altLang="en-US" dirty="0" smtClean="0"/>
              <a:t>처리시 </a:t>
            </a:r>
            <a:r>
              <a:rPr lang="en-US" altLang="ko-KR" dirty="0" err="1" smtClean="0"/>
              <a:t>tzinfo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subclass </a:t>
            </a:r>
            <a:r>
              <a:rPr lang="ko-KR" altLang="en-US" dirty="0" smtClean="0"/>
              <a:t>구현한 후 처리하기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043608" y="2996952"/>
            <a:ext cx="4248472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from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import time, </a:t>
            </a:r>
            <a:r>
              <a:rPr lang="en-US" altLang="ko-KR" sz="1000" dirty="0" err="1"/>
              <a:t>tzinfo,timedelta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#</a:t>
            </a:r>
            <a:r>
              <a:rPr lang="en-US" altLang="ko-KR" sz="1000" dirty="0" err="1"/>
              <a:t>tzinfo</a:t>
            </a:r>
            <a:r>
              <a:rPr lang="en-US" altLang="ko-KR" sz="1000" dirty="0"/>
              <a:t> </a:t>
            </a:r>
            <a:r>
              <a:rPr lang="ko-KR" altLang="en-US" sz="1000" dirty="0"/>
              <a:t>추상클래스를 현행화</a:t>
            </a:r>
          </a:p>
          <a:p>
            <a:r>
              <a:rPr lang="en-US" altLang="ko-KR" sz="1000" dirty="0"/>
              <a:t>class GMT1(</a:t>
            </a:r>
            <a:r>
              <a:rPr lang="en-US" altLang="ko-KR" sz="1000" dirty="0" err="1"/>
              <a:t>tzinfo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utcoffset</a:t>
            </a:r>
            <a:r>
              <a:rPr lang="en-US" altLang="ko-KR" sz="1000" dirty="0"/>
              <a:t>(self, </a:t>
            </a:r>
            <a:r>
              <a:rPr lang="en-US" altLang="ko-KR" sz="1000" dirty="0" err="1"/>
              <a:t>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return </a:t>
            </a:r>
            <a:r>
              <a:rPr lang="en-US" altLang="ko-KR" sz="1000" dirty="0" err="1"/>
              <a:t>timedelta</a:t>
            </a:r>
            <a:r>
              <a:rPr lang="en-US" altLang="ko-KR" sz="1000" dirty="0"/>
              <a:t>(hours=1)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dst</a:t>
            </a:r>
            <a:r>
              <a:rPr lang="en-US" altLang="ko-KR" sz="1000" dirty="0"/>
              <a:t>(self, </a:t>
            </a:r>
            <a:r>
              <a:rPr lang="en-US" altLang="ko-KR" sz="1000" dirty="0" err="1"/>
              <a:t>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return </a:t>
            </a:r>
            <a:r>
              <a:rPr lang="en-US" altLang="ko-KR" sz="1000" dirty="0" err="1"/>
              <a:t>timedelta</a:t>
            </a:r>
            <a:r>
              <a:rPr lang="en-US" altLang="ko-KR" sz="1000" dirty="0"/>
              <a:t>(0)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tzname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self,dt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return "Europe/Prague"</a:t>
            </a:r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dirty="0"/>
              <a:t>#</a:t>
            </a:r>
            <a:r>
              <a:rPr lang="ko-KR" altLang="en-US" sz="1000" dirty="0"/>
              <a:t>시간생성  </a:t>
            </a:r>
            <a:r>
              <a:rPr lang="en-US" altLang="ko-KR" sz="1000" dirty="0" err="1"/>
              <a:t>tzinfo</a:t>
            </a:r>
            <a:r>
              <a:rPr lang="ko-KR" altLang="en-US" sz="1000" dirty="0"/>
              <a:t>에 객체 생성    </a:t>
            </a:r>
          </a:p>
          <a:p>
            <a:r>
              <a:rPr lang="en-US" altLang="ko-KR" sz="1000" dirty="0"/>
              <a:t>t = time(12, 10, 30, </a:t>
            </a:r>
            <a:r>
              <a:rPr lang="en-US" altLang="ko-KR" sz="1000" dirty="0" err="1"/>
              <a:t>tzinfo</a:t>
            </a:r>
            <a:r>
              <a:rPr lang="en-US" altLang="ko-KR" sz="1000" dirty="0"/>
              <a:t>=GMT1())</a:t>
            </a:r>
          </a:p>
          <a:p>
            <a:r>
              <a:rPr lang="en-US" altLang="ko-KR" sz="1000" dirty="0"/>
              <a:t>print "time instance   : ",t</a:t>
            </a:r>
          </a:p>
          <a:p>
            <a:r>
              <a:rPr lang="en-US" altLang="ko-KR" sz="1000" dirty="0"/>
              <a:t>print "time </a:t>
            </a:r>
            <a:r>
              <a:rPr lang="en-US" altLang="ko-KR" sz="1000" dirty="0" err="1"/>
              <a:t>iso</a:t>
            </a:r>
            <a:r>
              <a:rPr lang="en-US" altLang="ko-KR" sz="1000" dirty="0"/>
              <a:t> format : ",</a:t>
            </a:r>
            <a:r>
              <a:rPr lang="en-US" altLang="ko-KR" sz="1000" dirty="0" err="1"/>
              <a:t>t.isoformat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 "time </a:t>
            </a:r>
            <a:r>
              <a:rPr lang="en-US" altLang="ko-KR" sz="1000" dirty="0" err="1"/>
              <a:t>dst</a:t>
            </a:r>
            <a:r>
              <a:rPr lang="en-US" altLang="ko-KR" sz="1000" dirty="0"/>
              <a:t>        : ", </a:t>
            </a:r>
            <a:r>
              <a:rPr lang="en-US" altLang="ko-KR" sz="1000" dirty="0" err="1"/>
              <a:t>t.dst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 'time zone       : ',</a:t>
            </a:r>
            <a:r>
              <a:rPr lang="en-US" altLang="ko-KR" sz="1000" dirty="0" err="1"/>
              <a:t>t.tzname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 "time </a:t>
            </a:r>
            <a:r>
              <a:rPr lang="en-US" altLang="ko-KR" sz="1000" dirty="0" err="1"/>
              <a:t>strftime</a:t>
            </a:r>
            <a:r>
              <a:rPr lang="en-US" altLang="ko-KR" sz="1000" dirty="0"/>
              <a:t>   : ",</a:t>
            </a:r>
            <a:r>
              <a:rPr lang="en-US" altLang="ko-KR" sz="1000" dirty="0" err="1"/>
              <a:t>t.strftime</a:t>
            </a:r>
            <a:r>
              <a:rPr lang="en-US" altLang="ko-KR" sz="1000" dirty="0"/>
              <a:t>("%H:%M:%S %Z")</a:t>
            </a:r>
          </a:p>
          <a:p>
            <a:r>
              <a:rPr lang="en-US" altLang="ko-KR" sz="1000" dirty="0"/>
              <a:t>print 'The {} is {:%H:%M}.'.format("time", 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datetime.datetime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2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1600" y="1700808"/>
            <a:ext cx="6984776" cy="4680519"/>
            <a:chOff x="971600" y="1700808"/>
            <a:chExt cx="6984776" cy="4680519"/>
          </a:xfrm>
        </p:grpSpPr>
        <p:grpSp>
          <p:nvGrpSpPr>
            <p:cNvPr id="8" name="그룹 7"/>
            <p:cNvGrpSpPr/>
            <p:nvPr/>
          </p:nvGrpSpPr>
          <p:grpSpPr>
            <a:xfrm>
              <a:off x="971600" y="1700808"/>
              <a:ext cx="6984776" cy="4680519"/>
              <a:chOff x="1907704" y="2564904"/>
              <a:chExt cx="4392488" cy="3913221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907704" y="2564904"/>
                <a:ext cx="4392488" cy="3913221"/>
                <a:chOff x="1403648" y="3162044"/>
                <a:chExt cx="3240360" cy="3913221"/>
              </a:xfrm>
            </p:grpSpPr>
            <p:sp>
              <p:nvSpPr>
                <p:cNvPr id="53" name="직사각형 52"/>
                <p:cNvSpPr/>
                <p:nvPr/>
              </p:nvSpPr>
              <p:spPr>
                <a:xfrm>
                  <a:off x="1403648" y="3162044"/>
                  <a:ext cx="3240360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403648" y="3450076"/>
                  <a:ext cx="3240360" cy="85583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@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classvariable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min 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datetime.date</a:t>
                  </a:r>
                  <a:endParaRPr lang="en-US" altLang="ko-KR" sz="10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</a:rPr>
                    <a:t>m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ax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datetime.date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esolution 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datetime.timedelta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  <a:p>
                  <a:endParaRPr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403648" y="4305909"/>
                  <a:ext cx="3240360" cy="276935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@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classmethod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today()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>
                      <a:solidFill>
                        <a:schemeClr val="tx1"/>
                      </a:solidFill>
                    </a:rPr>
                    <a:t>n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ow(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tz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utcnow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fromtimestamp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(timestamp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[, 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tz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])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fromordinal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(ordinal) 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combine(date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, time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strptime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date_string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, format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) 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@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instancemethod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date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r>
                    <a:rPr lang="en-US" altLang="ko-KR" sz="120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ime() 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timetz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strftime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(format: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isoformat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astimezone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tz:str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tzinfo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………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356773" y="2921305"/>
                <a:ext cx="1313218" cy="72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@</a:t>
                </a:r>
                <a:r>
                  <a:rPr lang="en-US" altLang="ko-KR" sz="1000" dirty="0" err="1" smtClean="0"/>
                  <a:t>instancevariable</a:t>
                </a:r>
                <a:endParaRPr lang="en-US" altLang="ko-KR" sz="1000" dirty="0" smtClean="0"/>
              </a:p>
              <a:p>
                <a:r>
                  <a:rPr lang="en-US" altLang="ko-KR" sz="1000" dirty="0" smtClean="0"/>
                  <a:t> year : </a:t>
                </a:r>
                <a:r>
                  <a:rPr lang="en-US" altLang="ko-KR" sz="1000" dirty="0" err="1" smtClean="0"/>
                  <a:t>int</a:t>
                </a:r>
                <a:r>
                  <a:rPr lang="en-US" altLang="ko-KR" sz="1000" dirty="0" smtClean="0"/>
                  <a:t> </a:t>
                </a:r>
              </a:p>
              <a:p>
                <a:r>
                  <a:rPr lang="en-US" altLang="ko-KR" sz="1000" dirty="0" smtClean="0"/>
                  <a:t> month : </a:t>
                </a:r>
                <a:r>
                  <a:rPr lang="en-US" altLang="ko-KR" sz="1000" dirty="0" err="1" smtClean="0"/>
                  <a:t>int</a:t>
                </a:r>
                <a:endParaRPr lang="en-US" altLang="ko-KR" sz="1000" dirty="0" smtClean="0"/>
              </a:p>
              <a:p>
                <a:r>
                  <a:rPr lang="en-US" altLang="ko-KR" sz="1000" dirty="0" smtClean="0"/>
                  <a:t> day : </a:t>
                </a:r>
                <a:r>
                  <a:rPr lang="en-US" altLang="ko-KR" sz="1000" dirty="0" err="1" smtClean="0"/>
                  <a:t>int</a:t>
                </a:r>
                <a:r>
                  <a:rPr lang="en-US" altLang="ko-KR" sz="1000" dirty="0" smtClean="0"/>
                  <a:t> </a:t>
                </a:r>
              </a:p>
              <a:p>
                <a:r>
                  <a:rPr lang="en-US" altLang="ko-KR" sz="1000" dirty="0"/>
                  <a:t>h</a:t>
                </a:r>
                <a:r>
                  <a:rPr lang="en-US" altLang="ko-KR" sz="1000" dirty="0" smtClean="0"/>
                  <a:t>our :</a:t>
                </a:r>
                <a:r>
                  <a:rPr lang="en-US" altLang="ko-KR" sz="1000" dirty="0" err="1" smtClean="0"/>
                  <a:t>int</a:t>
                </a:r>
                <a:endParaRPr lang="en-US" altLang="ko-KR" sz="1000" dirty="0" smtClean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932040" y="2167674"/>
              <a:ext cx="20882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0" dirty="0" smtClean="0"/>
            </a:p>
            <a:p>
              <a:r>
                <a:rPr lang="en-US" altLang="ko-KR" sz="1000" dirty="0" err="1"/>
                <a:t>munite</a:t>
              </a:r>
              <a:r>
                <a:rPr lang="en-US" altLang="ko-KR" sz="1000" dirty="0"/>
                <a:t> : </a:t>
              </a:r>
              <a:r>
                <a:rPr lang="en-US" altLang="ko-KR" sz="1000" dirty="0" err="1"/>
                <a:t>int</a:t>
              </a:r>
              <a:endParaRPr lang="en-US" altLang="ko-KR" sz="1000" dirty="0"/>
            </a:p>
            <a:p>
              <a:r>
                <a:rPr lang="en-US" altLang="ko-KR" sz="1000" dirty="0"/>
                <a:t>second : </a:t>
              </a:r>
              <a:r>
                <a:rPr lang="en-US" altLang="ko-KR" sz="1000" dirty="0" err="1"/>
                <a:t>int</a:t>
              </a:r>
              <a:endParaRPr lang="ko-KR" altLang="en-US" sz="1000" dirty="0"/>
            </a:p>
            <a:p>
              <a:r>
                <a:rPr lang="en-US" altLang="ko-KR" sz="1000" dirty="0" smtClean="0"/>
                <a:t>microsecond :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 </a:t>
              </a:r>
            </a:p>
            <a:p>
              <a:r>
                <a:rPr lang="en-US" altLang="ko-KR" sz="1000" dirty="0" err="1"/>
                <a:t>t</a:t>
              </a:r>
              <a:r>
                <a:rPr lang="en-US" altLang="ko-KR" sz="1000" dirty="0" err="1" smtClean="0"/>
                <a:t>zinfo</a:t>
              </a:r>
              <a:r>
                <a:rPr lang="en-US" altLang="ko-KR" sz="1000" dirty="0" smtClean="0"/>
                <a:t> ; </a:t>
              </a:r>
              <a:r>
                <a:rPr lang="en-US" altLang="ko-KR" sz="1000" dirty="0" err="1" smtClean="0"/>
                <a:t>dateime.tzinfo</a:t>
              </a:r>
              <a:endParaRPr lang="ko-KR" altLang="en-US" sz="1000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8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806650"/>
              </p:ext>
            </p:extLst>
          </p:nvPr>
        </p:nvGraphicFramePr>
        <p:xfrm>
          <a:off x="755576" y="2348880"/>
          <a:ext cx="7416824" cy="227247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datetime.min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일을 나타내는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dirty="0" smtClean="0"/>
                        <a:t>date(1, 1, 1)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datetime.max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9999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일을 나타내는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dirty="0" smtClean="0"/>
                        <a:t>date(9999, 12, 31)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datetime.resolution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&lt;type '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datetime.timedelta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'&gt;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최소값을 가지고 있음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Days: 1 day, seconds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0:00:00 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7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함수형 프로그램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89719"/>
              </p:ext>
            </p:extLst>
          </p:nvPr>
        </p:nvGraphicFramePr>
        <p:xfrm>
          <a:off x="827584" y="2204864"/>
          <a:ext cx="7416824" cy="3815779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0618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datetime.today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현재 날짜를 </a:t>
                      </a:r>
                      <a:r>
                        <a:rPr lang="en-US" altLang="ko-KR" sz="1200" dirty="0" smtClean="0">
                          <a:effectLst/>
                        </a:rPr>
                        <a:t>date</a:t>
                      </a:r>
                      <a:r>
                        <a:rPr lang="ko-KR" altLang="en-US" sz="1200" dirty="0" smtClean="0">
                          <a:effectLst/>
                        </a:rPr>
                        <a:t>와 </a:t>
                      </a:r>
                      <a:r>
                        <a:rPr lang="en-US" altLang="ko-KR" sz="1200" dirty="0" smtClean="0">
                          <a:effectLst/>
                        </a:rPr>
                        <a:t>time</a:t>
                      </a:r>
                      <a:r>
                        <a:rPr lang="ko-KR" altLang="en-US" sz="1200" dirty="0" smtClean="0">
                          <a:effectLst/>
                        </a:rPr>
                        <a:t>을 전부 보여줌 </a:t>
                      </a:r>
                      <a:r>
                        <a:rPr lang="en-US" altLang="ko-KR" sz="1200" dirty="0" err="1" smtClean="0">
                          <a:effectLst/>
                        </a:rPr>
                        <a:t>datetime.datetime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년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smtClean="0">
                          <a:effectLst/>
                        </a:rPr>
                        <a:t>월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smtClean="0">
                          <a:effectLst/>
                        </a:rPr>
                        <a:t>일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smtClean="0">
                          <a:effectLst/>
                        </a:rPr>
                        <a:t>시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smtClean="0">
                          <a:effectLst/>
                        </a:rPr>
                        <a:t>분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smtClean="0">
                          <a:effectLst/>
                        </a:rPr>
                        <a:t>초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err="1" smtClean="0">
                          <a:effectLst/>
                        </a:rPr>
                        <a:t>마이크로초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76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datetime.now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</a:rPr>
                        <a:t>현재의 </a:t>
                      </a:r>
                      <a:r>
                        <a:rPr lang="ko-KR" altLang="en-US" sz="1200" dirty="0" err="1" smtClean="0">
                          <a:effectLst/>
                        </a:rPr>
                        <a:t>타임존에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date</a:t>
                      </a:r>
                      <a:r>
                        <a:rPr lang="ko-KR" altLang="en-US" sz="1200" dirty="0" smtClean="0">
                          <a:effectLst/>
                        </a:rPr>
                        <a:t>와 </a:t>
                      </a:r>
                      <a:r>
                        <a:rPr lang="en-US" altLang="ko-KR" sz="1200" dirty="0" smtClean="0">
                          <a:effectLst/>
                        </a:rPr>
                        <a:t>time</a:t>
                      </a:r>
                      <a:r>
                        <a:rPr lang="ko-KR" altLang="en-US" sz="1200" dirty="0" smtClean="0">
                          <a:effectLst/>
                        </a:rPr>
                        <a:t>을 보여줌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err="1" smtClean="0">
                          <a:effectLst/>
                        </a:rPr>
                        <a:t>타임존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en-US" altLang="ko-KR" sz="1200" dirty="0" err="1" smtClean="0">
                          <a:effectLst/>
                        </a:rPr>
                        <a:t>tzinfo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r>
                        <a:rPr lang="ko-KR" altLang="en-US" sz="1200" dirty="0" smtClean="0">
                          <a:effectLst/>
                        </a:rPr>
                        <a:t>이 없을 경우는 </a:t>
                      </a:r>
                      <a:r>
                        <a:rPr lang="en-US" altLang="ko-KR" sz="1200" dirty="0" err="1" smtClean="0"/>
                        <a:t>datetime.today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동일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datetime.utcnow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UTC</a:t>
                      </a:r>
                      <a:r>
                        <a:rPr lang="ko-KR" altLang="en-US" sz="1200" dirty="0" smtClean="0">
                          <a:effectLst/>
                        </a:rPr>
                        <a:t>를 기준으로 현재 </a:t>
                      </a:r>
                      <a:r>
                        <a:rPr lang="en-US" altLang="ko-KR" sz="1200" dirty="0" smtClean="0">
                          <a:effectLst/>
                        </a:rPr>
                        <a:t>date</a:t>
                      </a:r>
                      <a:r>
                        <a:rPr lang="ko-KR" altLang="en-US" sz="1200" dirty="0" smtClean="0">
                          <a:effectLst/>
                        </a:rPr>
                        <a:t>와 </a:t>
                      </a:r>
                      <a:r>
                        <a:rPr lang="en-US" altLang="ko-KR" sz="1200" dirty="0" smtClean="0">
                          <a:effectLst/>
                        </a:rPr>
                        <a:t>time</a:t>
                      </a:r>
                      <a:r>
                        <a:rPr lang="ko-KR" altLang="en-US" sz="1200" dirty="0" smtClean="0">
                          <a:effectLst/>
                        </a:rPr>
                        <a:t>을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datetime.fromtimestamp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Posix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</a:rPr>
                        <a:t>timestampe</a:t>
                      </a:r>
                      <a:r>
                        <a:rPr lang="en-US" sz="1200" baseline="0" dirty="0" smtClean="0">
                          <a:effectLst/>
                        </a:rPr>
                        <a:t>(</a:t>
                      </a:r>
                      <a:r>
                        <a:rPr lang="en-US" sz="1200" baseline="0" dirty="0" err="1" smtClean="0">
                          <a:effectLst/>
                        </a:rPr>
                        <a:t>time.time</a:t>
                      </a:r>
                      <a:r>
                        <a:rPr lang="en-US" sz="1200" baseline="0" dirty="0" smtClean="0">
                          <a:effectLst/>
                        </a:rPr>
                        <a:t>())</a:t>
                      </a:r>
                      <a:r>
                        <a:rPr lang="ko-KR" altLang="en-US" sz="1200" baseline="0" dirty="0" smtClean="0">
                          <a:effectLst/>
                        </a:rPr>
                        <a:t>을 기준으로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datetime.datetime</a:t>
                      </a:r>
                      <a:r>
                        <a:rPr lang="ko-KR" altLang="en-US" sz="1200" baseline="0" dirty="0" smtClean="0">
                          <a:effectLst/>
                        </a:rPr>
                        <a:t>으로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datetime.fromordinal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ordinal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년 </a:t>
                      </a:r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월 </a:t>
                      </a:r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일부터 </a:t>
                      </a:r>
                      <a:r>
                        <a:rPr lang="en-US" altLang="ko-KR" sz="1200" dirty="0" smtClean="0">
                          <a:effectLst/>
                        </a:rPr>
                        <a:t>ordinal(</a:t>
                      </a:r>
                      <a:r>
                        <a:rPr lang="ko-KR" altLang="en-US" sz="1200" dirty="0" smtClean="0">
                          <a:effectLst/>
                        </a:rPr>
                        <a:t>일수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r>
                        <a:rPr lang="ko-KR" altLang="en-US" sz="1200" dirty="0" smtClean="0">
                          <a:effectLst/>
                        </a:rPr>
                        <a:t>를 넣으면 계산해서 </a:t>
                      </a:r>
                      <a:r>
                        <a:rPr lang="en-US" altLang="ko-KR" sz="1200" dirty="0" err="1" smtClean="0">
                          <a:effectLst/>
                        </a:rPr>
                        <a:t>datetime.datetime</a:t>
                      </a:r>
                      <a:r>
                        <a:rPr lang="ko-KR" altLang="en-US" sz="1200" dirty="0" smtClean="0">
                          <a:effectLst/>
                        </a:rPr>
                        <a:t>으로 반환</a:t>
                      </a:r>
                      <a:r>
                        <a:rPr lang="en-US" altLang="ko-KR" sz="1200" dirty="0" smtClean="0">
                          <a:effectLst/>
                        </a:rPr>
                        <a:t>, time</a:t>
                      </a:r>
                      <a:r>
                        <a:rPr lang="ko-KR" altLang="en-US" sz="1200" dirty="0" smtClean="0">
                          <a:effectLst/>
                        </a:rPr>
                        <a:t>에 대한 정보는 초기화됨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datetime.combine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datetime.date</a:t>
                      </a:r>
                      <a:r>
                        <a:rPr lang="ko-KR" altLang="en-US" sz="1200" dirty="0" smtClean="0">
                          <a:effectLst/>
                        </a:rPr>
                        <a:t>와 </a:t>
                      </a:r>
                      <a:r>
                        <a:rPr lang="en-US" altLang="ko-KR" sz="1200" dirty="0" err="1" smtClean="0">
                          <a:effectLst/>
                        </a:rPr>
                        <a:t>datetime.time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객체를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datetime.datetime</a:t>
                      </a:r>
                      <a:r>
                        <a:rPr lang="ko-KR" altLang="en-US" sz="1200" baseline="0" dirty="0" smtClean="0">
                          <a:effectLst/>
                        </a:rPr>
                        <a:t>으로 조합하여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datetime.strptime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date_string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</a:rPr>
                        <a:t>datetime.datetime.strptime</a:t>
                      </a:r>
                      <a:r>
                        <a:rPr lang="en-US" sz="1200" dirty="0" smtClean="0">
                          <a:effectLst/>
                        </a:rPr>
                        <a:t>("21/11/06 16:30", "%d/%m/%y %H:%M") </a:t>
                      </a:r>
                      <a:r>
                        <a:rPr lang="en-US" sz="1200" dirty="0" smtClean="0">
                          <a:effectLst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1200" dirty="0" err="1" smtClean="0">
                          <a:effectLst/>
                        </a:rPr>
                        <a:t>datetime.datetime</a:t>
                      </a:r>
                      <a:r>
                        <a:rPr lang="en-US" sz="1200" dirty="0" smtClean="0">
                          <a:effectLst/>
                        </a:rPr>
                        <a:t>(2006, 11, 21, 16, 30)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00125"/>
              </p:ext>
            </p:extLst>
          </p:nvPr>
        </p:nvGraphicFramePr>
        <p:xfrm>
          <a:off x="755576" y="2060848"/>
          <a:ext cx="7416824" cy="4084267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3417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datetime.year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Between MINYEAR and MAXYEAR inclusive.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75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datetime.month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 1 and 12 inclusive.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datetime.day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 1 and the number of days in the given month of the given year.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datetime.hour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range(24).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datetime.minute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range(60)</a:t>
                      </a: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datetime.second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range(60)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datetime.microsecond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range(1000000).</a:t>
                      </a: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datetime.tzinfo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datetime.tzinfo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869534"/>
              </p:ext>
            </p:extLst>
          </p:nvPr>
        </p:nvGraphicFramePr>
        <p:xfrm>
          <a:off x="971600" y="2420888"/>
          <a:ext cx="7416824" cy="3910387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162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4989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12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변환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32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datetime.timetz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변환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zone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정보가 없을 경우는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datetime.time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51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datetime.replace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microsecond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tzinfo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]]]]]]]])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기존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ko-KR" altLang="en-US" sz="1200" dirty="0" smtClean="0">
                          <a:effectLst/>
                        </a:rPr>
                        <a:t>을 갱신한 새로운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effectLst/>
                        </a:rPr>
                        <a:t>인스터스를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51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datetime.astimezone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현재 </a:t>
                      </a:r>
                      <a:r>
                        <a:rPr lang="ko-KR" altLang="en-US" sz="1200" dirty="0" err="1" smtClean="0">
                          <a:effectLst/>
                        </a:rPr>
                        <a:t>타입존을</a:t>
                      </a:r>
                      <a:r>
                        <a:rPr lang="ko-KR" altLang="en-US" sz="1200" dirty="0" smtClean="0">
                          <a:effectLst/>
                        </a:rPr>
                        <a:t> 가져온다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err="1" smtClean="0">
                          <a:effectLst/>
                        </a:rPr>
                        <a:t>타입존에</a:t>
                      </a:r>
                      <a:r>
                        <a:rPr lang="ko-KR" altLang="en-US" sz="1200" dirty="0" smtClean="0">
                          <a:effectLst/>
                        </a:rPr>
                        <a:t> 대해서는 실제 구현하여 사용해야 함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&gt;&gt;&gt; </a:t>
                      </a:r>
                      <a:r>
                        <a:rPr lang="en-US" sz="1200" dirty="0" err="1" smtClean="0">
                          <a:effectLst/>
                        </a:rPr>
                        <a:t>now.astimezone</a:t>
                      </a:r>
                      <a:r>
                        <a:rPr lang="en-US" sz="1200" dirty="0" smtClean="0">
                          <a:effectLst/>
                        </a:rPr>
                        <a:t>(</a:t>
                      </a:r>
                      <a:r>
                        <a:rPr lang="en-US" sz="1200" dirty="0" err="1" smtClean="0">
                          <a:effectLst/>
                        </a:rPr>
                        <a:t>date_example.MyUTCOffsetTimezone</a:t>
                      </a:r>
                      <a:r>
                        <a:rPr lang="en-US" sz="1200" dirty="0" smtClean="0">
                          <a:effectLst/>
                        </a:rPr>
                        <a:t>())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datetime.utcoffset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</a:rPr>
                        <a:t>utc</a:t>
                      </a:r>
                      <a:r>
                        <a:rPr lang="ko-KR" altLang="en-US" sz="1200" dirty="0" smtClean="0">
                          <a:effectLst/>
                        </a:rPr>
                        <a:t>와의 차이를 표시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en-US" altLang="ko-KR" sz="1200" dirty="0" err="1" smtClean="0">
                          <a:effectLst/>
                        </a:rPr>
                        <a:t>Timedelta</a:t>
                      </a:r>
                      <a:r>
                        <a:rPr lang="ko-KR" altLang="en-US" sz="1200" dirty="0" smtClean="0">
                          <a:effectLst/>
                        </a:rPr>
                        <a:t>로 표시됨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52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datetime.dst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일광시간대가 표시여부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98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datetime.tzname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01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datetime.timetuple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내용 개체 틀 2"/>
          <p:cNvSpPr txBox="1">
            <a:spLocks/>
          </p:cNvSpPr>
          <p:nvPr/>
        </p:nvSpPr>
        <p:spPr>
          <a:xfrm>
            <a:off x="457200" y="1628800"/>
            <a:ext cx="8229600" cy="7920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/>
              <a:buNone/>
            </a:pP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8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atetime</a:t>
            </a:r>
            <a:r>
              <a:rPr lang="en-US" altLang="ko-KR" dirty="0" smtClean="0"/>
              <a:t> format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d</a:t>
            </a:r>
            <a:r>
              <a:rPr lang="en-US" altLang="ko-KR" dirty="0" err="1" smtClean="0"/>
              <a:t>atetime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format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140968"/>
            <a:ext cx="6408712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 # </a:t>
            </a:r>
            <a:r>
              <a:rPr lang="en-US" altLang="ko-KR" sz="1400" dirty="0" err="1"/>
              <a:t>YYYYmmddHHMMSS</a:t>
            </a:r>
            <a:r>
              <a:rPr lang="en-US" altLang="ko-KR" sz="1400" dirty="0"/>
              <a:t> </a:t>
            </a:r>
            <a:r>
              <a:rPr lang="ko-KR" altLang="en-US" sz="1400" dirty="0"/>
              <a:t>형태의 시간 출력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datetime.today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strftime</a:t>
            </a:r>
            <a:r>
              <a:rPr lang="en-US" altLang="ko-KR" sz="1400" dirty="0"/>
              <a:t>("%</a:t>
            </a:r>
            <a:r>
              <a:rPr lang="en-US" altLang="ko-KR" sz="1400" dirty="0" err="1"/>
              <a:t>Y%m%d%H%M%S</a:t>
            </a:r>
            <a:r>
              <a:rPr lang="en-US" altLang="ko-KR" sz="1400" dirty="0"/>
              <a:t>")   </a:t>
            </a:r>
            <a:endParaRPr lang="en-US" altLang="ko-KR" sz="1400" dirty="0" smtClean="0"/>
          </a:p>
          <a:p>
            <a:r>
              <a:rPr lang="en-US" altLang="ko-KR" sz="1400" dirty="0"/>
              <a:t> </a:t>
            </a:r>
            <a:endParaRPr lang="en-US" altLang="ko-KR" sz="1400" dirty="0" smtClean="0"/>
          </a:p>
          <a:p>
            <a:r>
              <a:rPr lang="en-US" altLang="ko-KR" sz="1400" dirty="0"/>
              <a:t># YYYY/mm/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 HH:MM:SS </a:t>
            </a:r>
            <a:r>
              <a:rPr lang="ko-KR" altLang="en-US" sz="1400" dirty="0"/>
              <a:t>형태의 시간 출력</a:t>
            </a:r>
          </a:p>
          <a:p>
            <a:endParaRPr lang="ko-KR" altLang="en-US" sz="1400" dirty="0"/>
          </a:p>
          <a:p>
            <a:r>
              <a:rPr lang="en-US" altLang="ko-KR" sz="1400" dirty="0" err="1"/>
              <a:t>datetime.today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strftime</a:t>
            </a:r>
            <a:r>
              <a:rPr lang="en-US" altLang="ko-KR" sz="1400" dirty="0"/>
              <a:t>("%Y/%m/%d %H:%M:%S") 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strftime</a:t>
            </a:r>
            <a:r>
              <a:rPr lang="en-US" altLang="ko-KR" dirty="0"/>
              <a:t>() 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>
                <a:latin typeface="+mn-ea"/>
              </a:rPr>
              <a:t>Strftime</a:t>
            </a:r>
            <a:r>
              <a:rPr lang="ko-KR" altLang="en-US" sz="2800" dirty="0" smtClean="0">
                <a:latin typeface="+mn-ea"/>
              </a:rPr>
              <a:t>은 실제 </a:t>
            </a:r>
            <a:r>
              <a:rPr lang="ko-KR" altLang="en-US" sz="2800" dirty="0" err="1" smtClean="0">
                <a:latin typeface="+mn-ea"/>
              </a:rPr>
              <a:t>스트리으로</a:t>
            </a:r>
            <a:r>
              <a:rPr lang="ko-KR" altLang="en-US" sz="2800" dirty="0" smtClean="0">
                <a:latin typeface="+mn-ea"/>
              </a:rPr>
              <a:t> 변환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140968"/>
            <a:ext cx="6552728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dirty="0"/>
              <a:t>now = 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print(now)        </a:t>
            </a:r>
            <a:r>
              <a:rPr lang="en-US" altLang="ko-KR" sz="1000" dirty="0" smtClean="0"/>
              <a:t>                                             </a:t>
            </a:r>
            <a:r>
              <a:rPr lang="en-US" altLang="ko-KR" sz="1000" dirty="0"/>
              <a:t># 2015-04-19 12:11:32.669083</a:t>
            </a:r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dirty="0" err="1"/>
              <a:t>nowDate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now.strftime</a:t>
            </a:r>
            <a:r>
              <a:rPr lang="en-US" altLang="ko-KR" sz="1000" dirty="0"/>
              <a:t>('%Y-%m-%d')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nowDate</a:t>
            </a:r>
            <a:r>
              <a:rPr lang="en-US" altLang="ko-KR" sz="1000" dirty="0"/>
              <a:t>)    </a:t>
            </a:r>
            <a:r>
              <a:rPr lang="en-US" altLang="ko-KR" sz="1000" dirty="0" smtClean="0"/>
              <a:t>                                          # </a:t>
            </a:r>
            <a:r>
              <a:rPr lang="en-US" altLang="ko-KR" sz="1000" dirty="0"/>
              <a:t>2015-04-19</a:t>
            </a:r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dirty="0" err="1"/>
              <a:t>nowTime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now.strftime</a:t>
            </a:r>
            <a:r>
              <a:rPr lang="en-US" altLang="ko-KR" sz="1000" dirty="0"/>
              <a:t>('%H:%M:%S')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nowTime</a:t>
            </a:r>
            <a:r>
              <a:rPr lang="en-US" altLang="ko-KR" sz="1000" dirty="0"/>
              <a:t>)     </a:t>
            </a:r>
            <a:r>
              <a:rPr lang="en-US" altLang="ko-KR" sz="1000" dirty="0" smtClean="0"/>
              <a:t>                                         </a:t>
            </a:r>
            <a:r>
              <a:rPr lang="en-US" altLang="ko-KR" sz="1000" dirty="0"/>
              <a:t># 12:11:32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sz="1000" dirty="0" err="1"/>
              <a:t>nowDatetime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now.strftime</a:t>
            </a:r>
            <a:r>
              <a:rPr lang="en-US" altLang="ko-KR" sz="1000" dirty="0"/>
              <a:t>('%Y-%m-%d %H:%M:%S')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nowDatetime</a:t>
            </a:r>
            <a:r>
              <a:rPr lang="en-US" altLang="ko-KR" sz="1000" dirty="0"/>
              <a:t>)  </a:t>
            </a:r>
            <a:r>
              <a:rPr lang="en-US" altLang="ko-KR" sz="1000" dirty="0" smtClean="0"/>
              <a:t>                                      # </a:t>
            </a:r>
            <a:r>
              <a:rPr lang="en-US" altLang="ko-KR" sz="1000" dirty="0"/>
              <a:t>2015-04-19 12:11:32</a:t>
            </a:r>
          </a:p>
          <a:p>
            <a:endParaRPr lang="en-US" altLang="ko-KR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6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strptime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Strptime</a:t>
            </a:r>
            <a:r>
              <a:rPr lang="ko-KR" altLang="en-US" dirty="0" smtClean="0"/>
              <a:t>은 처리 결과를 </a:t>
            </a:r>
            <a:r>
              <a:rPr lang="en-US" altLang="ko-KR" dirty="0" err="1" smtClean="0"/>
              <a:t>datetime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140968"/>
            <a:ext cx="6480720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strptime</a:t>
            </a:r>
            <a:r>
              <a:rPr lang="en-US" altLang="ko-KR" sz="1000" dirty="0"/>
              <a:t> "</a:t>
            </a:r>
          </a:p>
          <a:p>
            <a:r>
              <a:rPr lang="en-US" altLang="ko-KR" sz="1000" dirty="0" err="1"/>
              <a:t>myDatetimeStr</a:t>
            </a:r>
            <a:r>
              <a:rPr lang="en-US" altLang="ko-KR" sz="1000" dirty="0"/>
              <a:t> = '2015-04-15 12:23:38'</a:t>
            </a:r>
          </a:p>
          <a:p>
            <a:r>
              <a:rPr lang="en-US" altLang="ko-KR" sz="1000" dirty="0" err="1"/>
              <a:t>myDatetime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datetime.datetime.strptime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myDatetimeStr</a:t>
            </a:r>
            <a:r>
              <a:rPr lang="en-US" altLang="ko-KR" sz="1000" dirty="0"/>
              <a:t>, '%Y-%m-%d %H:%M:%S')</a:t>
            </a:r>
          </a:p>
          <a:p>
            <a:r>
              <a:rPr lang="en-US" altLang="ko-KR" sz="1000" dirty="0"/>
              <a:t>print(type(</a:t>
            </a:r>
            <a:r>
              <a:rPr lang="en-US" altLang="ko-KR" sz="1000" dirty="0" err="1"/>
              <a:t>myDatetime</a:t>
            </a:r>
            <a:r>
              <a:rPr lang="en-US" altLang="ko-KR" sz="1000" dirty="0"/>
              <a:t>)) </a:t>
            </a:r>
            <a:r>
              <a:rPr lang="en-US" altLang="ko-KR" sz="1000" dirty="0" smtClean="0"/>
              <a:t>                   # </a:t>
            </a:r>
            <a:r>
              <a:rPr lang="en-US" altLang="ko-KR" sz="1000" dirty="0"/>
              <a:t>[class '</a:t>
            </a:r>
            <a:r>
              <a:rPr lang="en-US" altLang="ko-KR" sz="1000" dirty="0" err="1"/>
              <a:t>datetime.datetime</a:t>
            </a:r>
            <a:r>
              <a:rPr lang="en-US" altLang="ko-KR" sz="1000" dirty="0"/>
              <a:t>']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myDatetime</a:t>
            </a:r>
            <a:r>
              <a:rPr lang="en-US" altLang="ko-KR" sz="1000" dirty="0"/>
              <a:t>)      </a:t>
            </a:r>
            <a:r>
              <a:rPr lang="en-US" altLang="ko-KR" sz="1000" dirty="0" smtClean="0"/>
              <a:t>                       </a:t>
            </a:r>
            <a:r>
              <a:rPr lang="en-US" altLang="ko-KR" sz="1000" dirty="0"/>
              <a:t># 2015-04-15 12:23:38</a:t>
            </a:r>
          </a:p>
          <a:p>
            <a:endParaRPr lang="en-US" altLang="ko-KR" sz="1000" dirty="0"/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strptime</a:t>
            </a:r>
            <a:r>
              <a:rPr lang="en-US" altLang="ko-KR" sz="1000" dirty="0"/>
              <a:t>  &amp; replace "</a:t>
            </a:r>
          </a:p>
          <a:p>
            <a:r>
              <a:rPr lang="en-US" altLang="ko-KR" sz="1000" dirty="0" err="1"/>
              <a:t>yourDatetime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myDatetime.replace</a:t>
            </a:r>
            <a:r>
              <a:rPr lang="en-US" altLang="ko-KR" sz="1000" dirty="0"/>
              <a:t>(day=16)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myDatetime</a:t>
            </a:r>
            <a:r>
              <a:rPr lang="en-US" altLang="ko-KR" sz="1000" dirty="0"/>
              <a:t>)   </a:t>
            </a:r>
            <a:r>
              <a:rPr lang="en-US" altLang="ko-KR" sz="1000" dirty="0" smtClean="0"/>
              <a:t>                          # </a:t>
            </a:r>
            <a:r>
              <a:rPr lang="en-US" altLang="ko-KR" sz="1000" dirty="0"/>
              <a:t>2015-04-15 12:23:38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yourDatetime</a:t>
            </a:r>
            <a:r>
              <a:rPr lang="en-US" altLang="ko-KR" sz="1000" dirty="0"/>
              <a:t>) </a:t>
            </a:r>
            <a:r>
              <a:rPr lang="en-US" altLang="ko-KR" sz="1000" dirty="0" smtClean="0"/>
              <a:t>                          # </a:t>
            </a:r>
            <a:r>
              <a:rPr lang="en-US" altLang="ko-KR" sz="1000" dirty="0"/>
              <a:t>2015-04-16 12:23:38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3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datetime</a:t>
            </a:r>
            <a:r>
              <a:rPr lang="en-US" altLang="ko-KR" dirty="0"/>
              <a:t> . </a:t>
            </a:r>
            <a:r>
              <a:rPr lang="en-US" altLang="ko-KR" dirty="0" err="1"/>
              <a:t>timedelta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2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Timedelta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class </a:t>
            </a:r>
            <a:r>
              <a:rPr lang="en-US" altLang="ko-KR" dirty="0" err="1"/>
              <a:t>datetime.timedelta</a:t>
            </a:r>
            <a:r>
              <a:rPr lang="en-US" altLang="ko-KR" dirty="0"/>
              <a:t>(days=0, seconds=0, microseconds=0, milliseconds=0, minutes=0, hours=0, weeks=0</a:t>
            </a:r>
            <a:r>
              <a:rPr lang="en-US" altLang="ko-KR" dirty="0" smtClean="0"/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 err="1"/>
              <a:t>timedelta</a:t>
            </a:r>
            <a:r>
              <a:rPr lang="ko-KR" altLang="en-US" dirty="0"/>
              <a:t>에 들어갈 수 있는 </a:t>
            </a:r>
            <a:r>
              <a:rPr lang="ko-KR" altLang="en-US" dirty="0" err="1"/>
              <a:t>인자값은</a:t>
            </a:r>
            <a:r>
              <a:rPr lang="ko-KR" altLang="en-US" dirty="0"/>
              <a:t> 아래와 같다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/>
              <a:t>주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(weeks=1)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/>
              <a:t>일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(days=1)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/>
              <a:t>시간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(hours=1)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/>
              <a:t>분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(minutes=1)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/>
              <a:t>초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(seconds=1)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 err="1"/>
              <a:t>밀리초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(milliseconds=1)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 err="1"/>
              <a:t>마이크로초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(microseconds=1)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timedelta</a:t>
            </a:r>
            <a:r>
              <a:rPr lang="ko-KR" altLang="en-US" dirty="0"/>
              <a:t>로 </a:t>
            </a:r>
            <a:r>
              <a:rPr lang="en-US" altLang="ko-KR" dirty="0"/>
              <a:t>5</a:t>
            </a:r>
            <a:r>
              <a:rPr lang="ko-KR" altLang="en-US" dirty="0"/>
              <a:t>시간 </a:t>
            </a:r>
            <a:r>
              <a:rPr lang="en-US" altLang="ko-KR" dirty="0"/>
              <a:t>30</a:t>
            </a:r>
            <a:r>
              <a:rPr lang="ko-KR" altLang="en-US" dirty="0"/>
              <a:t>분을 표현하면 </a:t>
            </a:r>
            <a:r>
              <a:rPr lang="en-US" altLang="ko-KR" dirty="0" err="1"/>
              <a:t>datetime.timedelta</a:t>
            </a:r>
            <a:r>
              <a:rPr lang="en-US" altLang="ko-KR" dirty="0"/>
              <a:t>(hours=5, minutes=30)</a:t>
            </a:r>
            <a:r>
              <a:rPr lang="ko-KR" altLang="en-US" dirty="0"/>
              <a:t>이라고 하면 된다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5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Timedelta</a:t>
            </a:r>
            <a:r>
              <a:rPr lang="en-US" altLang="ko-KR" dirty="0" smtClean="0"/>
              <a:t> instance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days, </a:t>
            </a:r>
            <a:r>
              <a:rPr lang="en-US" altLang="ko-KR" dirty="0" err="1" smtClean="0"/>
              <a:t>seconds,microseconds</a:t>
            </a:r>
            <a:r>
              <a:rPr lang="ko-KR" altLang="en-US" dirty="0" smtClean="0"/>
              <a:t>로 표시되며 </a:t>
            </a:r>
            <a:r>
              <a:rPr lang="en-US" altLang="ko-KR" dirty="0" smtClean="0"/>
              <a:t>read-only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68686"/>
              </p:ext>
            </p:extLst>
          </p:nvPr>
        </p:nvGraphicFramePr>
        <p:xfrm>
          <a:off x="665857" y="3212976"/>
          <a:ext cx="7722567" cy="853440"/>
        </p:xfrm>
        <a:graphic>
          <a:graphicData uri="http://schemas.openxmlformats.org/drawingml/2006/table">
            <a:tbl>
              <a:tblPr/>
              <a:tblGrid>
                <a:gridCol w="3067986"/>
                <a:gridCol w="465458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Attribute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days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Between -999999999 and 999999999 inclusive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seconds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Between 0 and 86399 inclusive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microseconds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Between 0 and 999999 inclusive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65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Timedelta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 smtClean="0"/>
              <a:t>total_seconds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호출하면 초단위로 쉽게 변경할 수 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755576" y="3717032"/>
            <a:ext cx="7704856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&gt;&gt;&gt; from </a:t>
            </a:r>
            <a:r>
              <a:rPr lang="en-US" altLang="ko-KR" sz="1400" dirty="0" err="1"/>
              <a:t>datetime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timedelta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&gt;&gt;&gt; </a:t>
            </a:r>
            <a:r>
              <a:rPr lang="en-US" altLang="ko-KR" sz="1400" dirty="0"/>
              <a:t>year = </a:t>
            </a:r>
            <a:r>
              <a:rPr lang="en-US" altLang="ko-KR" sz="1400" dirty="0" err="1"/>
              <a:t>timedelta</a:t>
            </a:r>
            <a:r>
              <a:rPr lang="en-US" altLang="ko-KR" sz="1400" dirty="0"/>
              <a:t>(days=365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&gt;&gt;&gt; </a:t>
            </a:r>
            <a:r>
              <a:rPr lang="en-US" altLang="ko-KR" sz="1400" dirty="0" err="1"/>
              <a:t>another_year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timedelta</a:t>
            </a:r>
            <a:r>
              <a:rPr lang="en-US" altLang="ko-KR" sz="1400" dirty="0"/>
              <a:t>(weeks=40, days=84, hours=23</a:t>
            </a:r>
            <a:r>
              <a:rPr lang="en-US" altLang="ko-KR" sz="1400" dirty="0" smtClean="0"/>
              <a:t>,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... minutes=50, seconds=600) # adds up to 365 </a:t>
            </a:r>
            <a:r>
              <a:rPr lang="en-US" altLang="ko-KR" sz="1400" dirty="0" smtClean="0"/>
              <a:t>days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&gt;&gt;&gt; </a:t>
            </a:r>
            <a:r>
              <a:rPr lang="en-US" altLang="ko-KR" sz="1400" dirty="0" err="1"/>
              <a:t>year.total_seconds</a:t>
            </a:r>
            <a:r>
              <a:rPr lang="en-US" altLang="ko-KR" sz="1400" dirty="0"/>
              <a:t>() 31536000.0 </a:t>
            </a:r>
            <a:endParaRPr lang="en-US" altLang="ko-KR" sz="1400" dirty="0" smtClean="0"/>
          </a:p>
          <a:p>
            <a:r>
              <a:rPr lang="en-US" altLang="ko-KR" sz="1400" dirty="0" smtClean="0"/>
              <a:t>&gt;&gt;&gt; </a:t>
            </a:r>
            <a:r>
              <a:rPr lang="en-US" altLang="ko-KR" sz="1400" dirty="0"/>
              <a:t>year == </a:t>
            </a:r>
            <a:r>
              <a:rPr lang="en-US" altLang="ko-KR" sz="1400" dirty="0" err="1"/>
              <a:t>another_year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True 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3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함수형 프로그램을 위해 함수를 </a:t>
            </a:r>
            <a:r>
              <a:rPr lang="en-US" altLang="ko-KR" dirty="0" err="1" smtClean="0"/>
              <a:t>appy</a:t>
            </a:r>
            <a:r>
              <a:rPr lang="ko-KR" altLang="en-US" dirty="0" smtClean="0"/>
              <a:t>에서 처리할 수 있도록 함수를 전달해서 처리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547664" y="4293096"/>
            <a:ext cx="597666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내부 실행함수</a:t>
            </a:r>
            <a:r>
              <a:rPr lang="en-US" altLang="ko-KR" dirty="0" smtClean="0"/>
              <a:t>, 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kwargs</a:t>
            </a:r>
            <a:r>
              <a:rPr lang="en-US" altLang="ko-KR" dirty="0" smtClean="0"/>
              <a:t>) :</a:t>
            </a:r>
          </a:p>
          <a:p>
            <a:pPr algn="ctr"/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3501008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전달된 함수를 처리하는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함수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Timedelta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세팅하여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datatime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오늘</a:t>
            </a:r>
            <a:r>
              <a:rPr lang="en-US" altLang="ko-KR" dirty="0" smtClean="0"/>
              <a:t>) </a:t>
            </a:r>
            <a:r>
              <a:rPr lang="en-US" altLang="ko-KR" dirty="0"/>
              <a:t>+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timedelta</a:t>
            </a:r>
            <a:r>
              <a:rPr lang="en-US" altLang="ko-KR" dirty="0" smtClean="0"/>
              <a:t>(days=1)  = </a:t>
            </a:r>
            <a:r>
              <a:rPr lang="en-US" altLang="ko-KR" dirty="0" err="1" smtClean="0"/>
              <a:t>datatime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내일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140968"/>
            <a:ext cx="6480720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  <a:p>
            <a:r>
              <a:rPr lang="en-US" altLang="ko-KR" sz="1000" dirty="0" smtClean="0"/>
              <a:t>Import </a:t>
            </a:r>
            <a:r>
              <a:rPr lang="en-US" altLang="ko-KR" sz="1000" dirty="0" err="1" smtClean="0"/>
              <a:t>datetime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/>
              <a:t>now2 = </a:t>
            </a:r>
            <a:r>
              <a:rPr lang="en-US" altLang="ko-KR" sz="1000" dirty="0" err="1"/>
              <a:t>datetime.datetime.now</a:t>
            </a:r>
            <a:r>
              <a:rPr lang="en-US" altLang="ko-KR" sz="1000" dirty="0" smtClean="0"/>
              <a:t>()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오늘에 하루를 더해서 내일 구하기</a:t>
            </a:r>
            <a:endParaRPr lang="en-US" altLang="ko-KR" sz="1000" dirty="0"/>
          </a:p>
          <a:p>
            <a:r>
              <a:rPr lang="en-US" altLang="ko-KR" sz="1000" dirty="0"/>
              <a:t>tomorrow = now2 + </a:t>
            </a:r>
            <a:r>
              <a:rPr lang="en-US" altLang="ko-KR" sz="1000" dirty="0" err="1"/>
              <a:t>datetime.timedelta</a:t>
            </a:r>
            <a:r>
              <a:rPr lang="en-US" altLang="ko-KR" sz="1000" dirty="0"/>
              <a:t>(days=1)</a:t>
            </a:r>
          </a:p>
          <a:p>
            <a:r>
              <a:rPr lang="en-US" altLang="ko-KR" sz="1000" dirty="0"/>
              <a:t>print(tomorrow) </a:t>
            </a:r>
            <a:r>
              <a:rPr lang="en-US" altLang="ko-KR" sz="1000" dirty="0" smtClean="0"/>
              <a:t>                            # </a:t>
            </a:r>
            <a:r>
              <a:rPr lang="en-US" altLang="ko-KR" sz="1000" dirty="0"/>
              <a:t>2015-04-20 12:40:00.320686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8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Datatime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timedelta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d</a:t>
            </a:r>
            <a:r>
              <a:rPr lang="en-US" altLang="ko-KR" dirty="0" err="1" smtClean="0"/>
              <a:t>atatime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datatime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timedelta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140968"/>
            <a:ext cx="6480720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  <a:p>
            <a:r>
              <a:rPr lang="en-US" altLang="ko-KR" sz="1000" dirty="0" smtClean="0"/>
              <a:t>Import </a:t>
            </a:r>
            <a:r>
              <a:rPr lang="en-US" altLang="ko-KR" sz="1000" dirty="0" err="1" smtClean="0"/>
              <a:t>datetime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oneDatetime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datetime.datetime.strptime</a:t>
            </a:r>
            <a:r>
              <a:rPr lang="en-US" altLang="ko-KR" sz="1000" dirty="0"/>
              <a:t>('2015-04-15 00:00:00', '%Y-%m-%d %H:%M:%S')</a:t>
            </a:r>
          </a:p>
          <a:p>
            <a:r>
              <a:rPr lang="en-US" altLang="ko-KR" sz="1000" dirty="0" err="1"/>
              <a:t>twoDatetime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datetime.datetime.strptime</a:t>
            </a:r>
            <a:r>
              <a:rPr lang="en-US" altLang="ko-KR" sz="1000" dirty="0"/>
              <a:t>('2015-04-16 00:00:10', '%Y-%m-%d %H:%M:%S')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result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twoDatetime</a:t>
            </a:r>
            <a:r>
              <a:rPr lang="en-US" altLang="ko-KR" sz="1000" dirty="0"/>
              <a:t> - </a:t>
            </a:r>
            <a:r>
              <a:rPr lang="en-US" altLang="ko-KR" sz="1000" dirty="0" err="1"/>
              <a:t>oneDatetime</a:t>
            </a:r>
            <a:endParaRPr lang="en-US" altLang="ko-KR" sz="1000" dirty="0"/>
          </a:p>
          <a:p>
            <a:r>
              <a:rPr lang="en-US" altLang="ko-KR" sz="1000" dirty="0"/>
              <a:t>print(result)         </a:t>
            </a:r>
            <a:r>
              <a:rPr lang="en-US" altLang="ko-KR" sz="1000" dirty="0" smtClean="0"/>
              <a:t>                      # </a:t>
            </a:r>
            <a:r>
              <a:rPr lang="en-US" altLang="ko-KR" sz="1000" dirty="0"/>
              <a:t>1 day, </a:t>
            </a:r>
            <a:r>
              <a:rPr lang="en-US" altLang="ko-KR" sz="1000" dirty="0" smtClean="0"/>
              <a:t>0:00:10,  # </a:t>
            </a:r>
            <a:r>
              <a:rPr lang="en-US" altLang="ko-KR" sz="1000" dirty="0" err="1" smtClean="0"/>
              <a:t>timedelta</a:t>
            </a:r>
            <a:r>
              <a:rPr lang="en-US" altLang="ko-KR" sz="1000" dirty="0" smtClean="0"/>
              <a:t> </a:t>
            </a:r>
            <a:endParaRPr lang="en-US" altLang="ko-KR" sz="1000" dirty="0"/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result.days</a:t>
            </a:r>
            <a:r>
              <a:rPr lang="en-US" altLang="ko-KR" sz="1000" dirty="0"/>
              <a:t>)   </a:t>
            </a:r>
            <a:r>
              <a:rPr lang="en-US" altLang="ko-KR" sz="1000" dirty="0" smtClean="0"/>
              <a:t>                    </a:t>
            </a:r>
            <a:r>
              <a:rPr lang="en-US" altLang="ko-KR" sz="1000" dirty="0"/>
              <a:t># 1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result.seconds</a:t>
            </a:r>
            <a:r>
              <a:rPr lang="en-US" altLang="ko-KR" sz="1000" dirty="0"/>
              <a:t>) </a:t>
            </a:r>
            <a:r>
              <a:rPr lang="en-US" altLang="ko-KR" sz="1000" dirty="0" smtClean="0"/>
              <a:t>                 # </a:t>
            </a:r>
            <a:r>
              <a:rPr lang="en-US" altLang="ko-KR" sz="1000" dirty="0"/>
              <a:t>10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6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Utcoffset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timedelta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UTC </a:t>
            </a:r>
            <a:r>
              <a:rPr lang="ko-KR" altLang="en-US" dirty="0" smtClean="0"/>
              <a:t>시간과 </a:t>
            </a:r>
            <a:r>
              <a:rPr lang="en-US" altLang="ko-KR" dirty="0" err="1" smtClean="0"/>
              <a:t>timezone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시간이 차도 </a:t>
            </a:r>
            <a:r>
              <a:rPr lang="en-US" altLang="ko-KR" dirty="0" err="1" smtClean="0"/>
              <a:t>timedelta</a:t>
            </a:r>
            <a:r>
              <a:rPr lang="ko-KR" altLang="en-US" dirty="0" smtClean="0"/>
              <a:t>로 표시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39552" y="3140968"/>
            <a:ext cx="4320480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  <a:p>
            <a:r>
              <a:rPr lang="en-US" altLang="ko-KR" sz="1000" dirty="0" smtClean="0"/>
              <a:t>Import </a:t>
            </a:r>
            <a:r>
              <a:rPr lang="en-US" altLang="ko-KR" sz="1000" dirty="0" err="1" smtClean="0"/>
              <a:t>datetime</a:t>
            </a:r>
            <a:endParaRPr lang="en-US" altLang="ko-KR" sz="1000" dirty="0" smtClean="0"/>
          </a:p>
          <a:p>
            <a:r>
              <a:rPr lang="en-US" altLang="ko-KR" sz="1000" dirty="0" smtClean="0"/>
              <a:t>Import </a:t>
            </a:r>
            <a:r>
              <a:rPr lang="en-US" altLang="ko-KR" sz="1000" dirty="0" err="1" smtClean="0"/>
              <a:t>pytz</a:t>
            </a:r>
            <a:endParaRPr lang="en-US" altLang="ko-KR" sz="1000" dirty="0" smtClean="0"/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dirty="0" err="1"/>
              <a:t>tz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('America/</a:t>
            </a:r>
            <a:r>
              <a:rPr lang="en-US" altLang="ko-KR" sz="1000" dirty="0" err="1"/>
              <a:t>St_Johns</a:t>
            </a:r>
            <a:r>
              <a:rPr lang="en-US" altLang="ko-KR" sz="1000" dirty="0"/>
              <a:t>')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st_johns_dt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tz.normalize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</a:t>
            </a:r>
            <a:r>
              <a:rPr lang="en-US" altLang="ko-KR" sz="1000" dirty="0"/>
              <a:t>=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))</a:t>
            </a:r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ameria</a:t>
            </a:r>
            <a:r>
              <a:rPr lang="en-US" altLang="ko-KR" sz="1000" dirty="0"/>
              <a:t> / </a:t>
            </a:r>
            <a:r>
              <a:rPr lang="en-US" altLang="ko-KR" sz="1000" dirty="0" err="1"/>
              <a:t>st_johns</a:t>
            </a:r>
            <a:r>
              <a:rPr lang="en-US" altLang="ko-KR" sz="1000" dirty="0"/>
              <a:t> ", </a:t>
            </a:r>
            <a:r>
              <a:rPr lang="en-US" altLang="ko-KR" sz="1000" dirty="0" err="1"/>
              <a:t>st_johns_dt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utc</a:t>
            </a:r>
            <a:r>
              <a:rPr lang="en-US" altLang="ko-KR" sz="1000" dirty="0"/>
              <a:t> offset ",</a:t>
            </a:r>
            <a:r>
              <a:rPr lang="en-US" altLang="ko-KR" sz="1000" dirty="0" err="1"/>
              <a:t>st_johns_dt.utcoffset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 err="1"/>
              <a:t>st_tmdt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st_johns_dt.utcoffset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st_tmdt.total_seconds</a:t>
            </a:r>
            <a:r>
              <a:rPr lang="en-US" altLang="ko-KR" sz="1000" dirty="0"/>
              <a:t>()/3600) 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((</a:t>
            </a:r>
            <a:r>
              <a:rPr lang="en-US" altLang="ko-KR" sz="1000" dirty="0" err="1"/>
              <a:t>st_tmdt.total_seconds</a:t>
            </a:r>
            <a:r>
              <a:rPr lang="en-US" altLang="ko-KR" sz="1000" dirty="0"/>
              <a:t>()%3600)/60) 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5436096" y="3789040"/>
            <a:ext cx="32403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</a:p>
          <a:p>
            <a:r>
              <a:rPr lang="en-US" altLang="ko-KR" sz="1200" dirty="0" err="1" smtClean="0"/>
              <a:t>ameria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st_johns</a:t>
            </a:r>
            <a:r>
              <a:rPr lang="en-US" altLang="ko-KR" sz="1200" dirty="0"/>
              <a:t>  2016-02-14 22:26:25.476000-03:30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utc</a:t>
            </a:r>
            <a:r>
              <a:rPr lang="en-US" altLang="ko-KR" sz="1200" dirty="0"/>
              <a:t> offset  -1 day, 20:30:00</a:t>
            </a:r>
          </a:p>
          <a:p>
            <a:r>
              <a:rPr lang="en-US" altLang="ko-KR" sz="1200" dirty="0"/>
              <a:t>-3</a:t>
            </a:r>
          </a:p>
          <a:p>
            <a:r>
              <a:rPr lang="en-US" altLang="ko-KR" sz="1200" dirty="0"/>
              <a:t>30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5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datetime.tzinfo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bstract base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>
                <a:latin typeface="+mn-ea"/>
              </a:rPr>
              <a:t>tzinfo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abstract </a:t>
            </a:r>
            <a:r>
              <a:rPr lang="en-US" altLang="ko-KR" dirty="0"/>
              <a:t>base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라 직접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만들어 사용할 수 없는 클래스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051720" y="3717032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tzinfo.utcoffset</a:t>
            </a:r>
            <a:r>
              <a:rPr lang="en-US" altLang="ko-KR" dirty="0"/>
              <a:t>(</a:t>
            </a:r>
            <a:r>
              <a:rPr lang="en-US" altLang="ko-KR" i="1" dirty="0"/>
              <a:t>self</a:t>
            </a:r>
            <a:r>
              <a:rPr lang="en-US" altLang="ko-KR" dirty="0"/>
              <a:t>, </a:t>
            </a:r>
            <a:r>
              <a:rPr lang="en-US" altLang="ko-KR" i="1" dirty="0" err="1"/>
              <a:t>dt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/>
              <a:t>tzinfo.dst</a:t>
            </a:r>
            <a:r>
              <a:rPr lang="en-US" altLang="ko-KR" dirty="0"/>
              <a:t>(</a:t>
            </a:r>
            <a:r>
              <a:rPr lang="en-US" altLang="ko-KR" i="1" dirty="0"/>
              <a:t>self</a:t>
            </a:r>
            <a:r>
              <a:rPr lang="en-US" altLang="ko-KR" dirty="0"/>
              <a:t>, </a:t>
            </a:r>
            <a:r>
              <a:rPr lang="en-US" altLang="ko-KR" i="1" dirty="0" err="1"/>
              <a:t>dt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/>
              <a:t>tzinfo.tzname</a:t>
            </a:r>
            <a:r>
              <a:rPr lang="en-US" altLang="ko-KR" dirty="0"/>
              <a:t>(</a:t>
            </a:r>
            <a:r>
              <a:rPr lang="en-US" altLang="ko-KR" i="1" dirty="0"/>
              <a:t>self</a:t>
            </a:r>
            <a:r>
              <a:rPr lang="en-US" altLang="ko-KR" dirty="0"/>
              <a:t>, </a:t>
            </a:r>
            <a:r>
              <a:rPr lang="en-US" altLang="ko-KR" i="1" dirty="0" err="1"/>
              <a:t>dt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/>
              <a:t>tzinfo.fromutc</a:t>
            </a:r>
            <a:r>
              <a:rPr lang="en-US" altLang="ko-KR" dirty="0"/>
              <a:t>(</a:t>
            </a:r>
            <a:r>
              <a:rPr lang="en-US" altLang="ko-KR" i="1" dirty="0"/>
              <a:t>self</a:t>
            </a:r>
            <a:r>
              <a:rPr lang="en-US" altLang="ko-KR" dirty="0"/>
              <a:t>, </a:t>
            </a:r>
            <a:r>
              <a:rPr lang="en-US" altLang="ko-KR" i="1" dirty="0" err="1"/>
              <a:t>dt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8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Subclass </a:t>
            </a:r>
            <a:r>
              <a:rPr lang="ko-KR" altLang="en-US" dirty="0" smtClean="0"/>
              <a:t>재정의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>
                <a:latin typeface="+mn-ea"/>
              </a:rPr>
              <a:t>tzinfo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dirty="0" smtClean="0"/>
              <a:t>는 상속받는 </a:t>
            </a:r>
            <a:r>
              <a:rPr lang="en-US" altLang="ko-KR" dirty="0" smtClean="0"/>
              <a:t>UTC </a:t>
            </a:r>
            <a:r>
              <a:rPr lang="ko-KR" altLang="en-US" dirty="0" smtClean="0"/>
              <a:t>클래스를 정의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051720" y="2564904"/>
            <a:ext cx="4752528" cy="352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i="1" dirty="0"/>
              <a:t># A UTC class</a:t>
            </a:r>
            <a:r>
              <a:rPr lang="en-US" altLang="ko-KR" i="1" dirty="0" smtClean="0"/>
              <a:t>.</a:t>
            </a:r>
          </a:p>
          <a:p>
            <a:r>
              <a:rPr lang="en-US" altLang="ko-KR" b="1" dirty="0" smtClean="0"/>
              <a:t>class</a:t>
            </a:r>
            <a:r>
              <a:rPr lang="en-US" altLang="ko-KR" dirty="0" smtClean="0"/>
              <a:t> </a:t>
            </a:r>
            <a:r>
              <a:rPr lang="en-US" altLang="ko-KR" b="1" dirty="0"/>
              <a:t>UTC</a:t>
            </a:r>
            <a:r>
              <a:rPr lang="en-US" altLang="ko-KR" dirty="0"/>
              <a:t>(</a:t>
            </a:r>
            <a:r>
              <a:rPr lang="en-US" altLang="ko-KR" dirty="0" err="1"/>
              <a:t>tzinfo</a:t>
            </a:r>
            <a:r>
              <a:rPr lang="en-US" altLang="ko-KR" dirty="0"/>
              <a:t>): </a:t>
            </a:r>
            <a:endParaRPr lang="en-US" altLang="ko-KR" dirty="0" smtClean="0"/>
          </a:p>
          <a:p>
            <a:r>
              <a:rPr lang="en-US" altLang="ko-KR" i="1" dirty="0" smtClean="0"/>
              <a:t>"""</a:t>
            </a:r>
            <a:r>
              <a:rPr lang="en-US" altLang="ko-KR" i="1" dirty="0"/>
              <a:t>UTC"""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b="1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 err="1"/>
              <a:t>utcoffset</a:t>
            </a:r>
            <a:r>
              <a:rPr lang="en-US" altLang="ko-KR" dirty="0"/>
              <a:t>(self, </a:t>
            </a:r>
            <a:r>
              <a:rPr lang="en-US" altLang="ko-KR" dirty="0" err="1"/>
              <a:t>dt</a:t>
            </a:r>
            <a:r>
              <a:rPr lang="en-US" altLang="ko-KR" dirty="0" smtClean="0"/>
              <a:t>):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</a:t>
            </a:r>
            <a:r>
              <a:rPr lang="en-US" altLang="ko-KR" dirty="0" smtClean="0"/>
              <a:t> </a:t>
            </a:r>
            <a:r>
              <a:rPr lang="en-US" altLang="ko-KR" dirty="0"/>
              <a:t>ZERO </a:t>
            </a:r>
            <a:endParaRPr lang="en-US" altLang="ko-KR" dirty="0" smtClean="0"/>
          </a:p>
          <a:p>
            <a:r>
              <a:rPr lang="en-US" altLang="ko-KR" b="1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 err="1"/>
              <a:t>tzname</a:t>
            </a:r>
            <a:r>
              <a:rPr lang="en-US" altLang="ko-KR" dirty="0"/>
              <a:t>(self, </a:t>
            </a:r>
            <a:r>
              <a:rPr lang="en-US" altLang="ko-KR" dirty="0" err="1"/>
              <a:t>dt</a:t>
            </a:r>
            <a:r>
              <a:rPr lang="en-US" altLang="ko-KR" dirty="0"/>
              <a:t>): </a:t>
            </a:r>
            <a:endParaRPr lang="en-US" altLang="ko-KR" dirty="0" smtClean="0"/>
          </a:p>
          <a:p>
            <a:r>
              <a:rPr lang="en-US" altLang="ko-KR" b="1" dirty="0" smtClean="0"/>
              <a:t>    return</a:t>
            </a:r>
            <a:r>
              <a:rPr lang="en-US" altLang="ko-KR" dirty="0" smtClean="0"/>
              <a:t> </a:t>
            </a:r>
            <a:r>
              <a:rPr lang="en-US" altLang="ko-KR" dirty="0"/>
              <a:t>"UTC" </a:t>
            </a:r>
            <a:endParaRPr lang="en-US" altLang="ko-KR" dirty="0" smtClean="0"/>
          </a:p>
          <a:p>
            <a:r>
              <a:rPr lang="en-US" altLang="ko-KR" b="1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 err="1"/>
              <a:t>dst</a:t>
            </a:r>
            <a:r>
              <a:rPr lang="en-US" altLang="ko-KR" dirty="0"/>
              <a:t>(self, </a:t>
            </a:r>
            <a:r>
              <a:rPr lang="en-US" altLang="ko-KR" dirty="0" err="1"/>
              <a:t>dt</a:t>
            </a:r>
            <a:r>
              <a:rPr lang="en-US" altLang="ko-KR" dirty="0"/>
              <a:t>): </a:t>
            </a:r>
            <a:endParaRPr lang="en-US" altLang="ko-KR" dirty="0" smtClean="0"/>
          </a:p>
          <a:p>
            <a:r>
              <a:rPr lang="en-US" altLang="ko-KR" b="1" dirty="0" smtClean="0"/>
              <a:t>    return</a:t>
            </a:r>
            <a:r>
              <a:rPr lang="en-US" altLang="ko-KR" dirty="0" smtClean="0"/>
              <a:t> </a:t>
            </a:r>
            <a:r>
              <a:rPr lang="en-US" altLang="ko-KR" dirty="0"/>
              <a:t>ZERO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utc</a:t>
            </a:r>
            <a:r>
              <a:rPr lang="en-US" altLang="ko-KR" dirty="0" smtClean="0"/>
              <a:t> </a:t>
            </a:r>
            <a:r>
              <a:rPr lang="en-US" altLang="ko-KR" dirty="0"/>
              <a:t>= UTC()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Subclass </a:t>
            </a:r>
            <a:r>
              <a:rPr lang="ko-KR" altLang="en-US" dirty="0" smtClean="0"/>
              <a:t>활용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Tzinfo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재정의해서 사용해야 함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99592" y="2924944"/>
            <a:ext cx="3600400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from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import </a:t>
            </a:r>
            <a:r>
              <a:rPr lang="en-US" altLang="ko-KR" sz="1000" dirty="0" err="1"/>
              <a:t>tzinfo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timedelta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r>
              <a:rPr lang="en-US" altLang="ko-KR" sz="1000" dirty="0"/>
              <a:t>from </a:t>
            </a:r>
            <a:r>
              <a:rPr lang="en-US" altLang="ko-KR" sz="1000" dirty="0" err="1"/>
              <a:t>pytz</a:t>
            </a:r>
            <a:r>
              <a:rPr lang="en-US" altLang="ko-KR" sz="1000" dirty="0"/>
              <a:t> import UTC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class </a:t>
            </a:r>
            <a:r>
              <a:rPr lang="en-US" altLang="ko-KR" sz="1000" dirty="0" err="1"/>
              <a:t>MyUTCOffsetTimezone</a:t>
            </a:r>
            <a:r>
              <a:rPr lang="en-US" altLang="ko-KR" sz="1000" dirty="0"/>
              <a:t> (</a:t>
            </a:r>
            <a:r>
              <a:rPr lang="en-US" altLang="ko-KR" sz="1000" dirty="0" err="1"/>
              <a:t>tzinfo</a:t>
            </a:r>
            <a:r>
              <a:rPr lang="en-US" altLang="ko-KR" sz="1000" dirty="0"/>
              <a:t>):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__</a:t>
            </a:r>
            <a:r>
              <a:rPr lang="en-US" altLang="ko-KR" sz="1000" dirty="0" err="1"/>
              <a:t>init</a:t>
            </a:r>
            <a:r>
              <a:rPr lang="en-US" altLang="ko-KR" sz="1000" dirty="0"/>
              <a:t>__(self, offset=19800, name=None):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self.offset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timedelta</a:t>
            </a:r>
            <a:r>
              <a:rPr lang="en-US" altLang="ko-KR" sz="1000" dirty="0"/>
              <a:t>(seconds=offset)</a:t>
            </a:r>
          </a:p>
          <a:p>
            <a:r>
              <a:rPr lang="en-US" altLang="ko-KR" sz="1000" dirty="0"/>
              <a:t>        self.name = name or </a:t>
            </a:r>
            <a:r>
              <a:rPr lang="en-US" altLang="ko-KR" sz="1000" dirty="0" err="1"/>
              <a:t>self.__class__.__name</a:t>
            </a:r>
            <a:r>
              <a:rPr lang="en-US" altLang="ko-KR" sz="1000" dirty="0"/>
              <a:t>__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utcoffset</a:t>
            </a:r>
            <a:r>
              <a:rPr lang="en-US" altLang="ko-KR" sz="1000" dirty="0"/>
              <a:t>(self, </a:t>
            </a:r>
            <a:r>
              <a:rPr lang="en-US" altLang="ko-KR" sz="1000" dirty="0" err="1"/>
              <a:t>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  return </a:t>
            </a:r>
            <a:r>
              <a:rPr lang="en-US" altLang="ko-KR" sz="1000" dirty="0" err="1"/>
              <a:t>self.offset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tzname</a:t>
            </a:r>
            <a:r>
              <a:rPr lang="en-US" altLang="ko-KR" sz="1000" dirty="0"/>
              <a:t>(self, </a:t>
            </a:r>
            <a:r>
              <a:rPr lang="en-US" altLang="ko-KR" sz="1000" dirty="0" err="1"/>
              <a:t>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  return self.name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dst</a:t>
            </a:r>
            <a:r>
              <a:rPr lang="en-US" altLang="ko-KR" sz="1000" dirty="0"/>
              <a:t>(self, </a:t>
            </a:r>
            <a:r>
              <a:rPr lang="en-US" altLang="ko-KR" sz="1000" dirty="0" err="1"/>
              <a:t>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  return </a:t>
            </a:r>
            <a:r>
              <a:rPr lang="en-US" altLang="ko-KR" sz="1000" dirty="0" err="1"/>
              <a:t>timedelta</a:t>
            </a:r>
            <a:r>
              <a:rPr lang="en-US" altLang="ko-KR" sz="1000" dirty="0"/>
              <a:t>(0)</a:t>
            </a:r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5076056" y="2924944"/>
            <a:ext cx="3384376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now = </a:t>
            </a:r>
            <a:r>
              <a:rPr lang="en-US" altLang="ko-KR" sz="1000" dirty="0" err="1"/>
              <a:t>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</a:t>
            </a:r>
            <a:r>
              <a:rPr lang="en-US" altLang="ko-KR" sz="1000" dirty="0"/>
              <a:t>=UTC)</a:t>
            </a:r>
          </a:p>
          <a:p>
            <a:r>
              <a:rPr lang="en-US" altLang="ko-KR" sz="1000" dirty="0"/>
              <a:t>print now</a:t>
            </a:r>
          </a:p>
          <a:p>
            <a:r>
              <a:rPr lang="en-US" altLang="ko-KR" sz="1000" dirty="0"/>
              <a:t># -&gt; 2015-01-28 10:46:42.256841+00:00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now.astimezone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MyUTCOffsetTimezone</a:t>
            </a:r>
            <a:r>
              <a:rPr lang="en-US" altLang="ko-KR" sz="1000" dirty="0"/>
              <a:t>())</a:t>
            </a:r>
          </a:p>
          <a:p>
            <a:r>
              <a:rPr lang="en-US" altLang="ko-KR" sz="1000" dirty="0"/>
              <a:t># -&gt; 2015-01-28 16:16:42.256841+05:30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MyUTCOffsetTimezone</a:t>
            </a:r>
            <a:r>
              <a:rPr lang="en-US" altLang="ko-KR" sz="1000" dirty="0"/>
              <a:t>())</a:t>
            </a:r>
          </a:p>
          <a:p>
            <a:r>
              <a:rPr lang="en-US" altLang="ko-KR" sz="1000" dirty="0"/>
              <a:t># -&gt; 2015-01-28 16:16:42.256915+05:30</a:t>
            </a:r>
          </a:p>
          <a:p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Pytz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7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459030"/>
              </p:ext>
            </p:extLst>
          </p:nvPr>
        </p:nvGraphicFramePr>
        <p:xfrm>
          <a:off x="827584" y="2621302"/>
          <a:ext cx="7416824" cy="3724123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3417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all_timezones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pytz.lazy.LazyList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로써 모든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타임존을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가진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75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all_timezones_set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pytz.lazy.LazySet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으로써 모든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타임존을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가진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common_timezones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pytz.lazy.LazyList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으로써 일반적인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타임존을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가진 리스트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common_timezones_set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pytz.lazy.LazySet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으로써 일반적인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타임존을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가진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country_names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국가정보를 가진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print(</a:t>
                      </a:r>
                      <a:r>
                        <a:rPr lang="en-US" sz="1200" dirty="0" err="1" smtClean="0">
                          <a:effectLst/>
                        </a:rPr>
                        <a:t>pytz.country_names</a:t>
                      </a:r>
                      <a:r>
                        <a:rPr lang="en-US" sz="1200" dirty="0" smtClean="0">
                          <a:effectLst/>
                        </a:rPr>
                        <a:t>['</a:t>
                      </a:r>
                      <a:r>
                        <a:rPr lang="en-US" sz="1200" dirty="0" err="1" smtClean="0">
                          <a:effectLst/>
                        </a:rPr>
                        <a:t>nz</a:t>
                      </a:r>
                      <a:r>
                        <a:rPr lang="en-US" sz="1200" dirty="0" smtClean="0">
                          <a:effectLst/>
                        </a:rPr>
                        <a:t>'])  </a:t>
                      </a:r>
                      <a:r>
                        <a:rPr lang="en-US" sz="1200" dirty="0" smtClean="0">
                          <a:effectLst/>
                          <a:sym typeface="Wingdings" panose="05000000000000000000" pitchFamily="2" charset="2"/>
                        </a:rPr>
                        <a:t> New Zealand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country_timezones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국가정보에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타임존을</a:t>
                      </a:r>
                      <a:r>
                        <a:rPr lang="ko-KR" altLang="en-US" sz="1200" dirty="0" smtClean="0">
                          <a:effectLst/>
                        </a:rPr>
                        <a:t> 가진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print(' '.join(</a:t>
                      </a:r>
                      <a:r>
                        <a:rPr lang="en-US" sz="1200" dirty="0" err="1" smtClean="0">
                          <a:effectLst/>
                        </a:rPr>
                        <a:t>pytz.country_timezones</a:t>
                      </a:r>
                      <a:r>
                        <a:rPr lang="en-US" sz="1200" dirty="0" smtClean="0">
                          <a:effectLst/>
                        </a:rPr>
                        <a:t>['</a:t>
                      </a:r>
                      <a:r>
                        <a:rPr lang="en-US" sz="1200" dirty="0" err="1" smtClean="0">
                          <a:effectLst/>
                        </a:rPr>
                        <a:t>nz</a:t>
                      </a:r>
                      <a:r>
                        <a:rPr lang="en-US" sz="1200" dirty="0" smtClean="0">
                          <a:effectLst/>
                        </a:rPr>
                        <a:t>'])) 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  <a:sym typeface="Wingdings" panose="05000000000000000000" pitchFamily="2" charset="2"/>
                        </a:rPr>
                        <a:t>Pacific/Auckland Pacific/Chatham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utc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협정세계시에</a:t>
                      </a:r>
                      <a:r>
                        <a:rPr lang="ko-KR" altLang="en-US" sz="1200" dirty="0" smtClean="0">
                          <a:effectLst/>
                        </a:rPr>
                        <a:t> 대한 </a:t>
                      </a:r>
                      <a:r>
                        <a:rPr lang="en-US" altLang="ko-KR" sz="1200" dirty="0" err="1" smtClean="0">
                          <a:effectLst/>
                        </a:rPr>
                        <a:t>datetime.tzinfo</a:t>
                      </a:r>
                      <a:r>
                        <a:rPr lang="ko-KR" altLang="en-US" sz="1200" dirty="0" smtClean="0">
                          <a:effectLst/>
                        </a:rPr>
                        <a:t>에 </a:t>
                      </a:r>
                      <a:r>
                        <a:rPr lang="en-US" altLang="ko-KR" sz="1200" dirty="0" err="1" smtClean="0">
                          <a:effectLst/>
                        </a:rPr>
                        <a:t>pytz.UTC</a:t>
                      </a:r>
                      <a:r>
                        <a:rPr lang="ko-KR" altLang="en-US" sz="1200" dirty="0" smtClean="0">
                          <a:effectLst/>
                        </a:rPr>
                        <a:t>의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529938"/>
              </p:ext>
            </p:extLst>
          </p:nvPr>
        </p:nvGraphicFramePr>
        <p:xfrm>
          <a:off x="827584" y="2621302"/>
          <a:ext cx="7416824" cy="720080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dirty="0" smtClean="0">
                          <a:effectLst/>
                        </a:rPr>
                        <a:t>함수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3417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Timezone</a:t>
                      </a:r>
                      <a:r>
                        <a:rPr lang="en-US" altLang="ko-KR" sz="1200" dirty="0" smtClean="0"/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dirty="0" err="1" smtClean="0">
                          <a:effectLst/>
                        </a:rPr>
                        <a:t>datetime.tzinfo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인스턴스를</a:t>
                      </a:r>
                      <a:r>
                        <a:rPr lang="ko-KR" altLang="en-US" sz="1200" dirty="0" smtClean="0">
                          <a:effectLst/>
                        </a:rPr>
                        <a:t> 만드는 함수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94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함수형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등이 모듈이 제공되어 연산자를 함수로 제공하므로 이를 함수에 전달해서 실행을 </a:t>
            </a:r>
            <a:r>
              <a:rPr lang="ko-KR" altLang="en-US" dirty="0" err="1" smtClean="0"/>
              <a:t>시키므로써</a:t>
            </a:r>
            <a:r>
              <a:rPr lang="ko-KR" altLang="en-US" dirty="0" smtClean="0"/>
              <a:t> 함수형 프로그램을 처리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26670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11760" y="4077072"/>
            <a:ext cx="2955032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8224" y="407707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함수들을 실행할 수 있는 기본 함수를 정의</a:t>
            </a:r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5366792" y="4437112"/>
            <a:ext cx="1221432" cy="101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</a:t>
            </a:r>
            <a:r>
              <a:rPr lang="en-US" altLang="ko-KR" dirty="0" err="1" smtClean="0"/>
              <a:t>datetime.tzinfo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슈퍼클래스 </a:t>
            </a:r>
            <a:r>
              <a:rPr lang="en-US" altLang="ko-KR" dirty="0" err="1" smtClean="0"/>
              <a:t>datetime.tzinfo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subclass UTC, </a:t>
            </a:r>
            <a:r>
              <a:rPr lang="en-US" altLang="ko-KR" dirty="0" err="1" smtClean="0"/>
              <a:t>pytz.timezone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만들어진 구현 클래스가 생성  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5292080" y="3280182"/>
            <a:ext cx="1944216" cy="2880322"/>
            <a:chOff x="1403648" y="3162044"/>
            <a:chExt cx="3240360" cy="2979655"/>
          </a:xfrm>
        </p:grpSpPr>
        <p:sp>
          <p:nvSpPr>
            <p:cNvPr id="12" name="직사각형 11"/>
            <p:cNvSpPr/>
            <p:nvPr/>
          </p:nvSpPr>
          <p:spPr>
            <a:xfrm>
              <a:off x="1403648" y="3162044"/>
              <a:ext cx="3240360" cy="2880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p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ytz.UTC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03648" y="3450076"/>
              <a:ext cx="3240360" cy="6455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classvariable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zone :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t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zname:str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03648" y="4095612"/>
              <a:ext cx="3240360" cy="204608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classmethod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instancemethod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dst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(self,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>
                  <a:solidFill>
                    <a:schemeClr val="tx1"/>
                  </a:solidFill>
                </a:rPr>
                <a:t>):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localize(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normalize(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utcoffset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403648" y="3284984"/>
            <a:ext cx="1944216" cy="2880322"/>
            <a:chOff x="1403648" y="3162044"/>
            <a:chExt cx="3240360" cy="2979655"/>
          </a:xfrm>
        </p:grpSpPr>
        <p:sp>
          <p:nvSpPr>
            <p:cNvPr id="15" name="직사각형 14"/>
            <p:cNvSpPr/>
            <p:nvPr/>
          </p:nvSpPr>
          <p:spPr>
            <a:xfrm>
              <a:off x="1403648" y="3162044"/>
              <a:ext cx="3240360" cy="2880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datetime.tzinfo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403648" y="3450076"/>
              <a:ext cx="3240360" cy="6455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classvariable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zone :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t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zname:str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3648" y="4095612"/>
              <a:ext cx="3240360" cy="204608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classmethod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instancemethod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dst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(self,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localize(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normalize(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utcoffset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 flipH="1">
            <a:off x="3347864" y="4653136"/>
            <a:ext cx="1944216" cy="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3648" y="278092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추상클래</a:t>
            </a:r>
            <a:r>
              <a:rPr lang="ko-KR" altLang="en-US" dirty="0"/>
              <a:t>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11552" y="278092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구</a:t>
            </a:r>
            <a:r>
              <a:rPr lang="ko-KR" altLang="en-US" dirty="0"/>
              <a:t>현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91880" y="494116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상속 후 </a:t>
            </a:r>
            <a:r>
              <a:rPr lang="ko-KR" altLang="en-US" sz="1400" dirty="0" err="1" smtClean="0"/>
              <a:t>오버라이딩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99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Pytz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적용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Pytz</a:t>
            </a:r>
            <a:r>
              <a:rPr lang="ko-KR" altLang="en-US" dirty="0" smtClean="0"/>
              <a:t>모듈 </a:t>
            </a:r>
            <a:r>
              <a:rPr lang="en-US" altLang="ko-KR" dirty="0" err="1" smtClean="0"/>
              <a:t>Timezone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가져오기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Pytz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이용하여 </a:t>
            </a:r>
            <a:r>
              <a:rPr lang="ko-KR" altLang="en-US" dirty="0" err="1" smtClean="0"/>
              <a:t>타임존</a:t>
            </a:r>
            <a:r>
              <a:rPr lang="ko-KR" altLang="en-US" dirty="0" smtClean="0"/>
              <a:t> 가져오기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99592" y="2492896"/>
            <a:ext cx="3600400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pytz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 smtClean="0"/>
              <a:t>datetime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#</a:t>
            </a:r>
            <a:r>
              <a:rPr lang="ko-KR" altLang="en-US" sz="1000" dirty="0" err="1" smtClean="0"/>
              <a:t>타임존을</a:t>
            </a:r>
            <a:r>
              <a:rPr lang="ko-KR" altLang="en-US" sz="1000" dirty="0" smtClean="0"/>
              <a:t> 가져오기</a:t>
            </a:r>
            <a:endParaRPr lang="en-US" altLang="ko-KR" sz="1000" dirty="0"/>
          </a:p>
          <a:p>
            <a:r>
              <a:rPr lang="en-US" altLang="ko-KR" sz="1000" dirty="0"/>
              <a:t>for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in </a:t>
            </a:r>
            <a:r>
              <a:rPr lang="en-US" altLang="ko-KR" sz="1000" dirty="0" err="1"/>
              <a:t>pytz.all_timezones</a:t>
            </a:r>
            <a:r>
              <a:rPr lang="en-US" altLang="ko-KR" sz="1000" dirty="0"/>
              <a:t> :</a:t>
            </a:r>
          </a:p>
          <a:p>
            <a:r>
              <a:rPr lang="en-US" altLang="ko-KR" sz="1000" dirty="0"/>
              <a:t>    if 'Asia/Seoul' in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: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tzs_seoul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tzs</a:t>
            </a:r>
            <a:endParaRPr lang="en-US" altLang="ko-KR" sz="1000" dirty="0"/>
          </a:p>
          <a:p>
            <a:r>
              <a:rPr lang="en-US" altLang="ko-KR" sz="1000" dirty="0"/>
              <a:t>    if 'America/</a:t>
            </a:r>
            <a:r>
              <a:rPr lang="en-US" altLang="ko-KR" sz="1000" dirty="0" err="1"/>
              <a:t>New_York</a:t>
            </a:r>
            <a:r>
              <a:rPr lang="en-US" altLang="ko-KR" sz="1000" dirty="0"/>
              <a:t>' in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: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tzs_newyork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tzs</a:t>
            </a:r>
            <a:endParaRPr lang="en-US" altLang="ko-KR" sz="1000" dirty="0"/>
          </a:p>
          <a:p>
            <a:r>
              <a:rPr lang="en-US" altLang="ko-KR" sz="1000" dirty="0"/>
              <a:t>        </a:t>
            </a:r>
          </a:p>
          <a:p>
            <a:endParaRPr lang="en-US" altLang="ko-KR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899593" y="4437112"/>
            <a:ext cx="3600399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뉴욕 타임 가져오기</a:t>
            </a:r>
            <a:endParaRPr lang="en-US" altLang="ko-KR" sz="1000" dirty="0" smtClean="0"/>
          </a:p>
          <a:p>
            <a:r>
              <a:rPr lang="en-US" altLang="ko-KR" sz="1000" dirty="0" smtClean="0"/>
              <a:t>print </a:t>
            </a:r>
            <a:r>
              <a:rPr lang="en-US" altLang="ko-KR" sz="1000" dirty="0"/>
              <a:t>'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new </a:t>
            </a:r>
            <a:r>
              <a:rPr lang="en-US" altLang="ko-KR" sz="1000" dirty="0" err="1"/>
              <a:t>york</a:t>
            </a:r>
            <a:r>
              <a:rPr lang="en-US" altLang="ko-KR" sz="1000" dirty="0"/>
              <a:t> '     </a:t>
            </a:r>
          </a:p>
          <a:p>
            <a:r>
              <a:rPr lang="en-US" altLang="ko-KR" sz="1000" dirty="0"/>
              <a:t>EST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tzs_newyork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print " ETS  type ", type(EST)</a:t>
            </a:r>
          </a:p>
          <a:p>
            <a:r>
              <a:rPr lang="en-US" altLang="ko-KR" sz="1000" dirty="0"/>
              <a:t>dt1 = 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</a:t>
            </a:r>
            <a:r>
              <a:rPr lang="en-US" altLang="ko-KR" sz="1000" dirty="0"/>
              <a:t>=EST)</a:t>
            </a:r>
          </a:p>
          <a:p>
            <a:r>
              <a:rPr lang="en-US" altLang="ko-KR" sz="1000" dirty="0"/>
              <a:t>print '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newyork</a:t>
            </a:r>
            <a:r>
              <a:rPr lang="en-US" altLang="ko-KR" sz="1000" dirty="0"/>
              <a:t>', </a:t>
            </a:r>
            <a:r>
              <a:rPr lang="en-US" altLang="ko-KR" sz="1000" dirty="0" smtClean="0"/>
              <a:t>dt1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서울 </a:t>
            </a:r>
            <a:r>
              <a:rPr lang="ko-KR" altLang="en-US" sz="1000" dirty="0" err="1" smtClean="0"/>
              <a:t>타임가져오기</a:t>
            </a:r>
            <a:endParaRPr lang="en-US" altLang="ko-KR" sz="1000" dirty="0"/>
          </a:p>
          <a:p>
            <a:r>
              <a:rPr lang="en-US" altLang="ko-KR" sz="1000" dirty="0"/>
              <a:t>EST2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tzs_seoul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print " ETS 2 type ", type(EST2)</a:t>
            </a:r>
          </a:p>
          <a:p>
            <a:r>
              <a:rPr lang="en-US" altLang="ko-KR" sz="1000" dirty="0"/>
              <a:t>dt2 = 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</a:t>
            </a:r>
            <a:r>
              <a:rPr lang="en-US" altLang="ko-KR" sz="1000" dirty="0"/>
              <a:t>=EST2)</a:t>
            </a:r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date time ", dt2</a:t>
            </a:r>
          </a:p>
          <a:p>
            <a:endParaRPr lang="en-US" altLang="ko-KR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4716016" y="4901679"/>
            <a:ext cx="43204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000" dirty="0" err="1"/>
              <a:t>tzs</a:t>
            </a:r>
            <a:r>
              <a:rPr lang="en-US" altLang="ko-KR" sz="1000" dirty="0"/>
              <a:t> new </a:t>
            </a:r>
            <a:r>
              <a:rPr lang="en-US" altLang="ko-KR" sz="1000" dirty="0" err="1"/>
              <a:t>york</a:t>
            </a:r>
            <a:r>
              <a:rPr lang="en-US" altLang="ko-KR" sz="1000" dirty="0"/>
              <a:t> </a:t>
            </a:r>
          </a:p>
          <a:p>
            <a:r>
              <a:rPr lang="en-US" altLang="ko-KR" sz="1000" dirty="0"/>
              <a:t> ETS  type  &lt;class '</a:t>
            </a:r>
            <a:r>
              <a:rPr lang="en-US" altLang="ko-KR" sz="1000" dirty="0" err="1"/>
              <a:t>pytz.tzfile.America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New_York</a:t>
            </a:r>
            <a:r>
              <a:rPr lang="en-US" altLang="ko-KR" sz="1000" dirty="0"/>
              <a:t>'&gt;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newyork</a:t>
            </a:r>
            <a:r>
              <a:rPr lang="en-US" altLang="ko-KR" sz="1000" dirty="0"/>
              <a:t> 2016-02-12 01:56:32.581000-05:00</a:t>
            </a:r>
          </a:p>
          <a:p>
            <a:r>
              <a:rPr lang="en-US" altLang="ko-KR" sz="1000" dirty="0"/>
              <a:t> ETS 2 type  &lt;class '</a:t>
            </a:r>
            <a:r>
              <a:rPr lang="en-US" altLang="ko-KR" sz="1000" dirty="0" err="1"/>
              <a:t>pytz.tzfile.Asia</a:t>
            </a:r>
            <a:r>
              <a:rPr lang="en-US" altLang="ko-KR" sz="1000" dirty="0"/>
              <a:t>/Seoul'&gt;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date time  2016-02-12 15:56:32.581000+09:00</a:t>
            </a:r>
          </a:p>
          <a:p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2583970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 err="1"/>
              <a:t>Pytz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모듈 내의 </a:t>
            </a:r>
            <a:r>
              <a:rPr lang="en-US" altLang="ko-KR" sz="1200" dirty="0" err="1" smtClean="0"/>
              <a:t>all_timezones</a:t>
            </a:r>
            <a:r>
              <a:rPr lang="ko-KR" altLang="en-US" sz="1200" dirty="0" smtClean="0"/>
              <a:t>에 세계 </a:t>
            </a:r>
            <a:r>
              <a:rPr lang="ko-KR" altLang="en-US" sz="1200" dirty="0" err="1" smtClean="0"/>
              <a:t>타임존이</a:t>
            </a:r>
            <a:r>
              <a:rPr lang="ko-KR" altLang="en-US" sz="1200" dirty="0" smtClean="0"/>
              <a:t>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 err="1" smtClean="0"/>
              <a:t>Timezone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을 처리하기 위해 </a:t>
            </a:r>
            <a:r>
              <a:rPr lang="en-US" altLang="ko-KR" sz="1200" dirty="0" err="1" smtClean="0"/>
              <a:t>pytz.timezone</a:t>
            </a:r>
            <a:r>
              <a:rPr lang="en-US" altLang="ko-KR" sz="1200" dirty="0" smtClean="0"/>
              <a:t>(string)</a:t>
            </a:r>
            <a:r>
              <a:rPr lang="ko-KR" altLang="en-US" sz="1200" dirty="0" smtClean="0"/>
              <a:t>을 넣고 </a:t>
            </a:r>
            <a:r>
              <a:rPr lang="ko-KR" altLang="en-US" sz="1200" dirty="0" err="1" smtClean="0"/>
              <a:t>인스턴스생성</a:t>
            </a:r>
            <a:r>
              <a:rPr lang="ko-KR" altLang="en-US" sz="1200" dirty="0" smtClean="0"/>
              <a:t> 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 err="1" smtClean="0"/>
              <a:t>datatime.datetime.now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tz</a:t>
            </a:r>
            <a:r>
              <a:rPr lang="en-US" altLang="ko-KR" sz="1200" dirty="0" smtClean="0"/>
              <a:t>=</a:t>
            </a:r>
            <a:r>
              <a:rPr lang="en-US" altLang="ko-KR" sz="1200" dirty="0" err="1" smtClean="0"/>
              <a:t>pytz.timezone</a:t>
            </a:r>
            <a:r>
              <a:rPr lang="en-US" altLang="ko-KR" sz="1200" dirty="0" smtClean="0"/>
              <a:t>())</a:t>
            </a:r>
            <a:r>
              <a:rPr lang="ko-KR" altLang="en-US" sz="1200" dirty="0" smtClean="0"/>
              <a:t>을 넣고 </a:t>
            </a:r>
            <a:r>
              <a:rPr lang="ko-KR" altLang="en-US" sz="1200" dirty="0" err="1" smtClean="0"/>
              <a:t>타임존</a:t>
            </a:r>
            <a:r>
              <a:rPr lang="ko-KR" altLang="en-US" sz="1200" dirty="0" smtClean="0"/>
              <a:t> 시간을 가져옴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–UTC class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UTC class</a:t>
            </a:r>
            <a:r>
              <a:rPr lang="ko-KR" altLang="en-US" dirty="0" smtClean="0"/>
              <a:t>는 슈퍼클래스 </a:t>
            </a:r>
            <a:r>
              <a:rPr lang="en-US" altLang="ko-KR" dirty="0" err="1" smtClean="0"/>
              <a:t>datetime.tzinfo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로써 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실제 변수와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구현하여 사용 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827584" y="3140967"/>
            <a:ext cx="1944216" cy="2880322"/>
            <a:chOff x="1403648" y="3162044"/>
            <a:chExt cx="3240360" cy="2979655"/>
          </a:xfrm>
        </p:grpSpPr>
        <p:sp>
          <p:nvSpPr>
            <p:cNvPr id="12" name="직사각형 11"/>
            <p:cNvSpPr/>
            <p:nvPr/>
          </p:nvSpPr>
          <p:spPr>
            <a:xfrm>
              <a:off x="1403648" y="3162044"/>
              <a:ext cx="3240360" cy="2880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p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ytz.UTC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03648" y="3450076"/>
              <a:ext cx="3240360" cy="6455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classvariable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zone :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t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zname:str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03648" y="4095612"/>
              <a:ext cx="3240360" cy="204608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classmethod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instancemethod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dst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(self,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>
                  <a:solidFill>
                    <a:schemeClr val="tx1"/>
                  </a:solidFill>
                </a:rPr>
                <a:t>):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localize(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normalize(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utcoffset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491880" y="3140967"/>
            <a:ext cx="4608512" cy="18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pytz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 ", type(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pytz.UTC</a:t>
            </a:r>
            <a:endParaRPr lang="en-US" altLang="ko-KR" sz="1000" dirty="0"/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pytz.UTC.zone</a:t>
            </a:r>
            <a:r>
              <a:rPr lang="en-US" altLang="ko-KR" sz="1000" dirty="0"/>
              <a:t> ", type(</a:t>
            </a:r>
            <a:r>
              <a:rPr lang="en-US" altLang="ko-KR" sz="1000" dirty="0" err="1"/>
              <a:t>pytz.UTC.zone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pytz.UTC.zone</a:t>
            </a:r>
            <a:endParaRPr lang="en-US" altLang="ko-KR" sz="1000" dirty="0"/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pytz.UTC.tzname</a:t>
            </a:r>
            <a:r>
              <a:rPr lang="en-US" altLang="ko-KR" sz="1000" dirty="0"/>
              <a:t> ", </a:t>
            </a:r>
            <a:r>
              <a:rPr lang="en-US" altLang="ko-KR" sz="1000" dirty="0" err="1"/>
              <a:t>pytz.UTC.tzname</a:t>
            </a:r>
            <a:endParaRPr lang="en-US" altLang="ko-KR" sz="1000" dirty="0"/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 </a:t>
            </a:r>
            <a:r>
              <a:rPr lang="en-US" altLang="ko-KR" sz="1000" dirty="0" err="1"/>
              <a:t>formutc</a:t>
            </a:r>
            <a:r>
              <a:rPr lang="en-US" altLang="ko-KR" sz="1000" dirty="0"/>
              <a:t> method ", </a:t>
            </a:r>
            <a:r>
              <a:rPr lang="en-US" altLang="ko-KR" sz="1000" dirty="0" err="1"/>
              <a:t>pytz.UTC.fromutc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datetime.datetime.utcnow</a:t>
            </a:r>
            <a:r>
              <a:rPr lang="en-US" altLang="ko-KR" sz="1000" dirty="0"/>
              <a:t>())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491880" y="5301208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pytz.UTC</a:t>
            </a:r>
            <a:r>
              <a:rPr lang="en-US" altLang="ko-KR" sz="1000" dirty="0"/>
              <a:t>  &lt;class '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'&gt; UTC</a:t>
            </a:r>
          </a:p>
          <a:p>
            <a:r>
              <a:rPr lang="en-US" altLang="ko-KR" sz="1000" dirty="0" err="1"/>
              <a:t>pytz.UTC.zone</a:t>
            </a:r>
            <a:r>
              <a:rPr lang="en-US" altLang="ko-KR" sz="1000" dirty="0"/>
              <a:t>  &lt;type '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'&gt; UTC</a:t>
            </a:r>
          </a:p>
          <a:p>
            <a:r>
              <a:rPr lang="en-US" altLang="ko-KR" sz="1000" dirty="0" err="1"/>
              <a:t>pytz.UTC.tzname</a:t>
            </a:r>
            <a:r>
              <a:rPr lang="en-US" altLang="ko-KR" sz="1000" dirty="0"/>
              <a:t>  Asia/Seoul</a:t>
            </a:r>
          </a:p>
          <a:p>
            <a:r>
              <a:rPr lang="en-US" altLang="ko-KR" sz="1000" dirty="0" err="1"/>
              <a:t>pytz.UTC</a:t>
            </a:r>
            <a:r>
              <a:rPr lang="en-US" altLang="ko-KR" sz="1000" dirty="0"/>
              <a:t> </a:t>
            </a:r>
            <a:r>
              <a:rPr lang="en-US" altLang="ko-KR" sz="1000" dirty="0" err="1"/>
              <a:t>formutc</a:t>
            </a:r>
            <a:r>
              <a:rPr lang="en-US" altLang="ko-KR" sz="1000" dirty="0"/>
              <a:t> method  2016-02-12 08:42:02.614000+00:00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2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–UTC instance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UTC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</a:t>
            </a:r>
            <a:r>
              <a:rPr lang="en-US" altLang="ko-KR" dirty="0" err="1" smtClean="0"/>
              <a:t>utc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 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827584" y="3140967"/>
            <a:ext cx="1944216" cy="2880322"/>
            <a:chOff x="1403648" y="3162044"/>
            <a:chExt cx="3240360" cy="2979655"/>
          </a:xfrm>
        </p:grpSpPr>
        <p:sp>
          <p:nvSpPr>
            <p:cNvPr id="12" name="직사각형 11"/>
            <p:cNvSpPr/>
            <p:nvPr/>
          </p:nvSpPr>
          <p:spPr>
            <a:xfrm>
              <a:off x="1403648" y="3162044"/>
              <a:ext cx="3240360" cy="2880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pytz.UTC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03648" y="3450076"/>
              <a:ext cx="3240360" cy="6455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classvariable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zone :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t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zname:str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03648" y="4095612"/>
              <a:ext cx="3240360" cy="204608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classmethod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instancemethod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dst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(self,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>
                  <a:solidFill>
                    <a:schemeClr val="tx1"/>
                  </a:solidFill>
                </a:rPr>
                <a:t>):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localize(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normalize()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utcoffset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491880" y="3140967"/>
            <a:ext cx="5112568" cy="18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pytz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utc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pytz.utc</a:t>
            </a:r>
            <a:endParaRPr lang="en-US" altLang="ko-KR" sz="1000" dirty="0" smtClean="0"/>
          </a:p>
          <a:p>
            <a:r>
              <a:rPr lang="en-US" altLang="ko-KR" sz="1000" dirty="0" smtClean="0"/>
              <a:t>print "</a:t>
            </a:r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dst</a:t>
            </a:r>
            <a:r>
              <a:rPr lang="en-US" altLang="ko-KR" sz="1000" dirty="0" smtClean="0"/>
              <a:t> method ", </a:t>
            </a:r>
            <a:r>
              <a:rPr lang="en-US" altLang="ko-KR" sz="1000" dirty="0" err="1" smtClean="0"/>
              <a:t>utc.dst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datetime.datetime.utcnow</a:t>
            </a:r>
            <a:r>
              <a:rPr lang="en-US" altLang="ko-KR" sz="1000" dirty="0" smtClean="0"/>
              <a:t>())</a:t>
            </a:r>
          </a:p>
          <a:p>
            <a:r>
              <a:rPr lang="en-US" altLang="ko-KR" sz="1000" dirty="0" smtClean="0"/>
              <a:t>print "</a:t>
            </a:r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utcoffset</a:t>
            </a:r>
            <a:r>
              <a:rPr lang="en-US" altLang="ko-KR" sz="1000" dirty="0" smtClean="0"/>
              <a:t> method ", </a:t>
            </a:r>
            <a:r>
              <a:rPr lang="en-US" altLang="ko-KR" sz="1000" dirty="0" err="1" smtClean="0"/>
              <a:t>utc.utcoffset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datetime.datetime.utcnow</a:t>
            </a:r>
            <a:r>
              <a:rPr lang="en-US" altLang="ko-KR" sz="1000" dirty="0" smtClean="0"/>
              <a:t>())</a:t>
            </a:r>
          </a:p>
          <a:p>
            <a:r>
              <a:rPr lang="en-US" altLang="ko-KR" sz="1000" dirty="0" smtClean="0"/>
              <a:t>print "</a:t>
            </a:r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localize method ", </a:t>
            </a:r>
            <a:r>
              <a:rPr lang="en-US" altLang="ko-KR" sz="1000" dirty="0" err="1" smtClean="0"/>
              <a:t>utc.localize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datetime.datetime.utcnow</a:t>
            </a:r>
            <a:r>
              <a:rPr lang="en-US" altLang="ko-KR" sz="1000" dirty="0" smtClean="0"/>
              <a:t>())</a:t>
            </a:r>
          </a:p>
          <a:p>
            <a:r>
              <a:rPr lang="en-US" altLang="ko-KR" sz="1000" dirty="0" smtClean="0"/>
              <a:t>print "</a:t>
            </a:r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normalize method ", </a:t>
            </a:r>
            <a:r>
              <a:rPr lang="en-US" altLang="ko-KR" sz="1000" dirty="0" err="1" smtClean="0"/>
              <a:t>utc.normalize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datetime.datetime.now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tz</a:t>
            </a:r>
            <a:r>
              <a:rPr lang="en-US" altLang="ko-KR" sz="1000" dirty="0" smtClean="0"/>
              <a:t>=</a:t>
            </a:r>
            <a:r>
              <a:rPr lang="en-US" altLang="ko-KR" sz="1000" dirty="0" err="1" smtClean="0"/>
              <a:t>pytz.timezone</a:t>
            </a:r>
            <a:r>
              <a:rPr lang="en-US" altLang="ko-KR" sz="1000" dirty="0" smtClean="0"/>
              <a:t>("Asia/Seoul")))</a:t>
            </a:r>
            <a:endParaRPr lang="en-US" altLang="ko-KR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491880" y="5301208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dst</a:t>
            </a:r>
            <a:r>
              <a:rPr lang="en-US" altLang="ko-KR" sz="1000" dirty="0" smtClean="0"/>
              <a:t> method  0:00:00</a:t>
            </a:r>
          </a:p>
          <a:p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utcoffset</a:t>
            </a:r>
            <a:r>
              <a:rPr lang="en-US" altLang="ko-KR" sz="1000" dirty="0" smtClean="0"/>
              <a:t> method  0:00:00</a:t>
            </a:r>
          </a:p>
          <a:p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localize method  2016-02-12 08:42:02.614000+00:00</a:t>
            </a:r>
          </a:p>
          <a:p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normalize method  2016-02-12 08:42:02.614000+00:00</a:t>
            </a:r>
            <a:endParaRPr lang="en-US" altLang="ko-KR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42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지역시간 산출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localize()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시간대 </a:t>
            </a:r>
            <a:r>
              <a:rPr lang="ko-KR" altLang="en-US" dirty="0"/>
              <a:t>보정이 없는</a:t>
            </a:r>
            <a:r>
              <a:rPr lang="en-US" altLang="ko-KR" dirty="0"/>
              <a:t>, </a:t>
            </a:r>
            <a:r>
              <a:rPr lang="ko-KR" altLang="en-US" dirty="0"/>
              <a:t>순수한 </a:t>
            </a:r>
            <a:r>
              <a:rPr lang="en-US" altLang="ko-KR" dirty="0" err="1"/>
              <a:t>datetime</a:t>
            </a:r>
            <a:r>
              <a:rPr lang="ko-KR" altLang="en-US" dirty="0"/>
              <a:t>을 지역화하는데 </a:t>
            </a:r>
            <a:r>
              <a:rPr lang="ko-KR" altLang="en-US" dirty="0" smtClean="0"/>
              <a:t>사용함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827584" y="3140967"/>
            <a:ext cx="1944216" cy="2880322"/>
            <a:chOff x="1403648" y="3162044"/>
            <a:chExt cx="3240360" cy="2979655"/>
          </a:xfrm>
        </p:grpSpPr>
        <p:sp>
          <p:nvSpPr>
            <p:cNvPr id="12" name="직사각형 11"/>
            <p:cNvSpPr/>
            <p:nvPr/>
          </p:nvSpPr>
          <p:spPr>
            <a:xfrm>
              <a:off x="1403648" y="3162044"/>
              <a:ext cx="3240360" cy="2880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pytz.tzfile.Asia</a:t>
              </a:r>
              <a:r>
                <a:rPr lang="en-US" altLang="ko-KR" sz="1200" dirty="0">
                  <a:solidFill>
                    <a:schemeClr val="tx1"/>
                  </a:solidFill>
                </a:rPr>
                <a:t>/Seoul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03648" y="3450076"/>
              <a:ext cx="3240360" cy="6455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classvariable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zone :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t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zname:str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03648" y="4095612"/>
              <a:ext cx="3240360" cy="204608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classmethod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instancemethod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dst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(self,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>
                  <a:solidFill>
                    <a:schemeClr val="tx1"/>
                  </a:solidFill>
                </a:rPr>
                <a:t>):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localize(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normalize()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utcoffset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491880" y="3140967"/>
            <a:ext cx="5112568" cy="18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pytz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 smtClean="0"/>
              <a:t>datetime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/>
              <a:t>korean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('Asia/Seoul')</a:t>
            </a:r>
          </a:p>
          <a:p>
            <a:endParaRPr lang="en-US" altLang="ko-KR" sz="1000" dirty="0"/>
          </a:p>
          <a:p>
            <a:r>
              <a:rPr lang="en-US" altLang="ko-KR" sz="1000" dirty="0"/>
              <a:t>print type(</a:t>
            </a:r>
            <a:r>
              <a:rPr lang="en-US" altLang="ko-KR" sz="1000" dirty="0" err="1"/>
              <a:t>korean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datatime.tzinfo</a:t>
            </a:r>
            <a:r>
              <a:rPr lang="en-US" altLang="ko-KR" sz="1000" dirty="0"/>
              <a:t> subclass ",</a:t>
            </a:r>
            <a:r>
              <a:rPr lang="en-US" altLang="ko-KR" sz="1000" dirty="0" err="1"/>
              <a:t>issubclass</a:t>
            </a:r>
            <a:r>
              <a:rPr lang="en-US" altLang="ko-KR" sz="1000" dirty="0"/>
              <a:t>(type(</a:t>
            </a:r>
            <a:r>
              <a:rPr lang="en-US" altLang="ko-KR" sz="1000" dirty="0" err="1"/>
              <a:t>korean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/>
              <a:t>print " Asia/Seoul time zone ", </a:t>
            </a:r>
            <a:r>
              <a:rPr lang="en-US" altLang="ko-KR" sz="1000" dirty="0" err="1"/>
              <a:t>korean.localize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5301208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&lt;class '</a:t>
            </a:r>
            <a:r>
              <a:rPr lang="en-US" altLang="ko-KR" sz="1000" dirty="0" err="1"/>
              <a:t>pytz.tzfile.Asia</a:t>
            </a:r>
            <a:r>
              <a:rPr lang="en-US" altLang="ko-KR" sz="1000" dirty="0"/>
              <a:t>/Seoul'&gt;</a:t>
            </a:r>
          </a:p>
          <a:p>
            <a:r>
              <a:rPr lang="en-US" altLang="ko-KR" sz="1000" dirty="0" err="1"/>
              <a:t>datatime.tzinfo</a:t>
            </a:r>
            <a:r>
              <a:rPr lang="en-US" altLang="ko-KR" sz="1000" dirty="0"/>
              <a:t> subclass  True</a:t>
            </a:r>
          </a:p>
          <a:p>
            <a:r>
              <a:rPr lang="en-US" altLang="ko-KR" sz="1000" dirty="0"/>
              <a:t> Asia/Seoul time zone  2016-02-12 18:16:39.029000+09:00</a:t>
            </a:r>
            <a:endParaRPr lang="en-US" altLang="ko-KR" sz="10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5004048" y="3731406"/>
            <a:ext cx="1368152" cy="4896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48264" y="5531607"/>
            <a:ext cx="684076" cy="4896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1" idx="0"/>
          </p:cNvCxnSpPr>
          <p:nvPr/>
        </p:nvCxnSpPr>
        <p:spPr>
          <a:xfrm>
            <a:off x="5688124" y="4221088"/>
            <a:ext cx="1602178" cy="13105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64288" y="5032351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타임존</a:t>
            </a:r>
            <a:r>
              <a:rPr lang="ko-KR" altLang="en-US" sz="1400" b="1" dirty="0" smtClean="0"/>
              <a:t> 일치</a:t>
            </a:r>
            <a:endParaRPr lang="ko-KR" altLang="en-US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</a:t>
            </a:r>
            <a:r>
              <a:rPr lang="en-US" altLang="ko-KR" dirty="0" err="1" smtClean="0"/>
              <a:t>timezone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 </a:t>
            </a:r>
            <a:r>
              <a:rPr lang="en-US" altLang="ko-KR" dirty="0" err="1" smtClean="0"/>
              <a:t>datetime.datetime.astimezone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datetime.tzinfo</a:t>
            </a:r>
            <a:r>
              <a:rPr lang="ko-KR" altLang="en-US" dirty="0" smtClean="0"/>
              <a:t>의 구현클래스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를 매칭하여 </a:t>
            </a:r>
            <a:r>
              <a:rPr lang="ko-KR" altLang="en-US" dirty="0" err="1" smtClean="0"/>
              <a:t>타임존을</a:t>
            </a:r>
            <a:r>
              <a:rPr lang="ko-KR" altLang="en-US" dirty="0" smtClean="0"/>
              <a:t> 변경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3140967"/>
            <a:ext cx="5112568" cy="18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pytz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datatime.datetime.astimezone</a:t>
            </a:r>
            <a:r>
              <a:rPr lang="en-US" altLang="ko-KR" sz="1000" dirty="0"/>
              <a:t> normalize "</a:t>
            </a:r>
          </a:p>
          <a:p>
            <a:r>
              <a:rPr lang="en-US" altLang="ko-KR" sz="1000" dirty="0"/>
              <a:t>print "type ", </a:t>
            </a:r>
            <a:r>
              <a:rPr lang="en-US" altLang="ko-KR" sz="1000" dirty="0" err="1"/>
              <a:t>korean_dt.astimezone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('US/Eastern'))</a:t>
            </a:r>
          </a:p>
          <a:p>
            <a:r>
              <a:rPr lang="en-US" altLang="ko-KR" sz="1000" dirty="0"/>
              <a:t>eastern = </a:t>
            </a:r>
            <a:r>
              <a:rPr lang="en-US" altLang="ko-KR" sz="1000" dirty="0" err="1"/>
              <a:t>korean_dt.astimezone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('US/Eastern'))</a:t>
            </a:r>
          </a:p>
          <a:p>
            <a:r>
              <a:rPr lang="en-US" altLang="ko-KR" sz="1000" dirty="0"/>
              <a:t>print " time zone change ", eastern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7704" y="5301208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datatime.datetime.astimezone</a:t>
            </a:r>
            <a:r>
              <a:rPr lang="en-US" altLang="ko-KR" sz="1000" dirty="0"/>
              <a:t> normalize </a:t>
            </a:r>
          </a:p>
          <a:p>
            <a:r>
              <a:rPr lang="en-US" altLang="ko-KR" sz="1000" dirty="0"/>
              <a:t>type  2016-02-12 04:41:18.868000-05:00</a:t>
            </a:r>
          </a:p>
          <a:p>
            <a:r>
              <a:rPr lang="en-US" altLang="ko-KR" sz="1000" dirty="0"/>
              <a:t> time zone change  2016-02-12 04:41:18.868000-05:00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04048" y="3924482"/>
            <a:ext cx="1080120" cy="73925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56448" y="5517233"/>
            <a:ext cx="711696" cy="3379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" idx="2"/>
          </p:cNvCxnSpPr>
          <p:nvPr/>
        </p:nvCxnSpPr>
        <p:spPr>
          <a:xfrm flipH="1">
            <a:off x="5512296" y="4663737"/>
            <a:ext cx="31812" cy="8534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56176" y="5157192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타임존변경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</a:t>
            </a:r>
            <a:r>
              <a:rPr lang="en-US" altLang="ko-KR" dirty="0" err="1" smtClean="0"/>
              <a:t>timezone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fontScale="85000" lnSpcReduction="20000"/>
          </a:bodyPr>
          <a:lstStyle/>
          <a:p>
            <a:pPr marL="0" indent="0" fontAlgn="t">
              <a:spcBef>
                <a:spcPts val="0"/>
              </a:spcBef>
              <a:buClrTx/>
              <a:buSzTx/>
              <a:buNone/>
              <a:defRPr/>
            </a:pPr>
            <a:r>
              <a:rPr lang="ko-KR" altLang="en-US" dirty="0"/>
              <a:t> </a:t>
            </a:r>
            <a:r>
              <a:rPr lang="en-US" altLang="ko-KR" dirty="0" err="1" smtClean="0"/>
              <a:t>datetime.now</a:t>
            </a:r>
            <a:r>
              <a:rPr lang="en-US" altLang="ko-KR" dirty="0" smtClean="0"/>
              <a:t>()</a:t>
            </a:r>
            <a:r>
              <a:rPr lang="ko-KR" altLang="en-US" dirty="0" smtClean="0"/>
              <a:t>는 </a:t>
            </a:r>
            <a:r>
              <a:rPr lang="ko-KR" altLang="en-US" sz="3200" dirty="0" smtClean="0"/>
              <a:t>현재의 </a:t>
            </a:r>
            <a:r>
              <a:rPr lang="ko-KR" altLang="en-US" sz="3200" dirty="0" err="1"/>
              <a:t>타임존에</a:t>
            </a:r>
            <a:r>
              <a:rPr lang="ko-KR" altLang="en-US" sz="3200" dirty="0"/>
              <a:t> </a:t>
            </a:r>
            <a:r>
              <a:rPr lang="en-US" altLang="ko-KR" sz="3200" dirty="0"/>
              <a:t>date</a:t>
            </a:r>
            <a:r>
              <a:rPr lang="ko-KR" altLang="en-US" sz="3200" dirty="0"/>
              <a:t>와 </a:t>
            </a:r>
            <a:r>
              <a:rPr lang="en-US" altLang="ko-KR" sz="3200" dirty="0"/>
              <a:t>time</a:t>
            </a:r>
            <a:r>
              <a:rPr lang="ko-KR" altLang="en-US" sz="3200" dirty="0"/>
              <a:t>을 </a:t>
            </a:r>
            <a:r>
              <a:rPr lang="ko-KR" altLang="en-US" sz="3200" dirty="0" smtClean="0"/>
              <a:t>보여줘서 오류가 발생하므로 </a:t>
            </a:r>
            <a:r>
              <a:rPr lang="en-US" altLang="ko-KR" sz="3200" dirty="0" smtClean="0"/>
              <a:t>normalize()</a:t>
            </a:r>
            <a:r>
              <a:rPr lang="ko-KR" altLang="en-US" sz="3200" dirty="0" smtClean="0"/>
              <a:t>를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이용하여 조정해야 함</a:t>
            </a:r>
            <a:endParaRPr lang="en-US" altLang="ko-KR" sz="3200" dirty="0"/>
          </a:p>
        </p:txBody>
      </p:sp>
      <p:sp>
        <p:nvSpPr>
          <p:cNvPr id="4" name="직사각형 3"/>
          <p:cNvSpPr/>
          <p:nvPr/>
        </p:nvSpPr>
        <p:spPr>
          <a:xfrm>
            <a:off x="323528" y="2852937"/>
            <a:ext cx="439248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# local time </a:t>
            </a:r>
            <a:r>
              <a:rPr lang="ko-KR" altLang="en-US" sz="1000" dirty="0"/>
              <a:t>구하기</a:t>
            </a:r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서울 </a:t>
            </a:r>
            <a:r>
              <a:rPr lang="en-US" altLang="ko-KR" sz="1000" dirty="0"/>
              <a:t>date time </a:t>
            </a:r>
            <a:r>
              <a:rPr lang="ko-KR" altLang="en-US" sz="1000" dirty="0"/>
              <a:t>구하기</a:t>
            </a:r>
          </a:p>
          <a:p>
            <a:r>
              <a:rPr lang="en-US" altLang="ko-KR" sz="1000" dirty="0" err="1"/>
              <a:t>seoul_tz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('Asia/Seoul')</a:t>
            </a:r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time zone ",</a:t>
            </a:r>
            <a:r>
              <a:rPr lang="en-US" altLang="ko-KR" sz="1000" dirty="0" err="1"/>
              <a:t>seoul_tz</a:t>
            </a:r>
            <a:endParaRPr lang="en-US" altLang="ko-KR" sz="1000" dirty="0"/>
          </a:p>
          <a:p>
            <a:r>
              <a:rPr lang="en-US" altLang="ko-KR" sz="1000" dirty="0" err="1"/>
              <a:t>seoul_dt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seoul_tz.localize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())</a:t>
            </a:r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", </a:t>
            </a:r>
            <a:r>
              <a:rPr lang="en-US" altLang="ko-KR" sz="1000" dirty="0" err="1"/>
              <a:t>seoul_dt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평양 </a:t>
            </a:r>
            <a:r>
              <a:rPr lang="en-US" altLang="ko-KR" sz="1000" dirty="0"/>
              <a:t>date time</a:t>
            </a:r>
            <a:r>
              <a:rPr lang="ko-KR" altLang="en-US" sz="1000" dirty="0"/>
              <a:t>으로  구하기</a:t>
            </a:r>
          </a:p>
          <a:p>
            <a:r>
              <a:rPr lang="en-US" altLang="ko-KR" sz="1000" dirty="0" err="1"/>
              <a:t>pyongyang_tz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('Asia/Pyongyang')</a:t>
            </a:r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pyongyang</a:t>
            </a:r>
            <a:r>
              <a:rPr lang="en-US" altLang="ko-KR" sz="1000" dirty="0"/>
              <a:t> time zone ", </a:t>
            </a:r>
            <a:r>
              <a:rPr lang="en-US" altLang="ko-KR" sz="1000" dirty="0" err="1"/>
              <a:t>pyongyang_tz</a:t>
            </a:r>
            <a:endParaRPr lang="en-US" altLang="ko-KR" sz="1000" dirty="0"/>
          </a:p>
          <a:p>
            <a:r>
              <a:rPr lang="en-US" altLang="ko-KR" sz="1000" dirty="0" err="1"/>
              <a:t>pyongyang_dt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pyongyang_tz.localize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())</a:t>
            </a:r>
          </a:p>
          <a:p>
            <a:endParaRPr lang="en-US" altLang="ko-KR" sz="1000" dirty="0"/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pyongyang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", </a:t>
            </a:r>
            <a:r>
              <a:rPr lang="en-US" altLang="ko-KR" sz="1000" dirty="0" err="1"/>
              <a:t>pyongyang_dt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before = </a:t>
            </a:r>
            <a:r>
              <a:rPr lang="en-US" altLang="ko-KR" sz="1000" dirty="0" err="1"/>
              <a:t>pyongyang_tz.normalize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pyongyang_dt</a:t>
            </a:r>
            <a:r>
              <a:rPr lang="en-US" altLang="ko-KR" sz="1000" dirty="0"/>
              <a:t> - </a:t>
            </a:r>
            <a:r>
              <a:rPr lang="en-US" altLang="ko-KR" sz="1000" dirty="0" err="1"/>
              <a:t>datetime.timedelta</a:t>
            </a:r>
            <a:r>
              <a:rPr lang="en-US" altLang="ko-KR" sz="1000" dirty="0"/>
              <a:t>(minutes=30))</a:t>
            </a:r>
          </a:p>
          <a:p>
            <a:r>
              <a:rPr lang="en-US" altLang="ko-KR" sz="1000" dirty="0"/>
              <a:t>print " </a:t>
            </a:r>
            <a:r>
              <a:rPr lang="ko-KR" altLang="en-US" sz="1000" dirty="0"/>
              <a:t>실제 평양 시간 조정 </a:t>
            </a:r>
            <a:r>
              <a:rPr lang="en-US" altLang="ko-KR" sz="1000" dirty="0"/>
              <a:t>", </a:t>
            </a:r>
            <a:r>
              <a:rPr lang="en-US" altLang="ko-KR" sz="1000" dirty="0" smtClean="0"/>
              <a:t>before</a:t>
            </a:r>
          </a:p>
          <a:p>
            <a:endParaRPr lang="en-US" altLang="ko-KR" sz="1000" dirty="0" smtClean="0"/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평양 </a:t>
            </a:r>
            <a:r>
              <a:rPr lang="en-US" altLang="ko-KR" sz="1000" dirty="0"/>
              <a:t>date time</a:t>
            </a:r>
            <a:r>
              <a:rPr lang="ko-KR" altLang="en-US" sz="1000" dirty="0"/>
              <a:t>를 </a:t>
            </a:r>
            <a:r>
              <a:rPr lang="en-US" altLang="ko-KR" sz="1000" dirty="0"/>
              <a:t>UTC</a:t>
            </a:r>
            <a:r>
              <a:rPr lang="ko-KR" altLang="en-US" sz="1000" dirty="0"/>
              <a:t>로 구하기</a:t>
            </a:r>
          </a:p>
          <a:p>
            <a:r>
              <a:rPr lang="en-US" altLang="ko-KR" sz="1000" dirty="0"/>
              <a:t>after = </a:t>
            </a:r>
            <a:r>
              <a:rPr lang="en-US" altLang="ko-KR" sz="1000" dirty="0" err="1"/>
              <a:t>pyongyang_tz.normalize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</a:t>
            </a:r>
            <a:r>
              <a:rPr lang="en-US" altLang="ko-KR" sz="1000" dirty="0"/>
              <a:t>=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))</a:t>
            </a:r>
          </a:p>
          <a:p>
            <a:r>
              <a:rPr lang="en-US" altLang="ko-KR" sz="1000" dirty="0"/>
              <a:t>print " </a:t>
            </a:r>
            <a:r>
              <a:rPr lang="ko-KR" altLang="en-US" sz="1000" dirty="0"/>
              <a:t>실제 평양시간 조정</a:t>
            </a:r>
            <a:r>
              <a:rPr lang="en-US" altLang="ko-KR" sz="1000" dirty="0"/>
              <a:t>", after</a:t>
            </a:r>
          </a:p>
          <a:p>
            <a:endParaRPr lang="en-US" altLang="ko-KR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4947253" y="3132245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#</a:t>
            </a:r>
            <a:r>
              <a:rPr lang="ko-KR" altLang="en-US" sz="1200" b="1" dirty="0" err="1" smtClean="0"/>
              <a:t>타임존이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Asia/Seoul </a:t>
            </a:r>
            <a:r>
              <a:rPr lang="ko-KR" altLang="en-US" sz="1200" b="1" dirty="0" smtClean="0"/>
              <a:t>로 인식하여 처리되어 평양 시간이 오류가 발생함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평양시간은 서울시간보다 </a:t>
            </a:r>
            <a:r>
              <a:rPr lang="en-US" altLang="ko-KR" sz="1200" b="1" dirty="0" smtClean="0"/>
              <a:t>30</a:t>
            </a:r>
            <a:r>
              <a:rPr lang="ko-KR" altLang="en-US" sz="1200" b="1" dirty="0" smtClean="0"/>
              <a:t>분이 빠름</a:t>
            </a:r>
            <a:endParaRPr lang="en-US" altLang="ko-KR" sz="12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915816" y="4365104"/>
            <a:ext cx="172819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3"/>
            <a:endCxn id="6" idx="1"/>
          </p:cNvCxnSpPr>
          <p:nvPr/>
        </p:nvCxnSpPr>
        <p:spPr>
          <a:xfrm flipV="1">
            <a:off x="4644008" y="3363078"/>
            <a:ext cx="303245" cy="1218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8881" y="5013176"/>
            <a:ext cx="4320480" cy="1368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47253" y="5129897"/>
            <a:ext cx="410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 #</a:t>
            </a:r>
            <a:r>
              <a:rPr lang="ko-KR" altLang="en-US" sz="1000" dirty="0" smtClean="0"/>
              <a:t>처리결과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time zone  Asia/Seoul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 2016-02-15 09:19:47.034000+09:00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pyongyang</a:t>
            </a:r>
            <a:r>
              <a:rPr lang="en-US" altLang="ko-KR" sz="1000" dirty="0"/>
              <a:t> time zone  Asia/Pyongyang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pyongyang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 2016-02-15 09:19:47.034000+08:30</a:t>
            </a:r>
          </a:p>
          <a:p>
            <a:r>
              <a:rPr lang="en-US" altLang="ko-KR" sz="1000" dirty="0"/>
              <a:t> </a:t>
            </a:r>
            <a:r>
              <a:rPr lang="ko-KR" altLang="en-US" sz="1000" dirty="0"/>
              <a:t>실제 평양 시간 조정  </a:t>
            </a:r>
            <a:r>
              <a:rPr lang="en-US" altLang="ko-KR" sz="1000" dirty="0"/>
              <a:t>2016-02-15 08:49:47.034000+08:30</a:t>
            </a:r>
          </a:p>
          <a:p>
            <a:r>
              <a:rPr lang="en-US" altLang="ko-KR" sz="1000" dirty="0"/>
              <a:t> </a:t>
            </a:r>
            <a:r>
              <a:rPr lang="ko-KR" altLang="en-US" sz="1000" dirty="0"/>
              <a:t>실제 평양시간 조정 </a:t>
            </a:r>
            <a:r>
              <a:rPr lang="en-US" altLang="ko-KR" sz="1000" dirty="0"/>
              <a:t>2016-02-15 08:49:47.034000+08:30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39544" y="4044111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#</a:t>
            </a:r>
            <a:r>
              <a:rPr lang="en-US" altLang="ko-KR" sz="1200" b="1" dirty="0" err="1" smtClean="0"/>
              <a:t>timedelta</a:t>
            </a:r>
            <a:r>
              <a:rPr lang="ko-KR" altLang="en-US" sz="1200" b="1" dirty="0" smtClean="0"/>
              <a:t>로 수정하거나 지역시간을 </a:t>
            </a:r>
            <a:r>
              <a:rPr lang="en-US" altLang="ko-KR" sz="1200" b="1" dirty="0" smtClean="0"/>
              <a:t>normalize()</a:t>
            </a:r>
            <a:r>
              <a:rPr lang="ko-KR" altLang="en-US" sz="1200" b="1" dirty="0" err="1" smtClean="0"/>
              <a:t>메소드를</a:t>
            </a:r>
            <a:r>
              <a:rPr lang="ko-KR" altLang="en-US" sz="1200" b="1" dirty="0" smtClean="0"/>
              <a:t> 이용하여 처음부터 처리</a:t>
            </a:r>
            <a:endParaRPr lang="en-US" altLang="ko-KR" sz="1200" b="1" dirty="0" smtClean="0"/>
          </a:p>
        </p:txBody>
      </p:sp>
      <p:cxnSp>
        <p:nvCxnSpPr>
          <p:cNvPr id="19" name="직선 화살표 연결선 18"/>
          <p:cNvCxnSpPr>
            <a:stCxn id="15" idx="3"/>
            <a:endCxn id="18" idx="1"/>
          </p:cNvCxnSpPr>
          <p:nvPr/>
        </p:nvCxnSpPr>
        <p:spPr>
          <a:xfrm flipV="1">
            <a:off x="4669361" y="4274944"/>
            <a:ext cx="370183" cy="14223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socket</a:t>
            </a:r>
            <a:br>
              <a:rPr lang="en-US" altLang="ko-KR" sz="9600" dirty="0" smtClean="0"/>
            </a:br>
            <a:r>
              <a:rPr lang="en-US" altLang="ko-KR" sz="9600" dirty="0" smtClean="0"/>
              <a:t>Module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18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5400" dirty="0" smtClean="0"/>
              <a:t>Socket </a:t>
            </a:r>
            <a:br>
              <a:rPr lang="en-US" altLang="ko-KR" sz="5400" dirty="0" smtClean="0"/>
            </a:br>
            <a:r>
              <a:rPr lang="ko-KR" altLang="en-US" sz="5400" dirty="0" smtClean="0"/>
              <a:t>기본</a:t>
            </a:r>
            <a:endParaRPr lang="ko-KR" altLang="en-US" sz="5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9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212976"/>
            <a:ext cx="8371656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 20 Namespace</a:t>
            </a:r>
            <a:br>
              <a:rPr lang="en-US" altLang="ko-KR" sz="6000" dirty="0" smtClean="0"/>
            </a:br>
            <a:r>
              <a:rPr lang="ko-KR" altLang="en-US" sz="6000" dirty="0" smtClean="0"/>
              <a:t>지역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전역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상세 관리 기준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8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Socket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0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이</a:t>
            </a:r>
            <a:r>
              <a:rPr lang="ko-KR" altLang="en-US" dirty="0"/>
              <a:t>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Socket</a:t>
            </a:r>
            <a:r>
              <a:rPr lang="ko-KR" altLang="en-US" dirty="0" smtClean="0"/>
              <a:t>이란 양방향 통신채널</a:t>
            </a:r>
            <a:r>
              <a:rPr lang="en-US" altLang="ko-KR" dirty="0" smtClean="0"/>
              <a:t>(endpoint)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 Sockets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머신들간</a:t>
            </a:r>
            <a:r>
              <a:rPr lang="ko-KR" altLang="en-US" dirty="0" smtClean="0"/>
              <a:t> 등의 통신을 지원 </a:t>
            </a:r>
            <a:endParaRPr lang="en-US" altLang="ko-KR" dirty="0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073035"/>
              </p:ext>
            </p:extLst>
          </p:nvPr>
        </p:nvGraphicFramePr>
        <p:xfrm>
          <a:off x="827584" y="2996952"/>
          <a:ext cx="7416824" cy="3393342"/>
        </p:xfrm>
        <a:graphic>
          <a:graphicData uri="http://schemas.openxmlformats.org/drawingml/2006/table">
            <a:tbl>
              <a:tblPr/>
              <a:tblGrid>
                <a:gridCol w="1473541"/>
                <a:gridCol w="5943283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Term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domain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Tranport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메커니즘에 사용하는 </a:t>
                      </a:r>
                      <a:r>
                        <a:rPr lang="en-US" altLang="ko-KR" sz="1200" dirty="0" err="1" smtClean="0">
                          <a:effectLst/>
                        </a:rPr>
                        <a:t>Proctocol</a:t>
                      </a:r>
                      <a:r>
                        <a:rPr lang="en-US" altLang="ko-KR" sz="1200" baseline="0" dirty="0" smtClean="0">
                          <a:effectLst/>
                        </a:rPr>
                        <a:t> Family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AF_INET, PF_INET, PF_UNIX, </a:t>
                      </a:r>
                      <a:r>
                        <a:rPr lang="en-US" sz="1200" dirty="0" smtClean="0">
                          <a:effectLst/>
                        </a:rPr>
                        <a:t>PF_X25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등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type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2</a:t>
                      </a:r>
                      <a:r>
                        <a:rPr lang="ko-KR" altLang="en-US" sz="1200" dirty="0" smtClean="0">
                          <a:effectLst/>
                        </a:rPr>
                        <a:t>개의 </a:t>
                      </a:r>
                      <a:r>
                        <a:rPr lang="en-US" altLang="ko-KR" sz="1200" dirty="0" smtClean="0">
                          <a:effectLst/>
                        </a:rPr>
                        <a:t>endpoint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사이의 커뮤니케이션 타입</a:t>
                      </a:r>
                      <a:r>
                        <a:rPr lang="en-US" altLang="ko-KR" sz="1200" baseline="0" dirty="0" smtClean="0">
                          <a:effectLst/>
                        </a:rPr>
                        <a:t>.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- SOCK_STREAM :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connection-oriented protocols(TCP)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- SOCK_DGRAM </a:t>
                      </a:r>
                      <a:r>
                        <a:rPr lang="en-US" sz="1200" baseline="0" dirty="0" smtClean="0">
                          <a:effectLst/>
                        </a:rPr>
                        <a:t> : </a:t>
                      </a:r>
                      <a:r>
                        <a:rPr lang="en-US" sz="1200" dirty="0" smtClean="0">
                          <a:effectLst/>
                        </a:rPr>
                        <a:t>connectionless </a:t>
                      </a:r>
                      <a:r>
                        <a:rPr lang="en-US" sz="1200" dirty="0">
                          <a:effectLst/>
                        </a:rPr>
                        <a:t>protocols</a:t>
                      </a:r>
                      <a:r>
                        <a:rPr lang="en-US" sz="1200" dirty="0" smtClean="0">
                          <a:effectLst/>
                        </a:rPr>
                        <a:t>.(UDP)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protocol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a </a:t>
                      </a:r>
                      <a:r>
                        <a:rPr lang="en-US" sz="1200" dirty="0">
                          <a:effectLst/>
                        </a:rPr>
                        <a:t>domain and </a:t>
                      </a:r>
                      <a:r>
                        <a:rPr lang="en-US" sz="1200" dirty="0" smtClean="0">
                          <a:effectLst/>
                        </a:rPr>
                        <a:t>type </a:t>
                      </a:r>
                      <a:r>
                        <a:rPr lang="ko-KR" altLang="en-US" sz="1200" dirty="0" smtClean="0">
                          <a:effectLst/>
                        </a:rPr>
                        <a:t>내의 다양한 </a:t>
                      </a:r>
                      <a:r>
                        <a:rPr lang="en-US" altLang="ko-KR" sz="1200" dirty="0" smtClean="0">
                          <a:effectLst/>
                        </a:rPr>
                        <a:t>protocol</a:t>
                      </a:r>
                      <a:r>
                        <a:rPr lang="ko-KR" altLang="en-US" sz="1200" dirty="0" smtClean="0">
                          <a:effectLst/>
                        </a:rPr>
                        <a:t>를 의미</a:t>
                      </a:r>
                      <a:r>
                        <a:rPr lang="en-US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기본값 </a:t>
                      </a:r>
                      <a:r>
                        <a:rPr lang="en-US" altLang="ko-KR" sz="1200" dirty="0" smtClean="0">
                          <a:effectLst/>
                        </a:rPr>
                        <a:t>0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8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hostname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실제 서버 네임 및 주소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 DNS,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IP 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0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port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각 서버가 서비스를 처리하기 위한 주소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5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종</a:t>
            </a:r>
            <a:r>
              <a:rPr lang="ko-KR" altLang="en-US" dirty="0"/>
              <a:t>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74441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- </a:t>
            </a:r>
            <a:r>
              <a:rPr lang="en-US" altLang="ko-KR" sz="3200" dirty="0" smtClean="0"/>
              <a:t>SOCKET STREAM : </a:t>
            </a:r>
            <a:r>
              <a:rPr lang="en-US" altLang="ko-KR" sz="3200" dirty="0"/>
              <a:t>SOCK_STREAM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TCP </a:t>
            </a:r>
            <a:r>
              <a:rPr lang="ko-KR" altLang="en-US" dirty="0"/>
              <a:t>트랜스포트 계층 프로토콜을 사용하여 통신하는 소켓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연결</a:t>
            </a:r>
            <a:r>
              <a:rPr lang="en-US" altLang="ko-KR" dirty="0"/>
              <a:t>-</a:t>
            </a:r>
            <a:r>
              <a:rPr lang="ko-KR" altLang="en-US" dirty="0"/>
              <a:t>지향 형태를 지원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en-US" altLang="ko-KR" sz="3200" dirty="0" smtClean="0"/>
              <a:t>SOCKET DGRAM : </a:t>
            </a:r>
            <a:r>
              <a:rPr lang="en-US" altLang="ko-KR" sz="3200" dirty="0"/>
              <a:t>SOCK_DGRAM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UDP </a:t>
            </a:r>
            <a:r>
              <a:rPr lang="ko-KR" altLang="en-US" dirty="0"/>
              <a:t>트랜스포트 계층 프로토콜을 사용하여 통신하는 소켓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신뢰적이지 못한 </a:t>
            </a:r>
            <a:r>
              <a:rPr lang="ko-KR" altLang="en-US" dirty="0" err="1"/>
              <a:t>데이터그램</a:t>
            </a:r>
            <a:r>
              <a:rPr lang="ko-KR" altLang="en-US" dirty="0"/>
              <a:t> 형태를 지원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Socket </a:t>
            </a:r>
            <a:r>
              <a:rPr lang="ko-KR" altLang="en-US" dirty="0" smtClean="0"/>
              <a:t>프로그램 구조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5364088" y="2852936"/>
            <a:ext cx="2952328" cy="3384376"/>
            <a:chOff x="4788024" y="2852936"/>
            <a:chExt cx="3528392" cy="3384376"/>
          </a:xfrm>
        </p:grpSpPr>
        <p:grpSp>
          <p:nvGrpSpPr>
            <p:cNvPr id="5" name="그룹 4"/>
            <p:cNvGrpSpPr/>
            <p:nvPr/>
          </p:nvGrpSpPr>
          <p:grpSpPr>
            <a:xfrm>
              <a:off x="4788024" y="2852936"/>
              <a:ext cx="1656184" cy="3384376"/>
              <a:chOff x="1331640" y="2852936"/>
              <a:chExt cx="2304864" cy="4043266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331640" y="2852936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응용</a:t>
                </a:r>
                <a:endParaRPr lang="ko-KR" altLang="en-US" sz="1400" b="1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1332248" y="3861048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트랜스포트</a:t>
                </a:r>
                <a:endParaRPr lang="ko-KR" altLang="en-US" sz="1400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331640" y="4879978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인터넷</a:t>
                </a:r>
                <a:endParaRPr lang="ko-KR" altLang="en-US" sz="1400" b="1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332248" y="5888090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물</a:t>
                </a:r>
                <a:r>
                  <a:rPr lang="ko-KR" altLang="en-US" sz="1400" b="1" dirty="0"/>
                  <a:t>리</a:t>
                </a: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660232" y="2852936"/>
              <a:ext cx="1656184" cy="3242844"/>
              <a:chOff x="4427984" y="2852936"/>
              <a:chExt cx="3024336" cy="324284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4427984" y="2852936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stream</a:t>
                </a:r>
              </a:p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socket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6156176" y="2852936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datagram</a:t>
                </a:r>
              </a:p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socket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436096" y="5375700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NIC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429200" y="4118681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L3/L4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직선 화살표 연결선 13"/>
              <p:cNvCxnSpPr>
                <a:stCxn id="9" idx="2"/>
                <a:endCxn id="13" idx="0"/>
              </p:cNvCxnSpPr>
              <p:nvPr/>
            </p:nvCxnSpPr>
            <p:spPr>
              <a:xfrm>
                <a:off x="5076056" y="3573016"/>
                <a:ext cx="1001216" cy="54566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>
                <a:stCxn id="11" idx="2"/>
                <a:endCxn id="13" idx="0"/>
              </p:cNvCxnSpPr>
              <p:nvPr/>
            </p:nvCxnSpPr>
            <p:spPr>
              <a:xfrm flipH="1">
                <a:off x="6077272" y="3573016"/>
                <a:ext cx="726976" cy="54566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>
                <a:stCxn id="13" idx="2"/>
                <a:endCxn id="12" idx="0"/>
              </p:cNvCxnSpPr>
              <p:nvPr/>
            </p:nvCxnSpPr>
            <p:spPr>
              <a:xfrm>
                <a:off x="6077272" y="4838761"/>
                <a:ext cx="6896" cy="53693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그룹 20"/>
          <p:cNvGrpSpPr/>
          <p:nvPr/>
        </p:nvGrpSpPr>
        <p:grpSpPr>
          <a:xfrm>
            <a:off x="665567" y="2848408"/>
            <a:ext cx="2898321" cy="3384376"/>
            <a:chOff x="665567" y="2848408"/>
            <a:chExt cx="2898321" cy="3384376"/>
          </a:xfrm>
        </p:grpSpPr>
        <p:grpSp>
          <p:nvGrpSpPr>
            <p:cNvPr id="23" name="그룹 22"/>
            <p:cNvGrpSpPr/>
            <p:nvPr/>
          </p:nvGrpSpPr>
          <p:grpSpPr>
            <a:xfrm>
              <a:off x="2178101" y="2848408"/>
              <a:ext cx="1385787" cy="3384376"/>
              <a:chOff x="1331640" y="2852936"/>
              <a:chExt cx="2304864" cy="4043266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331640" y="2852936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응용</a:t>
                </a:r>
                <a:endParaRPr lang="ko-KR" altLang="en-US" sz="1400" b="1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332248" y="3861048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트랜스포트</a:t>
                </a:r>
                <a:endParaRPr lang="ko-KR" altLang="en-US" sz="1400" b="1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331640" y="4879978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인터넷</a:t>
                </a:r>
                <a:endParaRPr lang="ko-KR" altLang="en-US" sz="1400" b="1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332248" y="5888090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물</a:t>
                </a:r>
                <a:r>
                  <a:rPr lang="ko-KR" altLang="en-US" sz="1400" b="1" dirty="0"/>
                  <a:t>리</a:t>
                </a: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65567" y="2850452"/>
              <a:ext cx="1385787" cy="3242844"/>
              <a:chOff x="4427984" y="2852936"/>
              <a:chExt cx="3024336" cy="324284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4427984" y="2852936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stream</a:t>
                </a:r>
              </a:p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socket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156176" y="2852936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datagram</a:t>
                </a:r>
              </a:p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socket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436096" y="5375700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NIC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5429200" y="4118681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L3/L4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직선 화살표 연결선 29"/>
              <p:cNvCxnSpPr>
                <a:stCxn id="26" idx="2"/>
                <a:endCxn id="29" idx="0"/>
              </p:cNvCxnSpPr>
              <p:nvPr/>
            </p:nvCxnSpPr>
            <p:spPr>
              <a:xfrm>
                <a:off x="5076056" y="3573016"/>
                <a:ext cx="1001216" cy="54566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/>
              <p:cNvCxnSpPr>
                <a:stCxn id="27" idx="2"/>
                <a:endCxn id="29" idx="0"/>
              </p:cNvCxnSpPr>
              <p:nvPr/>
            </p:nvCxnSpPr>
            <p:spPr>
              <a:xfrm flipH="1">
                <a:off x="6077272" y="3573016"/>
                <a:ext cx="726976" cy="54566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/>
              <p:cNvCxnSpPr>
                <a:stCxn id="29" idx="2"/>
                <a:endCxn id="28" idx="0"/>
              </p:cNvCxnSpPr>
              <p:nvPr/>
            </p:nvCxnSpPr>
            <p:spPr>
              <a:xfrm>
                <a:off x="6077272" y="4838761"/>
                <a:ext cx="6896" cy="53693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구름 36"/>
          <p:cNvSpPr/>
          <p:nvPr/>
        </p:nvSpPr>
        <p:spPr>
          <a:xfrm>
            <a:off x="4042995" y="5356158"/>
            <a:ext cx="9144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6" idx="3"/>
            <a:endCxn id="37" idx="2"/>
          </p:cNvCxnSpPr>
          <p:nvPr/>
        </p:nvCxnSpPr>
        <p:spPr>
          <a:xfrm>
            <a:off x="3563888" y="5810869"/>
            <a:ext cx="481943" cy="24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1"/>
            <a:endCxn id="37" idx="0"/>
          </p:cNvCxnSpPr>
          <p:nvPr/>
        </p:nvCxnSpPr>
        <p:spPr>
          <a:xfrm flipH="1" flipV="1">
            <a:off x="4956633" y="5813358"/>
            <a:ext cx="407821" cy="20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23528" y="2708920"/>
            <a:ext cx="8352928" cy="98331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804859" y="2924944"/>
            <a:ext cx="141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프로그램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영</a:t>
            </a:r>
            <a:r>
              <a:rPr lang="ko-KR" altLang="en-US" b="1" dirty="0"/>
              <a:t>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Socket </a:t>
            </a:r>
            <a:r>
              <a:rPr lang="ko-KR" altLang="en-US" dirty="0" smtClean="0"/>
              <a:t>객체를 생성하기 위해서는 도메인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</a:t>
            </a:r>
            <a:r>
              <a:rPr lang="ko-KR" altLang="en-US" dirty="0" smtClean="0"/>
              <a:t>프로토콜을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받아서 생성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3429000"/>
            <a:ext cx="70567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altLang="ko-KR" sz="1600" dirty="0"/>
              <a:t>s = socket.socket (socket_family, socket_type, protocol=0)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915617" y="4725144"/>
            <a:ext cx="7040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</a:t>
            </a:r>
            <a:r>
              <a:rPr lang="en-US" altLang="ko-KR" b="1" dirty="0" smtClean="0"/>
              <a:t>omain </a:t>
            </a:r>
            <a:r>
              <a:rPr lang="en-US" altLang="ko-KR" b="1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err="1" smtClean="0"/>
              <a:t>socket_family</a:t>
            </a:r>
            <a:r>
              <a:rPr lang="en-US" altLang="ko-KR" b="1" dirty="0"/>
              <a:t>:</a:t>
            </a:r>
            <a:r>
              <a:rPr lang="en-US" altLang="ko-KR" dirty="0"/>
              <a:t>  </a:t>
            </a:r>
            <a:r>
              <a:rPr lang="en-US" altLang="ko-KR" dirty="0" smtClean="0"/>
              <a:t>AF_UNIX </a:t>
            </a:r>
            <a:r>
              <a:rPr lang="en-US" altLang="ko-KR" dirty="0"/>
              <a:t>or </a:t>
            </a:r>
            <a:r>
              <a:rPr lang="en-US" altLang="ko-KR" dirty="0" smtClean="0"/>
              <a:t>AF_INET</a:t>
            </a:r>
            <a:endParaRPr lang="en-US" altLang="ko-KR" dirty="0"/>
          </a:p>
          <a:p>
            <a:r>
              <a:rPr lang="en-US" altLang="ko-KR" b="1" dirty="0" smtClean="0"/>
              <a:t>type </a:t>
            </a:r>
            <a:r>
              <a:rPr lang="en-US" altLang="ko-KR" b="1" dirty="0" smtClean="0">
                <a:sym typeface="Wingdings" panose="05000000000000000000" pitchFamily="2" charset="2"/>
              </a:rPr>
              <a:t></a:t>
            </a:r>
            <a:r>
              <a:rPr lang="en-US" altLang="ko-KR" b="1" dirty="0" err="1" smtClean="0"/>
              <a:t>socket_type</a:t>
            </a:r>
            <a:r>
              <a:rPr lang="en-US" altLang="ko-KR" b="1" dirty="0"/>
              <a:t>:</a:t>
            </a:r>
            <a:r>
              <a:rPr lang="en-US" altLang="ko-KR" dirty="0"/>
              <a:t>  </a:t>
            </a:r>
            <a:r>
              <a:rPr lang="en-US" altLang="ko-KR" dirty="0" smtClean="0"/>
              <a:t>SOCK_STREAM </a:t>
            </a:r>
            <a:r>
              <a:rPr lang="en-US" altLang="ko-KR" dirty="0"/>
              <a:t>or SOCK_DGRAM.</a:t>
            </a:r>
          </a:p>
          <a:p>
            <a:r>
              <a:rPr lang="en-US" altLang="ko-KR" b="1" dirty="0"/>
              <a:t>protocol:</a:t>
            </a:r>
            <a:r>
              <a:rPr lang="en-US" altLang="ko-KR" dirty="0"/>
              <a:t> 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en-US" altLang="ko-KR" dirty="0"/>
              <a:t>0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AF_INET : IP </a:t>
            </a:r>
            <a:r>
              <a:rPr lang="en-US" altLang="ko-KR" dirty="0"/>
              <a:t>version 4 or </a:t>
            </a:r>
            <a:r>
              <a:rPr lang="en-US" altLang="ko-KR" dirty="0" smtClean="0"/>
              <a:t>IPv4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SOCK_STREAM : TCP protocol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56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Client Socket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클라이언트에서 서버 연결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365909"/>
              </p:ext>
            </p:extLst>
          </p:nvPr>
        </p:nvGraphicFramePr>
        <p:xfrm>
          <a:off x="755576" y="3717032"/>
          <a:ext cx="7632848" cy="1620180"/>
        </p:xfrm>
        <a:graphic>
          <a:graphicData uri="http://schemas.openxmlformats.org/drawingml/2006/table">
            <a:tbl>
              <a:tblPr/>
              <a:tblGrid>
                <a:gridCol w="1800200"/>
                <a:gridCol w="5832648"/>
              </a:tblGrid>
              <a:tr h="504056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Method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116124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s.connect()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</a:rPr>
                        <a:t>TCP </a:t>
                      </a:r>
                      <a:r>
                        <a:rPr lang="en-US" dirty="0">
                          <a:effectLst/>
                        </a:rPr>
                        <a:t>server 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연결하기 위해 </a:t>
                      </a:r>
                      <a:r>
                        <a:rPr lang="ko-KR" altLang="en-US" dirty="0" err="1" smtClean="0">
                          <a:effectLst/>
                        </a:rPr>
                        <a:t>파라미터로</a:t>
                      </a:r>
                      <a:r>
                        <a:rPr lang="ko-KR" altLang="en-US" dirty="0" smtClean="0">
                          <a:effectLst/>
                        </a:rPr>
                        <a:t> 서버의  </a:t>
                      </a:r>
                      <a:r>
                        <a:rPr lang="en-US" altLang="ko-KR" dirty="0" smtClean="0">
                          <a:effectLst/>
                        </a:rPr>
                        <a:t>IP</a:t>
                      </a:r>
                      <a:r>
                        <a:rPr lang="en-US" altLang="ko-KR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smtClean="0">
                          <a:effectLst/>
                        </a:rPr>
                        <a:t>주소와 </a:t>
                      </a:r>
                      <a:r>
                        <a:rPr lang="en-US" altLang="ko-KR" baseline="0" dirty="0" smtClean="0">
                          <a:effectLst/>
                        </a:rPr>
                        <a:t>Port</a:t>
                      </a:r>
                      <a:r>
                        <a:rPr lang="ko-KR" altLang="en-US" baseline="0" dirty="0" smtClean="0">
                          <a:effectLst/>
                        </a:rPr>
                        <a:t>를 넘김</a:t>
                      </a:r>
                      <a:r>
                        <a:rPr lang="ko-KR" altLang="en-US" dirty="0" smtClean="0">
                          <a:effectLst/>
                        </a:rPr>
                        <a:t> 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302634" y="2780928"/>
            <a:ext cx="619268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s.connect</a:t>
            </a:r>
            <a:r>
              <a:rPr lang="en-US" altLang="ko-KR" dirty="0"/>
              <a:t>((TCP_IP, TCP_PORT))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 Socket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서버 내의 </a:t>
            </a:r>
            <a:r>
              <a:rPr lang="en-US" altLang="ko-KR" dirty="0" smtClean="0"/>
              <a:t>socket </a:t>
            </a:r>
            <a:r>
              <a:rPr lang="ko-KR" altLang="en-US" dirty="0" smtClean="0"/>
              <a:t>활성화 및 클라이언트 연결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546991"/>
              </p:ext>
            </p:extLst>
          </p:nvPr>
        </p:nvGraphicFramePr>
        <p:xfrm>
          <a:off x="611560" y="2996952"/>
          <a:ext cx="7776864" cy="2961104"/>
        </p:xfrm>
        <a:graphic>
          <a:graphicData uri="http://schemas.openxmlformats.org/drawingml/2006/table">
            <a:tbl>
              <a:tblPr/>
              <a:tblGrid>
                <a:gridCol w="1545072"/>
                <a:gridCol w="6231792"/>
              </a:tblGrid>
              <a:tr h="54829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Method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75846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s.bind()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</a:rPr>
                        <a:t>TCP</a:t>
                      </a:r>
                      <a:r>
                        <a:rPr lang="en-US" altLang="ko-KR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smtClean="0">
                          <a:effectLst/>
                        </a:rPr>
                        <a:t>서버 </a:t>
                      </a:r>
                      <a:r>
                        <a:rPr lang="ko-KR" altLang="en-US" dirty="0" smtClean="0">
                          <a:effectLst/>
                        </a:rPr>
                        <a:t>연결</a:t>
                      </a:r>
                      <a:endParaRPr lang="en-US" altLang="ko-KR" dirty="0" smtClean="0">
                        <a:effectLst/>
                      </a:endParaRPr>
                    </a:p>
                    <a:p>
                      <a:pPr fontAlgn="t"/>
                      <a:r>
                        <a:rPr lang="en-US" dirty="0" err="1" smtClean="0">
                          <a:effectLst/>
                        </a:rPr>
                        <a:t>s.bind</a:t>
                      </a:r>
                      <a:r>
                        <a:rPr lang="en-US" dirty="0" smtClean="0">
                          <a:effectLst/>
                        </a:rPr>
                        <a:t>((TCP_IP, TCP_PORT))</a:t>
                      </a:r>
                      <a:endParaRPr lang="en-US" altLang="ko-KR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s.listen()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 smtClean="0">
                          <a:effectLst/>
                        </a:rPr>
                        <a:t>클라이언트에서 이벤트 요청을 위한 </a:t>
                      </a:r>
                      <a:r>
                        <a:rPr lang="en-US" dirty="0" smtClean="0">
                          <a:effectLst/>
                        </a:rPr>
                        <a:t>TCP listener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smtClean="0">
                          <a:effectLst/>
                        </a:rPr>
                        <a:t>시작</a:t>
                      </a:r>
                      <a:endParaRPr lang="en-US" altLang="ko-KR" baseline="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s.listen</a:t>
                      </a:r>
                      <a:r>
                        <a:rPr lang="en-US" altLang="ko-KR" sz="1800" dirty="0" smtClean="0"/>
                        <a:t>(1) 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7874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s.accept()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>
                          <a:effectLst/>
                        </a:rPr>
                        <a:t>TCP </a:t>
                      </a:r>
                      <a:r>
                        <a:rPr lang="en-US" dirty="0" smtClean="0">
                          <a:effectLst/>
                        </a:rPr>
                        <a:t>client </a:t>
                      </a:r>
                      <a:r>
                        <a:rPr lang="ko-KR" altLang="en-US" dirty="0" smtClean="0">
                          <a:effectLst/>
                        </a:rPr>
                        <a:t>연결</a:t>
                      </a:r>
                      <a:r>
                        <a:rPr lang="en-US" dirty="0" smtClean="0">
                          <a:effectLst/>
                        </a:rPr>
                        <a:t>,  </a:t>
                      </a:r>
                      <a:r>
                        <a:rPr lang="ko-KR" altLang="en-US" dirty="0" smtClean="0">
                          <a:effectLst/>
                        </a:rPr>
                        <a:t>클라이언트 연결이 올 때까지 대기</a:t>
                      </a:r>
                      <a:r>
                        <a:rPr lang="en-US" dirty="0" smtClean="0">
                          <a:effectLst/>
                        </a:rPr>
                        <a:t>(</a:t>
                      </a:r>
                      <a:r>
                        <a:rPr lang="en-US" dirty="0">
                          <a:effectLst/>
                        </a:rPr>
                        <a:t>blocking</a:t>
                      </a:r>
                      <a:r>
                        <a:rPr lang="en-US" dirty="0" smtClean="0">
                          <a:effectLst/>
                        </a:rPr>
                        <a:t>).</a:t>
                      </a:r>
                    </a:p>
                    <a:p>
                      <a:r>
                        <a:rPr lang="en-US" altLang="ko-KR" sz="1800" dirty="0" smtClean="0"/>
                        <a:t>conn, </a:t>
                      </a:r>
                      <a:r>
                        <a:rPr lang="en-US" altLang="ko-KR" sz="1800" dirty="0" err="1" smtClean="0"/>
                        <a:t>addr</a:t>
                      </a:r>
                      <a:r>
                        <a:rPr lang="en-US" altLang="ko-KR" sz="1800" dirty="0" smtClean="0"/>
                        <a:t> = </a:t>
                      </a:r>
                      <a:r>
                        <a:rPr lang="en-US" altLang="ko-KR" sz="1800" dirty="0" err="1" smtClean="0"/>
                        <a:t>s.accept</a:t>
                      </a:r>
                      <a:r>
                        <a:rPr lang="en-US" altLang="ko-KR" sz="1800" dirty="0" smtClean="0"/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6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</a:t>
            </a:r>
            <a:r>
              <a:rPr lang="ko-KR" altLang="en-US" dirty="0" smtClean="0"/>
              <a:t>간 메시지 송수신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클라이언트와 서버간 </a:t>
            </a:r>
            <a:r>
              <a:rPr lang="en-US" altLang="ko-KR" dirty="0" smtClean="0"/>
              <a:t>TCP/UDP </a:t>
            </a:r>
            <a:r>
              <a:rPr lang="ko-KR" altLang="en-US" dirty="0" smtClean="0"/>
              <a:t>메시지 송수신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75582"/>
              </p:ext>
            </p:extLst>
          </p:nvPr>
        </p:nvGraphicFramePr>
        <p:xfrm>
          <a:off x="899592" y="2553824"/>
          <a:ext cx="7488832" cy="3323448"/>
        </p:xfrm>
        <a:graphic>
          <a:graphicData uri="http://schemas.openxmlformats.org/drawingml/2006/table">
            <a:tbl>
              <a:tblPr/>
              <a:tblGrid>
                <a:gridCol w="2107784"/>
                <a:gridCol w="5381048"/>
              </a:tblGrid>
              <a:tr h="534765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Method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7404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s.recv()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수신 </a:t>
                      </a:r>
                      <a:r>
                        <a:rPr lang="en-US" dirty="0" smtClean="0">
                          <a:effectLst/>
                        </a:rPr>
                        <a:t>TCP message : </a:t>
                      </a:r>
                      <a:r>
                        <a:rPr lang="en-US" altLang="ko-KR" sz="1800" dirty="0" smtClean="0"/>
                        <a:t>data = </a:t>
                      </a:r>
                      <a:r>
                        <a:rPr lang="en-US" altLang="ko-KR" sz="1800" dirty="0" err="1" smtClean="0"/>
                        <a:t>s.recv</a:t>
                      </a:r>
                      <a:r>
                        <a:rPr lang="en-US" altLang="ko-KR" sz="1800" dirty="0" smtClean="0"/>
                        <a:t>(BUFFER_SIZE)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047"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s.send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ffectLst/>
                        </a:rPr>
                        <a:t> 송신 </a:t>
                      </a:r>
                      <a:r>
                        <a:rPr lang="en-US" dirty="0" smtClean="0">
                          <a:effectLst/>
                        </a:rPr>
                        <a:t>TCP message : </a:t>
                      </a:r>
                      <a:r>
                        <a:rPr lang="en-US" altLang="ko-KR" sz="1800" dirty="0" err="1" smtClean="0"/>
                        <a:t>s.send</a:t>
                      </a:r>
                      <a:r>
                        <a:rPr lang="en-US" altLang="ko-KR" sz="1800" dirty="0" smtClean="0"/>
                        <a:t>(MESSAGE)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58"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s.sendall</a:t>
                      </a:r>
                      <a:r>
                        <a:rPr kumimoji="0" lang="en-US" altLang="ko-KR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effectLst/>
                        </a:rPr>
                        <a:t>송신 </a:t>
                      </a:r>
                      <a:r>
                        <a:rPr lang="en-US" altLang="ko-KR" dirty="0" smtClean="0">
                          <a:effectLst/>
                        </a:rPr>
                        <a:t>TCP message : </a:t>
                      </a:r>
                      <a:r>
                        <a:rPr lang="en-US" altLang="ko-KR" sz="1800" dirty="0" err="1" smtClean="0"/>
                        <a:t>s.sendall</a:t>
                      </a:r>
                      <a:r>
                        <a:rPr lang="en-US" altLang="ko-KR" sz="1800" dirty="0" smtClean="0"/>
                        <a:t>(MESSAGE)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04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s.recvfrom()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 smtClean="0">
                          <a:effectLst/>
                        </a:rPr>
                        <a:t> 수신 </a:t>
                      </a:r>
                      <a:r>
                        <a:rPr lang="en-US" dirty="0" smtClean="0">
                          <a:effectLst/>
                        </a:rPr>
                        <a:t>UDP </a:t>
                      </a:r>
                      <a:r>
                        <a:rPr lang="en-US" dirty="0">
                          <a:effectLst/>
                        </a:rPr>
                        <a:t>message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04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s.sendto()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 smtClean="0">
                          <a:effectLst/>
                        </a:rPr>
                        <a:t> 송신 </a:t>
                      </a:r>
                      <a:r>
                        <a:rPr lang="en-US" dirty="0" smtClean="0">
                          <a:effectLst/>
                        </a:rPr>
                        <a:t>UDP </a:t>
                      </a:r>
                      <a:r>
                        <a:rPr lang="en-US" dirty="0">
                          <a:effectLst/>
                        </a:rPr>
                        <a:t>message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s.close()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dirty="0" smtClean="0">
                          <a:effectLst/>
                        </a:rPr>
                        <a:t>socket </a:t>
                      </a:r>
                      <a:r>
                        <a:rPr lang="ko-KR" altLang="en-US" dirty="0" err="1" smtClean="0">
                          <a:effectLst/>
                        </a:rPr>
                        <a:t>클로징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3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TCP : SOCK_STREAM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TCP </a:t>
            </a:r>
            <a:r>
              <a:rPr lang="ko-KR" altLang="en-US" dirty="0"/>
              <a:t>즉 연결</a:t>
            </a:r>
            <a:r>
              <a:rPr lang="en-US" altLang="ko-KR" dirty="0"/>
              <a:t>-</a:t>
            </a:r>
            <a:r>
              <a:rPr lang="ko-KR" altLang="en-US" dirty="0"/>
              <a:t>지향 </a:t>
            </a:r>
            <a:r>
              <a:rPr lang="en-US" altLang="ko-KR" dirty="0"/>
              <a:t>(Connection-oriented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클라이언트와 서버간 메시지 송수신</a:t>
            </a:r>
            <a:endParaRPr lang="en-US" altLang="ko-KR" dirty="0" smtClean="0"/>
          </a:p>
        </p:txBody>
      </p:sp>
      <p:pic>
        <p:nvPicPr>
          <p:cNvPr id="5" name="_x90928696" descr="DRW000007140b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28391"/>
            <a:ext cx="6120680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7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</a:pPr>
            <a:r>
              <a:rPr lang="en-US" altLang="ko-KR" dirty="0" smtClean="0"/>
              <a:t>UDP : </a:t>
            </a:r>
            <a:r>
              <a:rPr lang="en-US" altLang="ko-KR" dirty="0"/>
              <a:t>SOCK_DGRAM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UDP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비연결</a:t>
            </a:r>
            <a:r>
              <a:rPr lang="en-US" altLang="ko-KR" dirty="0"/>
              <a:t>(Connectionless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클라이언트와 서버간 메시지 송수신</a:t>
            </a:r>
            <a:endParaRPr lang="en-US" altLang="ko-KR" dirty="0" smtClean="0"/>
          </a:p>
        </p:txBody>
      </p:sp>
      <p:pic>
        <p:nvPicPr>
          <p:cNvPr id="6" name="_x90928208" descr="DRW000007140bf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214688"/>
            <a:ext cx="4929188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8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관리 영역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Blocking &amp; Non-Blocking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Socket</a:t>
            </a:r>
            <a:r>
              <a:rPr lang="en-US" altLang="ko-KR" dirty="0"/>
              <a:t> </a:t>
            </a:r>
            <a:r>
              <a:rPr lang="ko-KR" altLang="en-US" dirty="0" smtClean="0"/>
              <a:t>처리는 기본 </a:t>
            </a:r>
            <a:r>
              <a:rPr lang="en-US" altLang="ko-KR" dirty="0" smtClean="0"/>
              <a:t>Blocking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ko-KR" altLang="en-US" dirty="0" smtClean="0"/>
              <a:t>어떤 </a:t>
            </a:r>
            <a:r>
              <a:rPr lang="ko-KR" altLang="en-US" dirty="0"/>
              <a:t>일이 일어나기를 기다리면서 멍하니 있는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socket.setblocking</a:t>
            </a:r>
            <a:r>
              <a:rPr lang="en-US" altLang="ko-KR" dirty="0" smtClean="0"/>
              <a:t>(1</a:t>
            </a:r>
            <a:r>
              <a:rPr lang="en-US" altLang="ko-KR" dirty="0"/>
              <a:t>)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socket.settimeout</a:t>
            </a:r>
            <a:r>
              <a:rPr lang="en-US" altLang="ko-KR" dirty="0" smtClean="0">
                <a:sym typeface="Wingdings" panose="05000000000000000000" pitchFamily="2" charset="2"/>
              </a:rPr>
              <a:t>(None)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Non-blocking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flag</a:t>
            </a:r>
            <a:r>
              <a:rPr lang="ko-KR" altLang="en-US" dirty="0" smtClean="0"/>
              <a:t>인자가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socket.setblocking</a:t>
            </a:r>
            <a:r>
              <a:rPr lang="en-US" altLang="ko-KR" dirty="0" smtClean="0"/>
              <a:t>(0) 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socket.settimeout</a:t>
            </a:r>
            <a:r>
              <a:rPr lang="en-US" altLang="ko-KR" dirty="0" smtClean="0">
                <a:sym typeface="Wingdings" panose="05000000000000000000" pitchFamily="2" charset="2"/>
              </a:rPr>
              <a:t>(0.0)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Blocking </a:t>
            </a:r>
            <a:r>
              <a:rPr lang="ko-KR" altLang="en-US" dirty="0" smtClean="0">
                <a:sym typeface="Wingdings" panose="05000000000000000000" pitchFamily="2" charset="2"/>
              </a:rPr>
              <a:t>처리 </a:t>
            </a:r>
            <a:r>
              <a:rPr lang="en-US" altLang="ko-KR" dirty="0" smtClean="0">
                <a:sym typeface="Wingdings" panose="05000000000000000000" pitchFamily="2" charset="2"/>
              </a:rPr>
              <a:t>: flag </a:t>
            </a:r>
            <a:r>
              <a:rPr lang="ko-KR" altLang="en-US" dirty="0" smtClean="0">
                <a:sym typeface="Wingdings" panose="05000000000000000000" pitchFamily="2" charset="2"/>
              </a:rPr>
              <a:t>인자가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s</a:t>
            </a:r>
            <a:r>
              <a:rPr lang="en-US" altLang="ko-KR" dirty="0" err="1" smtClean="0"/>
              <a:t>ocket.setblocking</a:t>
            </a:r>
            <a:r>
              <a:rPr lang="en-US" altLang="ko-KR" dirty="0" smtClean="0"/>
              <a:t>(1)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socket.settimeout</a:t>
            </a:r>
            <a:r>
              <a:rPr lang="en-US" altLang="ko-KR" dirty="0" smtClean="0">
                <a:sym typeface="Wingdings" panose="05000000000000000000" pitchFamily="2" charset="2"/>
              </a:rPr>
              <a:t>(100)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79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Socket </a:t>
            </a:r>
            <a:r>
              <a:rPr lang="ko-KR" altLang="en-US" dirty="0" smtClean="0"/>
              <a:t>서버 정</a:t>
            </a:r>
            <a:r>
              <a:rPr lang="ko-KR" altLang="en-US" dirty="0"/>
              <a:t>보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9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서버에 대한 </a:t>
            </a:r>
            <a:r>
              <a:rPr lang="en-US" altLang="ko-KR" dirty="0" smtClean="0"/>
              <a:t>host </a:t>
            </a:r>
            <a:r>
              <a:rPr lang="ko-KR" altLang="en-US" dirty="0" smtClean="0"/>
              <a:t>이름이나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주소 검색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933075"/>
              </p:ext>
            </p:extLst>
          </p:nvPr>
        </p:nvGraphicFramePr>
        <p:xfrm>
          <a:off x="899592" y="2780929"/>
          <a:ext cx="7488832" cy="2702160"/>
        </p:xfrm>
        <a:graphic>
          <a:graphicData uri="http://schemas.openxmlformats.org/drawingml/2006/table">
            <a:tbl>
              <a:tblPr/>
              <a:tblGrid>
                <a:gridCol w="3096344"/>
                <a:gridCol w="4392488"/>
              </a:tblGrid>
              <a:tr h="576063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Method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1065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err="1" smtClean="0"/>
                        <a:t>socket.gethostbyname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en-US" altLang="ko-KR" sz="1800" dirty="0" err="1" smtClean="0"/>
                        <a:t>obj</a:t>
                      </a:r>
                      <a:r>
                        <a:rPr lang="en-US" altLang="ko-KR" sz="1800" dirty="0" smtClean="0"/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 DNS</a:t>
                      </a:r>
                      <a:r>
                        <a:rPr lang="ko-KR" altLang="en-US" sz="1800" dirty="0" smtClean="0"/>
                        <a:t>로 </a:t>
                      </a:r>
                      <a:r>
                        <a:rPr lang="en-US" altLang="ko-KR" sz="1800" dirty="0" smtClean="0"/>
                        <a:t>IP </a:t>
                      </a:r>
                      <a:r>
                        <a:rPr lang="ko-KR" altLang="en-US" sz="1800" dirty="0" smtClean="0"/>
                        <a:t>주소 가져오기</a:t>
                      </a:r>
                      <a:endParaRPr lang="en-US" altLang="ko-KR" sz="1800" dirty="0" smtClean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657">
                <a:tc>
                  <a:txBody>
                    <a:bodyPr/>
                    <a:lstStyle/>
                    <a:p>
                      <a:r>
                        <a:rPr lang="en-US" altLang="ko-KR" sz="1800" dirty="0" err="1" smtClean="0"/>
                        <a:t>socket.gethostname</a:t>
                      </a:r>
                      <a:r>
                        <a:rPr lang="en-US" altLang="ko-KR" sz="1800" dirty="0" smtClean="0"/>
                        <a:t>()</a:t>
                      </a:r>
                      <a:endParaRPr lang="en-US" altLang="ko-KR" sz="18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ffectLst/>
                        </a:rPr>
                        <a:t> 내부 및 외부 서버 내의 </a:t>
                      </a:r>
                      <a:r>
                        <a:rPr lang="en-US" altLang="ko-KR" dirty="0" smtClean="0">
                          <a:effectLst/>
                        </a:rPr>
                        <a:t>DNS</a:t>
                      </a:r>
                      <a:r>
                        <a:rPr lang="en-US" altLang="ko-KR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smtClean="0">
                          <a:effectLst/>
                        </a:rPr>
                        <a:t>나 서버 네임 가져오기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socket.getservbyport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en-US" altLang="ko-KR" sz="1800" dirty="0" err="1" smtClean="0"/>
                        <a:t>obj</a:t>
                      </a:r>
                      <a:r>
                        <a:rPr lang="en-US" altLang="ko-KR" sz="1800" dirty="0" smtClean="0"/>
                        <a:t>,'</a:t>
                      </a:r>
                      <a:r>
                        <a:rPr lang="en-US" altLang="ko-KR" sz="1800" dirty="0" err="1" smtClean="0"/>
                        <a:t>tcp</a:t>
                      </a:r>
                      <a:r>
                        <a:rPr lang="en-US" altLang="ko-KR" sz="1800" dirty="0" smtClean="0"/>
                        <a:t>') </a:t>
                      </a:r>
                    </a:p>
                    <a:p>
                      <a:endParaRPr lang="en-US" altLang="ko-KR" sz="18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특정 </a:t>
                      </a:r>
                      <a:r>
                        <a:rPr lang="en-US" altLang="ko-KR" dirty="0" smtClean="0">
                          <a:effectLst/>
                        </a:rPr>
                        <a:t>port</a:t>
                      </a:r>
                      <a:r>
                        <a:rPr lang="ko-KR" altLang="en-US" dirty="0" smtClean="0">
                          <a:effectLst/>
                        </a:rPr>
                        <a:t>가 처리하는 서비스 네임 가져오기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94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Hostname/</a:t>
            </a:r>
            <a:r>
              <a:rPr lang="en-US" altLang="ko-KR" dirty="0" err="1" smtClean="0"/>
              <a:t>ipaddress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함수는 인자와 결과값에 대한 타입정보를 </a:t>
            </a:r>
            <a:r>
              <a:rPr lang="en-US" altLang="ko-KR" dirty="0" smtClean="0"/>
              <a:t>3.5</a:t>
            </a:r>
            <a:r>
              <a:rPr lang="ko-KR" altLang="en-US" dirty="0" smtClean="0"/>
              <a:t>버전 이상부터 </a:t>
            </a:r>
            <a:r>
              <a:rPr lang="en-US" altLang="ko-KR" dirty="0" smtClean="0"/>
              <a:t>hint</a:t>
            </a:r>
            <a:r>
              <a:rPr lang="ko-KR" altLang="en-US" dirty="0" smtClean="0"/>
              <a:t>로 추가되어 결과값에 대한 확인을 별도의 함수로 작성하여 확인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3429000"/>
            <a:ext cx="3600400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return_check.py</a:t>
            </a:r>
          </a:p>
          <a:p>
            <a:r>
              <a:rPr lang="en-US" altLang="ko-KR" sz="1200" dirty="0" err="1" smtClean="0"/>
              <a:t>type_str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['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','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','float','list','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','</a:t>
            </a:r>
            <a:r>
              <a:rPr lang="en-US" altLang="ko-KR" sz="1200" dirty="0" err="1"/>
              <a:t>function','object</a:t>
            </a:r>
            <a:r>
              <a:rPr lang="en-US" altLang="ko-KR" sz="1200" dirty="0"/>
              <a:t>']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return_type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: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type_check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.__</a:t>
            </a:r>
            <a:r>
              <a:rPr lang="en-US" altLang="ko-KR" sz="1200" dirty="0" err="1"/>
              <a:t>class__.__name</a:t>
            </a:r>
            <a:r>
              <a:rPr lang="en-US" altLang="ko-KR" sz="1200" dirty="0"/>
              <a:t>__</a:t>
            </a:r>
          </a:p>
          <a:p>
            <a:r>
              <a:rPr lang="en-US" altLang="ko-KR" sz="1200" dirty="0"/>
              <a:t>    if </a:t>
            </a:r>
            <a:r>
              <a:rPr lang="en-US" altLang="ko-KR" sz="1200" dirty="0" err="1"/>
              <a:t>type_check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type_str</a:t>
            </a:r>
            <a:r>
              <a:rPr lang="en-US" altLang="ko-KR" sz="1200" dirty="0"/>
              <a:t> :</a:t>
            </a:r>
          </a:p>
          <a:p>
            <a:r>
              <a:rPr lang="en-US" altLang="ko-KR" sz="1200" dirty="0"/>
              <a:t>        return True, </a:t>
            </a:r>
            <a:r>
              <a:rPr lang="en-US" altLang="ko-KR" sz="1200" dirty="0" err="1"/>
              <a:t>type_check</a:t>
            </a:r>
            <a:endParaRPr lang="en-US" altLang="ko-KR" sz="1200" dirty="0"/>
          </a:p>
          <a:p>
            <a:r>
              <a:rPr lang="en-US" altLang="ko-KR" sz="1200" dirty="0"/>
              <a:t>    else :</a:t>
            </a:r>
          </a:p>
          <a:p>
            <a:r>
              <a:rPr lang="en-US" altLang="ko-KR" sz="1200" dirty="0"/>
              <a:t>        return False, </a:t>
            </a:r>
            <a:r>
              <a:rPr lang="en-US" altLang="ko-KR" sz="1200" dirty="0" err="1"/>
              <a:t>type_check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Hostname/</a:t>
            </a:r>
            <a:r>
              <a:rPr lang="en-US" altLang="ko-KR" dirty="0" err="1" smtClean="0"/>
              <a:t>ipaddress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Hostname</a:t>
            </a:r>
            <a:r>
              <a:rPr lang="ko-KR" altLang="en-US" dirty="0" smtClean="0"/>
              <a:t>을 가지고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address </a:t>
            </a:r>
            <a:r>
              <a:rPr lang="ko-KR" altLang="en-US" dirty="0" smtClean="0"/>
              <a:t>검색하는 함수 정의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3068960"/>
            <a:ext cx="3600400" cy="302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# </a:t>
            </a:r>
            <a:r>
              <a:rPr lang="en-US" altLang="ko-KR" sz="1200" dirty="0" smtClean="0"/>
              <a:t>socket_test.py</a:t>
            </a:r>
          </a:p>
          <a:p>
            <a:r>
              <a:rPr lang="en-US" altLang="ko-KR" sz="1200" dirty="0" smtClean="0"/>
              <a:t>import </a:t>
            </a:r>
            <a:r>
              <a:rPr lang="en-US" altLang="ko-KR" sz="1200" dirty="0"/>
              <a:t>socket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return_check</a:t>
            </a:r>
            <a:r>
              <a:rPr lang="en-US" altLang="ko-KR" sz="1200" dirty="0"/>
              <a:t> as ret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get_ipaddress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:</a:t>
            </a:r>
          </a:p>
          <a:p>
            <a:r>
              <a:rPr lang="en-US" altLang="ko-KR" sz="1200" dirty="0"/>
              <a:t>    '''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get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smtClean="0"/>
              <a:t>'''</a:t>
            </a:r>
            <a:endParaRPr lang="en-US" altLang="ko-KR" sz="1200" dirty="0"/>
          </a:p>
          <a:p>
            <a:r>
              <a:rPr lang="en-US" altLang="ko-KR" sz="1200" dirty="0"/>
              <a:t>    print " host name :", </a:t>
            </a:r>
            <a:r>
              <a:rPr lang="en-US" altLang="ko-KR" sz="1200" dirty="0" err="1"/>
              <a:t>obj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ip_addr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socket.gethostbyname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print </a:t>
            </a:r>
            <a:r>
              <a:rPr lang="en-US" altLang="ko-KR" sz="1200" dirty="0" err="1"/>
              <a:t>ret.return_type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ip_addr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print "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:", </a:t>
            </a:r>
            <a:r>
              <a:rPr lang="en-US" altLang="ko-KR" sz="1200" dirty="0" err="1"/>
              <a:t>ip_addr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0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Hostname/</a:t>
            </a:r>
            <a:r>
              <a:rPr lang="en-US" altLang="ko-KR" dirty="0" err="1" smtClean="0"/>
              <a:t>ipaddress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자신의 서버 및 </a:t>
            </a:r>
            <a:r>
              <a:rPr lang="en-US" altLang="ko-KR" dirty="0" smtClean="0"/>
              <a:t>remote </a:t>
            </a:r>
            <a:r>
              <a:rPr lang="ko-KR" altLang="en-US" dirty="0" smtClean="0"/>
              <a:t>검색하기</a:t>
            </a:r>
            <a:endParaRPr lang="en-US" altLang="ko-KR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899592" y="3068960"/>
            <a:ext cx="3600400" cy="302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# socket_test.py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# </a:t>
            </a:r>
            <a:r>
              <a:rPr lang="ko-KR" altLang="en-US" sz="1200" dirty="0" smtClean="0"/>
              <a:t>자신의 </a:t>
            </a:r>
            <a:r>
              <a:rPr lang="en-US" altLang="ko-KR" sz="1200" dirty="0" smtClean="0"/>
              <a:t>PC hostname </a:t>
            </a:r>
            <a:r>
              <a:rPr lang="ko-KR" altLang="en-US" sz="1200" dirty="0" smtClean="0"/>
              <a:t>가져오기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socket.gethostname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print </a:t>
            </a:r>
            <a:r>
              <a:rPr lang="en-US" altLang="ko-KR" sz="1200" dirty="0" err="1"/>
              <a:t>ret.return_type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 </a:t>
            </a:r>
          </a:p>
          <a:p>
            <a:r>
              <a:rPr lang="en-US" altLang="ko-KR" sz="1200" dirty="0" err="1"/>
              <a:t>get_ipaddress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# localhost</a:t>
            </a:r>
            <a:endParaRPr lang="en-US" altLang="ko-KR" sz="1200" dirty="0"/>
          </a:p>
          <a:p>
            <a:r>
              <a:rPr lang="en-US" altLang="ko-KR" sz="1200" dirty="0" err="1"/>
              <a:t>obj</a:t>
            </a:r>
            <a:r>
              <a:rPr lang="en-US" altLang="ko-KR" sz="1200" dirty="0"/>
              <a:t> = 'localhost'</a:t>
            </a:r>
          </a:p>
          <a:p>
            <a:r>
              <a:rPr lang="en-US" altLang="ko-KR" sz="1200" dirty="0" err="1"/>
              <a:t>get_ipaddress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# python org</a:t>
            </a:r>
            <a:endParaRPr lang="en-US" altLang="ko-KR" sz="1200" dirty="0"/>
          </a:p>
          <a:p>
            <a:r>
              <a:rPr lang="en-US" altLang="ko-KR" sz="1200" dirty="0" err="1"/>
              <a:t>obj</a:t>
            </a:r>
            <a:r>
              <a:rPr lang="en-US" altLang="ko-KR" sz="1200" dirty="0"/>
              <a:t> = 'www.python.org'</a:t>
            </a:r>
          </a:p>
          <a:p>
            <a:r>
              <a:rPr lang="en-US" altLang="ko-KR" sz="1200" dirty="0" err="1"/>
              <a:t>get_ipaddress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5436096" y="3645024"/>
            <a:ext cx="3312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(True,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/>
              <a:t> host name : </a:t>
            </a:r>
            <a:r>
              <a:rPr lang="en-US" altLang="ko-KR" sz="1200" dirty="0" smtClean="0"/>
              <a:t>Moon</a:t>
            </a:r>
            <a:endParaRPr lang="en-US" altLang="ko-KR" sz="1200" dirty="0"/>
          </a:p>
          <a:p>
            <a:r>
              <a:rPr lang="en-US" altLang="ko-KR" sz="1200" dirty="0"/>
              <a:t>(True,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: </a:t>
            </a:r>
            <a:r>
              <a:rPr lang="en-US" altLang="ko-KR" sz="1200" dirty="0" err="1" smtClean="0"/>
              <a:t>xxx.xxx.xxx.xxx</a:t>
            </a:r>
            <a:endParaRPr lang="en-US" altLang="ko-KR" sz="1200" dirty="0"/>
          </a:p>
          <a:p>
            <a:r>
              <a:rPr lang="en-US" altLang="ko-KR" sz="1200" dirty="0"/>
              <a:t> host name : localhost</a:t>
            </a:r>
          </a:p>
          <a:p>
            <a:r>
              <a:rPr lang="en-US" altLang="ko-KR" sz="1200" dirty="0"/>
              <a:t>(True,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: 127.0.0.1</a:t>
            </a:r>
          </a:p>
          <a:p>
            <a:r>
              <a:rPr lang="en-US" altLang="ko-KR" sz="1200" dirty="0"/>
              <a:t> host name : www.python.org</a:t>
            </a:r>
          </a:p>
          <a:p>
            <a:r>
              <a:rPr lang="en-US" altLang="ko-KR" sz="1200" dirty="0"/>
              <a:t>(True,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: 103.245.222.223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3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외부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호출하여 </a:t>
            </a:r>
            <a:r>
              <a:rPr lang="en-US" altLang="ko-KR" dirty="0" smtClean="0"/>
              <a:t>client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구글을</a:t>
            </a:r>
            <a:r>
              <a:rPr lang="ko-KR" altLang="en-US" dirty="0" smtClean="0"/>
              <a:t> 검색해서 클라이언트 서버 생성</a:t>
            </a:r>
            <a:endParaRPr lang="en-US" altLang="ko-KR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899592" y="2492896"/>
            <a:ext cx="4752528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socket # for socket</a:t>
            </a:r>
          </a:p>
          <a:p>
            <a:r>
              <a:rPr lang="en-US" altLang="ko-KR" sz="1000" dirty="0"/>
              <a:t>import sys </a:t>
            </a:r>
          </a:p>
          <a:p>
            <a:endParaRPr lang="en-US" altLang="ko-KR" sz="1000" dirty="0"/>
          </a:p>
          <a:p>
            <a:r>
              <a:rPr lang="en-US" altLang="ko-KR" sz="1000" dirty="0"/>
              <a:t>try:</a:t>
            </a:r>
          </a:p>
          <a:p>
            <a:r>
              <a:rPr lang="en-US" altLang="ko-KR" sz="1000" dirty="0"/>
              <a:t>    s = </a:t>
            </a:r>
            <a:r>
              <a:rPr lang="en-US" altLang="ko-KR" sz="1000" dirty="0" err="1"/>
              <a:t>socket.socket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socket.AF_INET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socket.SOCK_STREAM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    print "Socket successfully created"</a:t>
            </a:r>
          </a:p>
          <a:p>
            <a:r>
              <a:rPr lang="en-US" altLang="ko-KR" sz="1000" dirty="0"/>
              <a:t>except </a:t>
            </a:r>
            <a:r>
              <a:rPr lang="en-US" altLang="ko-KR" sz="1000" dirty="0" err="1"/>
              <a:t>socket.error</a:t>
            </a:r>
            <a:r>
              <a:rPr lang="en-US" altLang="ko-KR" sz="1000" dirty="0"/>
              <a:t> as err:</a:t>
            </a:r>
          </a:p>
          <a:p>
            <a:r>
              <a:rPr lang="en-US" altLang="ko-KR" sz="1000" dirty="0"/>
              <a:t>    print "socket creation failed with error %s" %(err)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default port for socket</a:t>
            </a:r>
          </a:p>
          <a:p>
            <a:r>
              <a:rPr lang="en-US" altLang="ko-KR" sz="1000" dirty="0"/>
              <a:t>port = 80</a:t>
            </a:r>
          </a:p>
          <a:p>
            <a:endParaRPr lang="en-US" altLang="ko-KR" sz="1000" dirty="0"/>
          </a:p>
          <a:p>
            <a:r>
              <a:rPr lang="en-US" altLang="ko-KR" sz="1000" dirty="0"/>
              <a:t>try: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host_ip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socket.gethostbyname</a:t>
            </a:r>
            <a:r>
              <a:rPr lang="en-US" altLang="ko-KR" sz="1000" dirty="0"/>
              <a:t>('www.google.com')</a:t>
            </a:r>
          </a:p>
          <a:p>
            <a:r>
              <a:rPr lang="en-US" altLang="ko-KR" sz="1000" dirty="0"/>
              <a:t>except </a:t>
            </a:r>
            <a:r>
              <a:rPr lang="en-US" altLang="ko-KR" sz="1000" dirty="0" err="1"/>
              <a:t>socket.gaierror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    # this means could not resolve the host</a:t>
            </a:r>
          </a:p>
          <a:p>
            <a:r>
              <a:rPr lang="en-US" altLang="ko-KR" sz="1000" dirty="0"/>
              <a:t>    print "there was an error resolving the host"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sys.exit</a:t>
            </a:r>
            <a:r>
              <a:rPr lang="en-US" altLang="ko-KR" sz="1000" dirty="0"/>
              <a:t>()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connecting to the server</a:t>
            </a:r>
          </a:p>
          <a:p>
            <a:r>
              <a:rPr lang="en-US" altLang="ko-KR" sz="1000" dirty="0" err="1"/>
              <a:t>s.connect</a:t>
            </a:r>
            <a:r>
              <a:rPr lang="en-US" altLang="ko-KR" sz="1000" dirty="0"/>
              <a:t>((</a:t>
            </a:r>
            <a:r>
              <a:rPr lang="en-US" altLang="ko-KR" sz="1000" dirty="0" err="1"/>
              <a:t>host_ip,port</a:t>
            </a:r>
            <a:r>
              <a:rPr lang="en-US" altLang="ko-KR" sz="1000" dirty="0"/>
              <a:t>))</a:t>
            </a:r>
          </a:p>
          <a:p>
            <a:endParaRPr lang="en-US" altLang="ko-KR" sz="1000" dirty="0"/>
          </a:p>
          <a:p>
            <a:r>
              <a:rPr lang="en-US" altLang="ko-KR" sz="1000" dirty="0"/>
              <a:t>print "the socket has successfully connected to google \</a:t>
            </a:r>
          </a:p>
          <a:p>
            <a:r>
              <a:rPr lang="en-US" altLang="ko-KR" sz="1000" dirty="0"/>
              <a:t>on port == %s" %(</a:t>
            </a:r>
            <a:r>
              <a:rPr lang="en-US" altLang="ko-KR" sz="1000" dirty="0" err="1"/>
              <a:t>host_ip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8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Port Protocol </a:t>
            </a:r>
            <a:r>
              <a:rPr lang="ko-KR" altLang="en-US" dirty="0" smtClean="0"/>
              <a:t>정보 조회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서비스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프로토콜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어플리케이션 프로토콜 및 파이선 모듈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16381"/>
              </p:ext>
            </p:extLst>
          </p:nvPr>
        </p:nvGraphicFramePr>
        <p:xfrm>
          <a:off x="971600" y="2708920"/>
          <a:ext cx="7200800" cy="3397592"/>
        </p:xfrm>
        <a:graphic>
          <a:graphicData uri="http://schemas.openxmlformats.org/drawingml/2006/table">
            <a:tbl>
              <a:tblPr/>
              <a:tblGrid>
                <a:gridCol w="989514"/>
                <a:gridCol w="2145935"/>
                <a:gridCol w="1072967"/>
                <a:gridCol w="2992384"/>
              </a:tblGrid>
              <a:tr h="3600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Protocol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Common function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Port No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Python module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HTTP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Web pages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80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httplib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urllib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xmlrpclib</a:t>
                      </a:r>
                      <a:endParaRPr lang="en-US" sz="1300" dirty="0">
                        <a:effectLst/>
                      </a:endParaRP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NNTP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Usenet news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119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nntplib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FTP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File transfers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20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ftplib, urllib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SMTP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Sending email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25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smtplib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POP3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Fetching email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110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poplib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IMAP4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Fetching email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143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imaplib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Telnet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Command lines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23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telnetlib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Gopher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Document transfers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70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gopherlib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urllib</a:t>
                      </a:r>
                      <a:endParaRPr lang="en-US" sz="1300" dirty="0">
                        <a:effectLst/>
                      </a:endParaRP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Port</a:t>
            </a:r>
            <a:r>
              <a:rPr lang="ko-KR" altLang="en-US" dirty="0" smtClean="0"/>
              <a:t>별 서비스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TCP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port</a:t>
            </a:r>
            <a:r>
              <a:rPr lang="ko-KR" altLang="en-US" dirty="0" smtClean="0"/>
              <a:t>별 프로토콜 서비스를 검색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3429000"/>
            <a:ext cx="4464496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# socket_test.py</a:t>
            </a:r>
          </a:p>
          <a:p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get_service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:</a:t>
            </a:r>
          </a:p>
          <a:p>
            <a:r>
              <a:rPr lang="en-US" altLang="ko-KR" sz="1200" dirty="0"/>
              <a:t>    service =</a:t>
            </a:r>
            <a:r>
              <a:rPr lang="en-US" altLang="ko-KR" sz="1200" dirty="0" err="1"/>
              <a:t>socket.getservbyport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,'</a:t>
            </a:r>
            <a:r>
              <a:rPr lang="en-US" altLang="ko-KR" sz="1200" dirty="0" err="1"/>
              <a:t>tcp</a:t>
            </a:r>
            <a:r>
              <a:rPr lang="en-US" altLang="ko-KR" sz="1200" dirty="0"/>
              <a:t>') </a:t>
            </a:r>
          </a:p>
          <a:p>
            <a:r>
              <a:rPr lang="en-US" altLang="ko-KR" sz="1200" dirty="0"/>
              <a:t>    print " port : " +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+ " service name : " + </a:t>
            </a:r>
            <a:r>
              <a:rPr lang="en-US" altLang="ko-KR" sz="1200" dirty="0" smtClean="0"/>
              <a:t>service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 ' get port '</a:t>
            </a:r>
          </a:p>
          <a:p>
            <a:r>
              <a:rPr lang="en-US" altLang="ko-KR" sz="1200" dirty="0" err="1"/>
              <a:t>get_service</a:t>
            </a:r>
            <a:r>
              <a:rPr lang="en-US" altLang="ko-KR" sz="1200" dirty="0"/>
              <a:t>(80)</a:t>
            </a:r>
          </a:p>
          <a:p>
            <a:r>
              <a:rPr lang="en-US" altLang="ko-KR" sz="1200" dirty="0" err="1"/>
              <a:t>get_service</a:t>
            </a:r>
            <a:r>
              <a:rPr lang="en-US" altLang="ko-KR" sz="1200" dirty="0"/>
              <a:t>(53)</a:t>
            </a:r>
          </a:p>
          <a:p>
            <a:r>
              <a:rPr lang="en-US" altLang="ko-KR" sz="1200" dirty="0" err="1"/>
              <a:t>get_service</a:t>
            </a:r>
            <a:r>
              <a:rPr lang="en-US" altLang="ko-KR" sz="1200" dirty="0"/>
              <a:t>(25)</a:t>
            </a:r>
          </a:p>
          <a:p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5508104" y="4114817"/>
            <a:ext cx="30243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 </a:t>
            </a:r>
            <a:endParaRPr lang="fr-FR" altLang="ko-KR" dirty="0" smtClean="0"/>
          </a:p>
          <a:p>
            <a:r>
              <a:rPr lang="fr-FR" altLang="ko-KR" sz="1200" dirty="0" smtClean="0"/>
              <a:t>#</a:t>
            </a:r>
            <a:r>
              <a:rPr lang="ko-KR" altLang="en-US" sz="1200" dirty="0" smtClean="0"/>
              <a:t>결</a:t>
            </a:r>
            <a:r>
              <a:rPr lang="ko-KR" altLang="en-US" sz="1200" dirty="0"/>
              <a:t>과</a:t>
            </a:r>
            <a:endParaRPr lang="fr-FR" altLang="ko-KR" sz="1200" dirty="0" smtClean="0"/>
          </a:p>
          <a:p>
            <a:r>
              <a:rPr lang="fr-FR" altLang="ko-KR" sz="1200" dirty="0" smtClean="0"/>
              <a:t>get </a:t>
            </a:r>
            <a:r>
              <a:rPr lang="fr-FR" altLang="ko-KR" sz="1200" dirty="0"/>
              <a:t>port </a:t>
            </a:r>
          </a:p>
          <a:p>
            <a:r>
              <a:rPr lang="fr-FR" altLang="ko-KR" sz="1200" dirty="0"/>
              <a:t> port : 80 service name : http</a:t>
            </a:r>
          </a:p>
          <a:p>
            <a:r>
              <a:rPr lang="fr-FR" altLang="ko-KR" sz="1200" dirty="0"/>
              <a:t> port : 53 service name : domain</a:t>
            </a:r>
          </a:p>
          <a:p>
            <a:r>
              <a:rPr lang="fr-FR" altLang="ko-KR" sz="1200" dirty="0"/>
              <a:t> port : 25 service name : smtp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7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dirty="0" smtClean="0"/>
              <a:t>보통 모듈단위로 전역변수</a:t>
            </a:r>
            <a:r>
              <a:rPr lang="en-US" altLang="ko-KR" dirty="0" smtClean="0"/>
              <a:t>( global)</a:t>
            </a:r>
            <a:r>
              <a:rPr lang="ko-KR" altLang="en-US" dirty="0" smtClean="0"/>
              <a:t>과 함수 단위의 지역변수</a:t>
            </a:r>
            <a:r>
              <a:rPr lang="en-US" altLang="ko-KR" dirty="0" smtClean="0"/>
              <a:t>( local)</a:t>
            </a:r>
            <a:r>
              <a:rPr lang="ko-KR" altLang="en-US" dirty="0" smtClean="0"/>
              <a:t>로 구분해서 관리</a:t>
            </a:r>
            <a:endParaRPr lang="en-US" altLang="ko-KR" dirty="0" smtClean="0"/>
          </a:p>
          <a:p>
            <a:pPr marL="365760" lvl="1" indent="0" fontAlgn="base">
              <a:buNone/>
            </a:pPr>
            <a:r>
              <a:rPr lang="en-US" altLang="ko-KR" dirty="0" err="1" smtClean="0"/>
              <a:t>Builtin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파이썬이</a:t>
            </a:r>
            <a:r>
              <a:rPr lang="ko-KR" altLang="en-US" dirty="0" smtClean="0"/>
              <a:t> 기본 제공하는 영역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477" y="3478860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변수 검색 기준은 </a:t>
            </a:r>
            <a:r>
              <a:rPr lang="en-US" altLang="ko-KR" dirty="0">
                <a:latin typeface="+mn-ea"/>
              </a:rPr>
              <a:t>Local &gt; Global &gt; Built-in </a:t>
            </a:r>
            <a:r>
              <a:rPr lang="ko-KR" altLang="en-US" dirty="0">
                <a:latin typeface="+mn-ea"/>
              </a:rPr>
              <a:t>영역 순으로 </a:t>
            </a:r>
            <a:r>
              <a:rPr lang="ko-KR" altLang="en-US" dirty="0" smtClean="0">
                <a:latin typeface="+mn-ea"/>
              </a:rPr>
              <a:t>찾는다</a:t>
            </a:r>
            <a:endParaRPr lang="en-US" altLang="ko-KR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5556" y="4365104"/>
            <a:ext cx="3125249" cy="18722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모듈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전역변수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60032" y="4365104"/>
            <a:ext cx="3125249" cy="18722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지</a:t>
            </a:r>
            <a:r>
              <a:rPr lang="ko-KR" altLang="en-US" dirty="0">
                <a:solidFill>
                  <a:schemeClr val="tx1"/>
                </a:solidFill>
              </a:rPr>
              <a:t>역</a:t>
            </a:r>
            <a:r>
              <a:rPr lang="ko-KR" altLang="en-US" dirty="0" smtClean="0">
                <a:solidFill>
                  <a:schemeClr val="tx1"/>
                </a:solidFill>
              </a:rPr>
              <a:t>변수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5400" dirty="0" smtClean="0"/>
              <a:t>Socket </a:t>
            </a:r>
            <a:br>
              <a:rPr lang="en-US" altLang="ko-KR" sz="5400" dirty="0" smtClean="0"/>
            </a:br>
            <a:r>
              <a:rPr lang="ko-KR" altLang="en-US" sz="5400" dirty="0" smtClean="0"/>
              <a:t>생성</a:t>
            </a:r>
            <a:endParaRPr lang="ko-KR" altLang="en-US" sz="5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7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Socket  </a:t>
            </a:r>
            <a:r>
              <a:rPr lang="ko-KR" altLang="en-US" dirty="0" smtClean="0"/>
              <a:t>생성 기초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8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Echo </a:t>
            </a:r>
            <a:r>
              <a:rPr lang="ko-KR" altLang="en-US" dirty="0" smtClean="0"/>
              <a:t>통신처리 흐름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3501008"/>
            <a:ext cx="12961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36096" y="3501008"/>
            <a:ext cx="12961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72004" y="286936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20072" y="286936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987824" y="3861048"/>
            <a:ext cx="2448272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987824" y="4797152"/>
            <a:ext cx="2448272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339752" y="3717032"/>
            <a:ext cx="576064" cy="12961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켓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80112" y="3753036"/>
            <a:ext cx="576064" cy="12961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켓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82346" y="491068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메시지 전송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3563888" y="344003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메시지 전송</a:t>
            </a:r>
            <a:endParaRPr lang="ko-KR" altLang="en-US" sz="1200" dirty="0"/>
          </a:p>
        </p:txBody>
      </p:sp>
      <p:sp>
        <p:nvSpPr>
          <p:cNvPr id="22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클라이언트에서  서버로 전송하면 그대로 전달하는 통신을 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1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생성</a:t>
            </a:r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내부의 서버를 가지고 소켓서버 생성하여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827584" y="2708920"/>
            <a:ext cx="5040560" cy="360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socket</a:t>
            </a:r>
          </a:p>
          <a:p>
            <a:endParaRPr lang="en-US" altLang="ko-KR" sz="1000" dirty="0"/>
          </a:p>
          <a:p>
            <a:r>
              <a:rPr lang="en-US" altLang="ko-KR" sz="1000" dirty="0"/>
              <a:t>HOST = 'localhost'                  # Symbolic name meaning all available interfaces</a:t>
            </a:r>
          </a:p>
          <a:p>
            <a:r>
              <a:rPr lang="en-US" altLang="ko-KR" sz="1000" dirty="0"/>
              <a:t>PORT = 50007              # Arbitrary non-privileged port</a:t>
            </a:r>
          </a:p>
          <a:p>
            <a:r>
              <a:rPr lang="en-US" altLang="ko-KR" sz="1000" dirty="0"/>
              <a:t>s = </a:t>
            </a:r>
            <a:r>
              <a:rPr lang="en-US" altLang="ko-KR" sz="1000" dirty="0" err="1"/>
              <a:t>socket.socket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socket.AF_INET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socket.SOCK_STREAM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/>
              <a:t>s.bind</a:t>
            </a:r>
            <a:r>
              <a:rPr lang="en-US" altLang="ko-KR" sz="1000" dirty="0"/>
              <a:t>((HOST, PORT))</a:t>
            </a:r>
          </a:p>
          <a:p>
            <a:r>
              <a:rPr lang="en-US" altLang="ko-KR" sz="1000" dirty="0" err="1"/>
              <a:t>s.listen</a:t>
            </a:r>
            <a:r>
              <a:rPr lang="en-US" altLang="ko-KR" sz="1000" dirty="0"/>
              <a:t>(1)</a:t>
            </a:r>
          </a:p>
          <a:p>
            <a:r>
              <a:rPr lang="en-US" altLang="ko-KR" sz="1000" dirty="0" smtClean="0"/>
              <a:t>while </a:t>
            </a:r>
            <a:r>
              <a:rPr lang="en-US" altLang="ko-KR" sz="1000" dirty="0"/>
              <a:t>1</a:t>
            </a:r>
            <a:r>
              <a:rPr lang="en-US" altLang="ko-KR" sz="1000" dirty="0" smtClean="0"/>
              <a:t>:                                              </a:t>
            </a:r>
            <a:r>
              <a:rPr lang="en-US" altLang="ko-KR" sz="1000" dirty="0"/>
              <a:t># </a:t>
            </a:r>
            <a:r>
              <a:rPr lang="ko-KR" altLang="en-US" sz="1000" dirty="0"/>
              <a:t>서버 </a:t>
            </a:r>
            <a:r>
              <a:rPr lang="ko-KR" altLang="en-US" sz="1000" dirty="0" smtClean="0"/>
              <a:t>순환</a:t>
            </a:r>
            <a:endParaRPr lang="en-US" altLang="ko-KR" sz="1000" dirty="0"/>
          </a:p>
          <a:p>
            <a:r>
              <a:rPr lang="en-US" altLang="ko-KR" sz="1000" dirty="0"/>
              <a:t>    conn, </a:t>
            </a:r>
            <a:r>
              <a:rPr lang="en-US" altLang="ko-KR" sz="1000" dirty="0" err="1"/>
              <a:t>addr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s.accept</a:t>
            </a:r>
            <a:r>
              <a:rPr lang="en-US" altLang="ko-KR" sz="1000" dirty="0" smtClean="0"/>
              <a:t>()                  #</a:t>
            </a:r>
            <a:r>
              <a:rPr lang="ko-KR" altLang="en-US" sz="1000" dirty="0" smtClean="0"/>
              <a:t>클라이언트 연결</a:t>
            </a:r>
            <a:endParaRPr lang="en-US" altLang="ko-KR" sz="1000" dirty="0"/>
          </a:p>
          <a:p>
            <a:r>
              <a:rPr lang="en-US" altLang="ko-KR" sz="1000" dirty="0"/>
              <a:t>    print 'Connected by', </a:t>
            </a:r>
            <a:r>
              <a:rPr lang="en-US" altLang="ko-KR" sz="1000" dirty="0" err="1"/>
              <a:t>addr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</a:p>
          <a:p>
            <a:r>
              <a:rPr lang="en-US" altLang="ko-KR" sz="1000" dirty="0" smtClean="0"/>
              <a:t>    while </a:t>
            </a:r>
            <a:r>
              <a:rPr lang="en-US" altLang="ko-KR" sz="1000" dirty="0"/>
              <a:t>1 : </a:t>
            </a:r>
            <a:r>
              <a:rPr lang="en-US" altLang="ko-KR" sz="1000" dirty="0" smtClean="0"/>
              <a:t>                                      #</a:t>
            </a:r>
            <a:r>
              <a:rPr lang="ko-KR" altLang="en-US" sz="1000" dirty="0"/>
              <a:t>클라이언트 </a:t>
            </a:r>
            <a:r>
              <a:rPr lang="ko-KR" altLang="en-US" sz="1000" dirty="0" smtClean="0"/>
              <a:t>순환</a:t>
            </a:r>
            <a:endParaRPr lang="en-US" altLang="ko-KR" sz="1000" dirty="0"/>
          </a:p>
          <a:p>
            <a:r>
              <a:rPr lang="en-US" altLang="ko-KR" sz="1000" dirty="0"/>
              <a:t>        data = </a:t>
            </a:r>
            <a:r>
              <a:rPr lang="en-US" altLang="ko-KR" sz="1000" dirty="0" err="1"/>
              <a:t>conn.recv</a:t>
            </a:r>
            <a:r>
              <a:rPr lang="en-US" altLang="ko-KR" sz="1000" dirty="0"/>
              <a:t>(1024</a:t>
            </a:r>
            <a:r>
              <a:rPr lang="en-US" altLang="ko-KR" sz="1000" dirty="0" smtClean="0"/>
              <a:t>)            #</a:t>
            </a:r>
            <a:r>
              <a:rPr lang="ko-KR" altLang="en-US" sz="1000" dirty="0" smtClean="0"/>
              <a:t>클라이언트로 부터 수신</a:t>
            </a:r>
            <a:endParaRPr lang="en-US" altLang="ko-KR" sz="1000" dirty="0"/>
          </a:p>
          <a:p>
            <a:r>
              <a:rPr lang="en-US" altLang="ko-KR" sz="1000" dirty="0"/>
              <a:t>        if not data: break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conn.send</a:t>
            </a:r>
            <a:r>
              <a:rPr lang="en-US" altLang="ko-KR" sz="1000" dirty="0"/>
              <a:t>(data</a:t>
            </a:r>
            <a:r>
              <a:rPr lang="en-US" altLang="ko-KR" sz="1000" dirty="0" smtClean="0"/>
              <a:t>)                        #</a:t>
            </a:r>
            <a:r>
              <a:rPr lang="ko-KR" altLang="en-US" sz="1000" dirty="0" smtClean="0"/>
              <a:t>클라이언트에 송신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conn.close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    break</a:t>
            </a:r>
          </a:p>
          <a:p>
            <a:r>
              <a:rPr lang="en-US" altLang="ko-KR" sz="1000" dirty="0" err="1"/>
              <a:t>s.close</a:t>
            </a:r>
            <a:r>
              <a:rPr lang="en-US" altLang="ko-KR" sz="1000" dirty="0"/>
              <a:t>()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생성</a:t>
            </a:r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내부의 서버를 가지고 소켓서버 생성하여 연결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827584" y="2924944"/>
            <a:ext cx="4968552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# Echo client program</a:t>
            </a:r>
          </a:p>
          <a:p>
            <a:r>
              <a:rPr lang="en-US" altLang="ko-KR" sz="1000" dirty="0"/>
              <a:t>import socket</a:t>
            </a:r>
          </a:p>
          <a:p>
            <a:endParaRPr lang="en-US" altLang="ko-KR" sz="1000" dirty="0"/>
          </a:p>
          <a:p>
            <a:r>
              <a:rPr lang="en-US" altLang="ko-KR" sz="1000" dirty="0"/>
              <a:t>HOST = 'localhost'              # The remote host</a:t>
            </a:r>
          </a:p>
          <a:p>
            <a:r>
              <a:rPr lang="en-US" altLang="ko-KR" sz="1000" dirty="0"/>
              <a:t>PORT = 50007              # The same port as used by the server</a:t>
            </a:r>
          </a:p>
          <a:p>
            <a:r>
              <a:rPr lang="en-US" altLang="ko-KR" sz="1000" dirty="0"/>
              <a:t>s = </a:t>
            </a:r>
            <a:r>
              <a:rPr lang="en-US" altLang="ko-KR" sz="1000" dirty="0" err="1"/>
              <a:t>socket.socket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socket.AF_INET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socket.SOCK_STREAM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/>
              <a:t>s.connect</a:t>
            </a:r>
            <a:r>
              <a:rPr lang="en-US" altLang="ko-KR" sz="1000" dirty="0"/>
              <a:t>((HOST, PORT))</a:t>
            </a:r>
          </a:p>
          <a:p>
            <a:endParaRPr lang="en-US" altLang="ko-KR" sz="1000" dirty="0"/>
          </a:p>
          <a:p>
            <a:r>
              <a:rPr lang="en-US" altLang="ko-KR" sz="1000" dirty="0"/>
              <a:t>while 1 :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endParaRPr lang="en-US" altLang="ko-KR" sz="1000" dirty="0"/>
          </a:p>
          <a:p>
            <a:r>
              <a:rPr lang="en-US" altLang="ko-KR" sz="1000" dirty="0"/>
              <a:t>    data = </a:t>
            </a:r>
            <a:r>
              <a:rPr lang="en-US" altLang="ko-KR" sz="1000" dirty="0" err="1"/>
              <a:t>raw_input</a:t>
            </a:r>
            <a:r>
              <a:rPr lang="en-US" altLang="ko-KR" sz="1000" dirty="0"/>
              <a:t>('&gt; ') </a:t>
            </a:r>
            <a:r>
              <a:rPr lang="en-US" altLang="ko-KR" sz="1000" dirty="0" smtClean="0"/>
              <a:t>      #</a:t>
            </a:r>
            <a:r>
              <a:rPr lang="ko-KR" altLang="en-US" sz="1000" dirty="0" smtClean="0"/>
              <a:t>데이터를 </a:t>
            </a:r>
            <a:r>
              <a:rPr lang="ko-KR" altLang="en-US" sz="1000" dirty="0" err="1" smtClean="0"/>
              <a:t>입력창에서</a:t>
            </a:r>
            <a:r>
              <a:rPr lang="ko-KR" altLang="en-US" sz="1000" dirty="0" smtClean="0"/>
              <a:t> 받음</a:t>
            </a:r>
            <a:endParaRPr lang="en-US" altLang="ko-KR" sz="1000" dirty="0"/>
          </a:p>
          <a:p>
            <a:r>
              <a:rPr lang="en-US" altLang="ko-KR" sz="1000" dirty="0"/>
              <a:t>    if not data: break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s.send</a:t>
            </a:r>
            <a:r>
              <a:rPr lang="en-US" altLang="ko-KR" sz="1000" dirty="0"/>
              <a:t>(data</a:t>
            </a:r>
            <a:r>
              <a:rPr lang="en-US" altLang="ko-KR" sz="1000" dirty="0" smtClean="0"/>
              <a:t>)                      # </a:t>
            </a:r>
            <a:r>
              <a:rPr lang="ko-KR" altLang="en-US" sz="1000" dirty="0" smtClean="0"/>
              <a:t>서버에 데이터 전송</a:t>
            </a:r>
            <a:endParaRPr lang="en-US" altLang="ko-KR" sz="1000" dirty="0"/>
          </a:p>
          <a:p>
            <a:r>
              <a:rPr lang="en-US" altLang="ko-KR" sz="1000" dirty="0"/>
              <a:t>    data = </a:t>
            </a:r>
            <a:r>
              <a:rPr lang="en-US" altLang="ko-KR" sz="1000" dirty="0" err="1"/>
              <a:t>s.recv</a:t>
            </a:r>
            <a:r>
              <a:rPr lang="en-US" altLang="ko-KR" sz="1000" dirty="0"/>
              <a:t>(1024</a:t>
            </a:r>
            <a:r>
              <a:rPr lang="en-US" altLang="ko-KR" sz="1000" dirty="0" smtClean="0"/>
              <a:t>)          # </a:t>
            </a:r>
            <a:r>
              <a:rPr lang="ko-KR" altLang="en-US" sz="1000" dirty="0" smtClean="0"/>
              <a:t>서버로부터 데이터 수신</a:t>
            </a:r>
            <a:endParaRPr lang="en-US" altLang="ko-KR" sz="1000" dirty="0"/>
          </a:p>
          <a:p>
            <a:r>
              <a:rPr lang="en-US" altLang="ko-KR" sz="1000" dirty="0"/>
              <a:t>    if not data: break</a:t>
            </a:r>
          </a:p>
          <a:p>
            <a:r>
              <a:rPr lang="en-US" altLang="ko-KR" sz="1000" dirty="0"/>
              <a:t>    print 'Received', </a:t>
            </a:r>
            <a:r>
              <a:rPr lang="en-US" altLang="ko-KR" sz="1000" dirty="0" err="1"/>
              <a:t>repr</a:t>
            </a:r>
            <a:r>
              <a:rPr lang="en-US" altLang="ko-KR" sz="1000" dirty="0"/>
              <a:t>(data)</a:t>
            </a:r>
          </a:p>
          <a:p>
            <a:r>
              <a:rPr lang="en-US" altLang="ko-KR" sz="1000" dirty="0" err="1"/>
              <a:t>s.close</a:t>
            </a:r>
            <a:r>
              <a:rPr lang="en-US" altLang="ko-KR" sz="1000" dirty="0"/>
              <a:t>()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Socket Exception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5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exception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83568" y="3212976"/>
            <a:ext cx="6048672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000" dirty="0"/>
              <a:t>import socket   #for sockets</a:t>
            </a:r>
          </a:p>
          <a:p>
            <a:pPr fontAlgn="base"/>
            <a:r>
              <a:rPr lang="en-US" altLang="ko-KR" sz="1000" dirty="0"/>
              <a:t>import sys  #for exit</a:t>
            </a:r>
          </a:p>
          <a:p>
            <a:pPr fontAlgn="base"/>
            <a:r>
              <a:rPr lang="en-US" altLang="ko-KR" sz="1000" dirty="0"/>
              <a:t> </a:t>
            </a:r>
          </a:p>
          <a:p>
            <a:pPr fontAlgn="base"/>
            <a:r>
              <a:rPr lang="en-US" altLang="ko-KR" sz="1000" dirty="0"/>
              <a:t>try:</a:t>
            </a:r>
          </a:p>
          <a:p>
            <a:pPr fontAlgn="base"/>
            <a:r>
              <a:rPr lang="en-US" altLang="ko-KR" sz="1000" dirty="0"/>
              <a:t>    #create an AF_INET, STREAM socket (TCP)</a:t>
            </a:r>
          </a:p>
          <a:p>
            <a:pPr fontAlgn="base"/>
            <a:r>
              <a:rPr lang="en-US" altLang="ko-KR" sz="1000" dirty="0"/>
              <a:t>    s = </a:t>
            </a:r>
            <a:r>
              <a:rPr lang="en-US" altLang="ko-KR" sz="1000" dirty="0" err="1"/>
              <a:t>socket.socket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socket.AF_INET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socket.SOCK_STREAM</a:t>
            </a:r>
            <a:r>
              <a:rPr lang="en-US" altLang="ko-KR" sz="1000" dirty="0"/>
              <a:t>)</a:t>
            </a:r>
          </a:p>
          <a:p>
            <a:pPr fontAlgn="base"/>
            <a:r>
              <a:rPr lang="en-US" altLang="ko-KR" sz="1000" dirty="0"/>
              <a:t>except </a:t>
            </a:r>
            <a:r>
              <a:rPr lang="en-US" altLang="ko-KR" sz="1000" dirty="0" err="1"/>
              <a:t>socket.error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:</a:t>
            </a:r>
          </a:p>
          <a:p>
            <a:pPr fontAlgn="base"/>
            <a:r>
              <a:rPr lang="en-US" altLang="ko-KR" sz="1000" dirty="0"/>
              <a:t>    print 'Failed to create socket. Error code: ' +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[0]) + ' , Error message : ' + 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[1]</a:t>
            </a:r>
          </a:p>
          <a:p>
            <a:pPr fontAlgn="base"/>
            <a:r>
              <a:rPr lang="en-US" altLang="ko-KR" sz="1000" dirty="0"/>
              <a:t>    </a:t>
            </a:r>
            <a:r>
              <a:rPr lang="en-US" altLang="ko-KR" sz="1000" dirty="0" err="1"/>
              <a:t>sys.exit</a:t>
            </a:r>
            <a:r>
              <a:rPr lang="en-US" altLang="ko-KR" sz="1000" dirty="0"/>
              <a:t>();</a:t>
            </a:r>
          </a:p>
          <a:p>
            <a:pPr fontAlgn="base"/>
            <a:r>
              <a:rPr lang="en-US" altLang="ko-KR" sz="1000" dirty="0"/>
              <a:t> </a:t>
            </a:r>
          </a:p>
          <a:p>
            <a:pPr fontAlgn="base"/>
            <a:r>
              <a:rPr lang="en-US" altLang="ko-KR" sz="1000" dirty="0"/>
              <a:t>print 'Socket Created'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Socket </a:t>
            </a:r>
            <a:r>
              <a:rPr lang="ko-KR" altLang="en-US" dirty="0" smtClean="0"/>
              <a:t>모듈 내의 </a:t>
            </a:r>
            <a:r>
              <a:rPr lang="en-US" altLang="ko-KR" dirty="0" smtClean="0"/>
              <a:t>error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사</a:t>
            </a:r>
            <a:r>
              <a:rPr lang="ko-KR" altLang="en-US" dirty="0"/>
              <a:t>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ko-KR" altLang="en-US" sz="1400" b="1" dirty="0" smtClean="0"/>
              <a:t>참조문서 </a:t>
            </a:r>
            <a:r>
              <a:rPr lang="en-US" altLang="ko-KR" sz="1400" b="1" dirty="0" smtClean="0"/>
              <a:t>: http</a:t>
            </a:r>
            <a:r>
              <a:rPr lang="en-US" altLang="ko-KR" sz="1400" b="1" dirty="0"/>
              <a:t>://www.binarytides.com/python-socket-programming-tutorial/</a:t>
            </a:r>
            <a:endParaRPr lang="ko-KR" altLang="en-US" sz="14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Remote </a:t>
            </a:r>
            <a:r>
              <a:rPr lang="ko-KR" altLang="en-US" dirty="0" smtClean="0"/>
              <a:t>서버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Client socket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내 서버에 </a:t>
            </a:r>
            <a:r>
              <a:rPr lang="en-US" altLang="ko-KR" dirty="0" smtClean="0"/>
              <a:t>socket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755576" y="2636912"/>
            <a:ext cx="7272808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 smtClean="0"/>
              <a:t>#client_remote_test.py</a:t>
            </a:r>
          </a:p>
          <a:p>
            <a:pPr fontAlgn="base"/>
            <a:endParaRPr lang="en-US" altLang="ko-KR" sz="1200" dirty="0" smtClean="0"/>
          </a:p>
          <a:p>
            <a:pPr fontAlgn="base"/>
            <a:r>
              <a:rPr lang="en-US" altLang="ko-KR" sz="1200" dirty="0" smtClean="0"/>
              <a:t>import </a:t>
            </a:r>
            <a:r>
              <a:rPr lang="en-US" altLang="ko-KR" sz="1200" dirty="0"/>
              <a:t>socket   #for sockets</a:t>
            </a:r>
          </a:p>
          <a:p>
            <a:pPr fontAlgn="base"/>
            <a:r>
              <a:rPr lang="en-US" altLang="ko-KR" sz="1200" dirty="0"/>
              <a:t>import sys  #for exit</a:t>
            </a:r>
          </a:p>
          <a:p>
            <a:pPr fontAlgn="base"/>
            <a:r>
              <a:rPr lang="en-US" altLang="ko-KR" sz="1200" dirty="0"/>
              <a:t> </a:t>
            </a:r>
          </a:p>
          <a:p>
            <a:pPr fontAlgn="base"/>
            <a:r>
              <a:rPr lang="en-US" altLang="ko-KR" sz="1200" dirty="0"/>
              <a:t>#Send some data to remote server</a:t>
            </a:r>
          </a:p>
          <a:p>
            <a:pPr fontAlgn="base"/>
            <a:r>
              <a:rPr lang="en-US" altLang="ko-KR" sz="1200" dirty="0"/>
              <a:t>message = "GET / HTTP/1.1\r\n\r\n"</a:t>
            </a:r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r>
              <a:rPr lang="en-US" altLang="ko-KR" sz="1200" dirty="0"/>
              <a:t>try :</a:t>
            </a:r>
          </a:p>
          <a:p>
            <a:pPr fontAlgn="base"/>
            <a:r>
              <a:rPr lang="en-US" altLang="ko-KR" sz="1200" dirty="0"/>
              <a:t>    #Set the whole string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s.sendall</a:t>
            </a:r>
            <a:r>
              <a:rPr lang="en-US" altLang="ko-KR" sz="1200" dirty="0"/>
              <a:t>(message)</a:t>
            </a:r>
          </a:p>
          <a:p>
            <a:pPr fontAlgn="base"/>
            <a:r>
              <a:rPr lang="en-US" altLang="ko-KR" sz="1200" dirty="0"/>
              <a:t>except </a:t>
            </a:r>
            <a:r>
              <a:rPr lang="en-US" altLang="ko-KR" sz="1200" dirty="0" err="1"/>
              <a:t>socket.error</a:t>
            </a:r>
            <a:r>
              <a:rPr lang="en-US" altLang="ko-KR" sz="1200" dirty="0"/>
              <a:t>:</a:t>
            </a:r>
          </a:p>
          <a:p>
            <a:pPr fontAlgn="base"/>
            <a:r>
              <a:rPr lang="en-US" altLang="ko-KR" sz="1200" dirty="0"/>
              <a:t>    #Send failed</a:t>
            </a:r>
          </a:p>
          <a:p>
            <a:pPr fontAlgn="base"/>
            <a:r>
              <a:rPr lang="en-US" altLang="ko-KR" sz="1200" dirty="0"/>
              <a:t>    print 'Send failed'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sys.exit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r>
              <a:rPr lang="en-US" altLang="ko-KR" sz="1200" dirty="0"/>
              <a:t>print 'Message send successfully'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0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Client</a:t>
            </a:r>
            <a:r>
              <a:rPr lang="ko-KR" altLang="en-US" dirty="0" smtClean="0"/>
              <a:t>에서 외부 서버 연결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Google </a:t>
            </a:r>
            <a:r>
              <a:rPr lang="ko-KR" altLang="en-US" dirty="0" smtClean="0"/>
              <a:t>서버에 연결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564904"/>
            <a:ext cx="511256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#client_remote_test.py</a:t>
            </a:r>
          </a:p>
          <a:p>
            <a:pPr fontAlgn="base"/>
            <a:r>
              <a:rPr lang="en-US" altLang="ko-KR" sz="1200" dirty="0"/>
              <a:t> </a:t>
            </a:r>
            <a:endParaRPr lang="en-US" altLang="ko-KR" sz="1200" dirty="0" smtClean="0"/>
          </a:p>
          <a:p>
            <a:pPr fontAlgn="base"/>
            <a:r>
              <a:rPr lang="en-US" altLang="ko-KR" sz="1200" dirty="0" smtClean="0"/>
              <a:t>host </a:t>
            </a:r>
            <a:r>
              <a:rPr lang="en-US" altLang="ko-KR" sz="1200" dirty="0"/>
              <a:t>= 'www.google.com'</a:t>
            </a:r>
          </a:p>
          <a:p>
            <a:pPr fontAlgn="base"/>
            <a:r>
              <a:rPr lang="en-US" altLang="ko-KR" sz="1200" dirty="0"/>
              <a:t>port = 80</a:t>
            </a:r>
          </a:p>
          <a:p>
            <a:pPr fontAlgn="base"/>
            <a:r>
              <a:rPr lang="en-US" altLang="ko-KR" sz="1200" dirty="0"/>
              <a:t> </a:t>
            </a:r>
          </a:p>
          <a:p>
            <a:pPr fontAlgn="base"/>
            <a:r>
              <a:rPr lang="en-US" altLang="ko-KR" sz="1200" dirty="0"/>
              <a:t>try:</a:t>
            </a:r>
          </a:p>
          <a:p>
            <a:pPr fontAlgn="base"/>
            <a:r>
              <a:rPr lang="en-US" altLang="ko-KR" sz="1200" dirty="0"/>
              <a:t>    </a:t>
            </a:r>
            <a:r>
              <a:rPr lang="en-US" altLang="ko-KR" sz="1200" dirty="0" err="1"/>
              <a:t>remote_ip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socket.gethostbyname</a:t>
            </a:r>
            <a:r>
              <a:rPr lang="en-US" altLang="ko-KR" sz="1200" dirty="0"/>
              <a:t>( host 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except </a:t>
            </a:r>
            <a:r>
              <a:rPr lang="en-US" altLang="ko-KR" sz="1200" dirty="0" err="1"/>
              <a:t>socket.gaierror</a:t>
            </a:r>
            <a:r>
              <a:rPr lang="en-US" altLang="ko-KR" sz="1200" dirty="0"/>
              <a:t>:</a:t>
            </a:r>
          </a:p>
          <a:p>
            <a:pPr fontAlgn="base"/>
            <a:r>
              <a:rPr lang="en-US" altLang="ko-KR" sz="1200" dirty="0"/>
              <a:t>    #could not resolve</a:t>
            </a:r>
          </a:p>
          <a:p>
            <a:pPr fontAlgn="base"/>
            <a:r>
              <a:rPr lang="en-US" altLang="ko-KR" sz="1200" dirty="0"/>
              <a:t>    print 'Hostname could not be resolved. Exiting'</a:t>
            </a:r>
          </a:p>
          <a:p>
            <a:pPr fontAlgn="base"/>
            <a:r>
              <a:rPr lang="en-US" altLang="ko-KR" sz="1200" dirty="0"/>
              <a:t>    </a:t>
            </a:r>
            <a:r>
              <a:rPr lang="en-US" altLang="ko-KR" sz="1200" dirty="0" err="1"/>
              <a:t>sys.exit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     </a:t>
            </a:r>
          </a:p>
          <a:p>
            <a:pPr fontAlgn="base"/>
            <a:r>
              <a:rPr lang="en-US" altLang="ko-KR" sz="1200" dirty="0"/>
              <a:t>print '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of ' + host + ' is ' + </a:t>
            </a:r>
            <a:r>
              <a:rPr lang="en-US" altLang="ko-KR" sz="1200" dirty="0" err="1"/>
              <a:t>remote_ip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 </a:t>
            </a:r>
          </a:p>
          <a:p>
            <a:pPr fontAlgn="base"/>
            <a:r>
              <a:rPr lang="en-US" altLang="ko-KR" sz="1200" dirty="0"/>
              <a:t>#Connect to remote server</a:t>
            </a:r>
          </a:p>
          <a:p>
            <a:pPr fontAlgn="base"/>
            <a:r>
              <a:rPr lang="en-US" altLang="ko-KR" sz="1200" dirty="0" err="1"/>
              <a:t>s.connect</a:t>
            </a:r>
            <a:r>
              <a:rPr lang="en-US" altLang="ko-KR" sz="1200" dirty="0"/>
              <a:t>((</a:t>
            </a:r>
            <a:r>
              <a:rPr lang="en-US" altLang="ko-KR" sz="1200" dirty="0" err="1"/>
              <a:t>remote_ip</a:t>
            </a:r>
            <a:r>
              <a:rPr lang="en-US" altLang="ko-KR" sz="1200" dirty="0"/>
              <a:t> , port))</a:t>
            </a:r>
          </a:p>
          <a:p>
            <a:pPr fontAlgn="base"/>
            <a:r>
              <a:rPr lang="en-US" altLang="ko-KR" sz="1200" dirty="0"/>
              <a:t> </a:t>
            </a:r>
          </a:p>
          <a:p>
            <a:pPr fontAlgn="base"/>
            <a:r>
              <a:rPr lang="en-US" altLang="ko-KR" sz="1200" dirty="0"/>
              <a:t>print 'Socket Connected to ' + host + ' on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' + </a:t>
            </a:r>
            <a:r>
              <a:rPr lang="en-US" altLang="ko-KR" sz="1200" dirty="0" err="1"/>
              <a:t>remote_ip</a:t>
            </a:r>
            <a:endParaRPr lang="en-US" altLang="ko-KR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8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3286987"/>
            <a:ext cx="5019675" cy="2646065"/>
          </a:xfrm>
          <a:prstGeom prst="rect">
            <a:avLst/>
          </a:prstGeom>
          <a:noFill/>
          <a:ln>
            <a:noFill/>
            <a:prstDash val="sysDash"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sz="2800" dirty="0" smtClean="0"/>
              <a:t>현재 구현된 영역에 정의된 변수는 전역변수 이고 함수 </a:t>
            </a:r>
            <a:r>
              <a:rPr lang="ko-KR" altLang="en-US" sz="2800" dirty="0" err="1" smtClean="0"/>
              <a:t>정의시</a:t>
            </a:r>
            <a:r>
              <a:rPr lang="ko-KR" altLang="en-US" sz="2800" dirty="0" smtClean="0"/>
              <a:t> 내부에 있는 것은 지역변수이므로 </a:t>
            </a:r>
            <a:r>
              <a:rPr lang="en-US" altLang="ko-KR" sz="2800" dirty="0" smtClean="0"/>
              <a:t>p</a:t>
            </a:r>
            <a:r>
              <a:rPr lang="ko-KR" altLang="en-US" sz="2800" dirty="0" smtClean="0"/>
              <a:t>라는 변수는 지역과 전역에 다 정의 됨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298570" y="477005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함수내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그 내부에 정의된 변수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  <a:endCxn id="6" idx="1"/>
          </p:cNvCxnSpPr>
          <p:nvPr/>
        </p:nvCxnSpPr>
        <p:spPr>
          <a:xfrm>
            <a:off x="2885187" y="3843482"/>
            <a:ext cx="3413383" cy="12497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26360" y="337455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외부 변수는 전역변수 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endCxn id="13" idx="1"/>
          </p:cNvCxnSpPr>
          <p:nvPr/>
        </p:nvCxnSpPr>
        <p:spPr>
          <a:xfrm>
            <a:off x="2005880" y="3374558"/>
            <a:ext cx="4320480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96955" y="3573016"/>
            <a:ext cx="2088232" cy="5409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3588" y="3212976"/>
            <a:ext cx="1188132" cy="32316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45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Remote </a:t>
            </a:r>
            <a:r>
              <a:rPr lang="ko-KR" altLang="en-US" dirty="0" smtClean="0"/>
              <a:t>연결 실행 결과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클라이언트 </a:t>
            </a:r>
            <a:r>
              <a:rPr lang="en-US" altLang="ko-KR" dirty="0" smtClean="0"/>
              <a:t>socket</a:t>
            </a:r>
            <a:r>
              <a:rPr lang="ko-KR" altLang="en-US" dirty="0" smtClean="0"/>
              <a:t>을 생성하고 </a:t>
            </a:r>
            <a:r>
              <a:rPr lang="en-US" altLang="ko-KR" dirty="0" smtClean="0"/>
              <a:t>remote </a:t>
            </a:r>
            <a:r>
              <a:rPr lang="ko-KR" altLang="en-US" dirty="0" smtClean="0"/>
              <a:t>서버인 </a:t>
            </a:r>
            <a:r>
              <a:rPr lang="en-US" altLang="ko-KR" dirty="0" smtClean="0">
                <a:hlinkClick r:id="rId2"/>
              </a:rPr>
              <a:t>www.google.com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접속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42996"/>
            <a:ext cx="61531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Client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외부서버 메시지 전송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Google </a:t>
            </a:r>
            <a:r>
              <a:rPr lang="ko-KR" altLang="en-US" dirty="0" smtClean="0"/>
              <a:t>서버로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메시지 전송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564904"/>
            <a:ext cx="511256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#client_remote_test.py</a:t>
            </a:r>
          </a:p>
          <a:p>
            <a:pPr fontAlgn="base"/>
            <a:r>
              <a:rPr lang="en-US" altLang="ko-KR" sz="1200" dirty="0"/>
              <a:t> </a:t>
            </a:r>
            <a:endParaRPr lang="en-US" altLang="ko-KR" sz="1200" dirty="0" smtClean="0"/>
          </a:p>
          <a:p>
            <a:pPr fontAlgn="base"/>
            <a:r>
              <a:rPr lang="en-US" altLang="ko-KR" sz="1200" dirty="0"/>
              <a:t>#Send some data to remote server</a:t>
            </a:r>
          </a:p>
          <a:p>
            <a:pPr fontAlgn="base"/>
            <a:r>
              <a:rPr lang="en-US" altLang="ko-KR" sz="1200" dirty="0"/>
              <a:t>message = "GET / HTTP/1.1\r\n\r\n"</a:t>
            </a:r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r>
              <a:rPr lang="en-US" altLang="ko-KR" sz="1200" dirty="0"/>
              <a:t>try :</a:t>
            </a:r>
          </a:p>
          <a:p>
            <a:pPr fontAlgn="base"/>
            <a:r>
              <a:rPr lang="en-US" altLang="ko-KR" sz="1200" dirty="0"/>
              <a:t>    #Set the whole string</a:t>
            </a:r>
          </a:p>
          <a:p>
            <a:pPr fontAlgn="base"/>
            <a:r>
              <a:rPr lang="en-US" altLang="ko-KR" sz="1200" dirty="0"/>
              <a:t>    print 'send message ', message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s.sendall</a:t>
            </a:r>
            <a:r>
              <a:rPr lang="en-US" altLang="ko-KR" sz="1200" dirty="0"/>
              <a:t>(message)</a:t>
            </a:r>
          </a:p>
          <a:p>
            <a:pPr fontAlgn="base"/>
            <a:r>
              <a:rPr lang="en-US" altLang="ko-KR" sz="1200" dirty="0"/>
              <a:t>except </a:t>
            </a:r>
            <a:r>
              <a:rPr lang="en-US" altLang="ko-KR" sz="1200" dirty="0" err="1"/>
              <a:t>socket.error</a:t>
            </a:r>
            <a:r>
              <a:rPr lang="en-US" altLang="ko-KR" sz="1200" dirty="0"/>
              <a:t>:</a:t>
            </a:r>
          </a:p>
          <a:p>
            <a:pPr fontAlgn="base"/>
            <a:r>
              <a:rPr lang="en-US" altLang="ko-KR" sz="1200" dirty="0"/>
              <a:t>    #Send failed</a:t>
            </a:r>
          </a:p>
          <a:p>
            <a:pPr fontAlgn="base"/>
            <a:r>
              <a:rPr lang="en-US" altLang="ko-KR" sz="1200" dirty="0"/>
              <a:t>    print 'Send failed'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sys.exit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r>
              <a:rPr lang="en-US" altLang="ko-KR" sz="1200" dirty="0"/>
              <a:t>print 'Message send successfully'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3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Client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외부서버 메시지 수신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Google </a:t>
            </a:r>
            <a:r>
              <a:rPr lang="ko-KR" altLang="en-US" dirty="0" smtClean="0"/>
              <a:t>서버에서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메시지 수신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564904"/>
            <a:ext cx="511256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#client_remote_test.py</a:t>
            </a:r>
          </a:p>
          <a:p>
            <a:pPr fontAlgn="base"/>
            <a:endParaRPr lang="en-US" altLang="ko-KR" sz="1200" dirty="0" smtClean="0"/>
          </a:p>
          <a:p>
            <a:pPr fontAlgn="base"/>
            <a:r>
              <a:rPr lang="en-US" altLang="ko-KR" sz="1200" dirty="0"/>
              <a:t>#Now receive data</a:t>
            </a:r>
          </a:p>
          <a:p>
            <a:pPr fontAlgn="base"/>
            <a:r>
              <a:rPr lang="en-US" altLang="ko-KR" sz="1200" dirty="0"/>
              <a:t>reply = </a:t>
            </a:r>
            <a:r>
              <a:rPr lang="en-US" altLang="ko-KR" sz="1200" dirty="0" err="1"/>
              <a:t>s.recv</a:t>
            </a:r>
            <a:r>
              <a:rPr lang="en-US" altLang="ko-KR" sz="1200" dirty="0"/>
              <a:t>(4096)</a:t>
            </a:r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r>
              <a:rPr lang="en-US" altLang="ko-KR" sz="1200" dirty="0"/>
              <a:t>print 'receive message '</a:t>
            </a:r>
          </a:p>
          <a:p>
            <a:pPr fontAlgn="base"/>
            <a:r>
              <a:rPr lang="en-US" altLang="ko-KR" sz="1200" dirty="0"/>
              <a:t>print reply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메시지 실행 결과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송신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hlinkClick r:id="rId2"/>
              </a:rPr>
              <a:t>www.google.com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접속하여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메시지 전송 및 수신</a:t>
            </a:r>
            <a:endParaRPr lang="en-US" altLang="ko-KR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9" y="3284984"/>
            <a:ext cx="76581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7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메시지 실행 결과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hlinkClick r:id="rId2"/>
              </a:rPr>
              <a:t>www.google.com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접속하여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메시지 전송 및 수신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5" y="3068960"/>
            <a:ext cx="76390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Socket Exception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34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</a:t>
            </a:r>
            <a:r>
              <a:rPr lang="ko-KR" altLang="en-US" dirty="0" smtClean="0"/>
              <a:t> </a:t>
            </a:r>
            <a:r>
              <a:rPr lang="en-US" altLang="ko-KR" dirty="0" smtClean="0"/>
              <a:t>exception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Socket Exception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31684"/>
              </p:ext>
            </p:extLst>
          </p:nvPr>
        </p:nvGraphicFramePr>
        <p:xfrm>
          <a:off x="899592" y="2553824"/>
          <a:ext cx="7488832" cy="3467463"/>
        </p:xfrm>
        <a:graphic>
          <a:graphicData uri="http://schemas.openxmlformats.org/drawingml/2006/table">
            <a:tbl>
              <a:tblPr/>
              <a:tblGrid>
                <a:gridCol w="2107784"/>
                <a:gridCol w="5381048"/>
              </a:tblGrid>
              <a:tr h="76678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dirty="0" smtClean="0">
                          <a:effectLst/>
                        </a:rPr>
                        <a:t>속성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79719">
                <a:tc>
                  <a:txBody>
                    <a:bodyPr/>
                    <a:lstStyle/>
                    <a:p>
                      <a:pPr fontAlgn="t"/>
                      <a:r>
                        <a:rPr lang="en-US" dirty="0" err="1" smtClean="0">
                          <a:effectLst/>
                        </a:rPr>
                        <a:t>socket.error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소켓관련 에러 처리</a:t>
                      </a:r>
                      <a:endParaRPr lang="en-US" altLang="ko-KR" dirty="0" smtClean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719"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 err="1" smtClean="0"/>
                        <a:t>socket.herror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주소관련 에러</a:t>
                      </a:r>
                      <a:endParaRPr lang="en-US" altLang="ko-KR" dirty="0" smtClean="0"/>
                    </a:p>
                    <a:p>
                      <a:r>
                        <a:rPr lang="en-US" altLang="ko-KR" dirty="0" err="1" smtClean="0"/>
                        <a:t>gethostbyname_ex</a:t>
                      </a:r>
                      <a:r>
                        <a:rPr lang="en-US" altLang="ko-KR" dirty="0" smtClean="0"/>
                        <a:t>() and </a:t>
                      </a:r>
                      <a:r>
                        <a:rPr lang="en-US" altLang="ko-KR" dirty="0" err="1" smtClean="0"/>
                        <a:t>gethostbyaddr</a:t>
                      </a:r>
                      <a:r>
                        <a:rPr lang="en-US" altLang="ko-KR" dirty="0" smtClean="0"/>
                        <a:t>()</a:t>
                      </a:r>
                      <a:endParaRPr lang="ko-KR" alt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1525"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 err="1" smtClean="0"/>
                        <a:t>socket.gaierror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주소관련 에러</a:t>
                      </a:r>
                      <a:endParaRPr lang="en-US" altLang="ko-KR" dirty="0" smtClean="0"/>
                    </a:p>
                    <a:p>
                      <a:r>
                        <a:rPr lang="en-US" altLang="ko-KR" dirty="0" err="1" smtClean="0"/>
                        <a:t>getaddrinfo</a:t>
                      </a:r>
                      <a:r>
                        <a:rPr lang="en-US" altLang="ko-KR" dirty="0" smtClean="0"/>
                        <a:t>() and </a:t>
                      </a:r>
                      <a:r>
                        <a:rPr lang="en-US" altLang="ko-KR" dirty="0" err="1" smtClean="0"/>
                        <a:t>getnameinfo</a:t>
                      </a:r>
                      <a:r>
                        <a:rPr lang="en-US" altLang="ko-KR" dirty="0" smtClean="0"/>
                        <a:t>()</a:t>
                      </a:r>
                      <a:endParaRPr lang="ko-KR" altLang="en-US" dirty="0"/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719"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 err="1" smtClean="0"/>
                        <a:t>socket.timeout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ko-KR" altLang="en-US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타임아웃 발생에러</a:t>
                      </a:r>
                      <a:endParaRPr kumimoji="0" lang="en-US" altLang="ko-KR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dirty="0" err="1" smtClean="0"/>
                        <a:t>settimeout</a:t>
                      </a:r>
                      <a:r>
                        <a:rPr lang="en-US" altLang="ko-KR" dirty="0" smtClean="0"/>
                        <a:t>()</a:t>
                      </a:r>
                      <a:endParaRPr lang="ko-KR" alt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73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Socket </a:t>
            </a:r>
            <a:r>
              <a:rPr lang="ko-KR" altLang="en-US" dirty="0" smtClean="0"/>
              <a:t>생성에 대한 에러 처리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564904"/>
            <a:ext cx="5112568" cy="360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 smtClean="0"/>
              <a:t># </a:t>
            </a:r>
            <a:r>
              <a:rPr lang="en-US" altLang="ko-KR" sz="1200" dirty="0" err="1" smtClean="0"/>
              <a:t>GetRemortIP,py</a:t>
            </a:r>
            <a:endParaRPr lang="en-US" altLang="ko-KR" sz="1200" dirty="0" smtClean="0"/>
          </a:p>
          <a:p>
            <a:pPr fontAlgn="base"/>
            <a:r>
              <a:rPr lang="en-US" altLang="ko-KR" sz="1200" dirty="0" smtClean="0"/>
              <a:t># Socket </a:t>
            </a:r>
            <a:r>
              <a:rPr lang="ko-KR" altLang="en-US" sz="1200" dirty="0" smtClean="0"/>
              <a:t>생성</a:t>
            </a:r>
            <a:r>
              <a:rPr lang="en-US" altLang="ko-KR" sz="1200" dirty="0" smtClean="0"/>
              <a:t> </a:t>
            </a:r>
          </a:p>
          <a:p>
            <a:pPr fontAlgn="base"/>
            <a:endParaRPr lang="en-US" altLang="ko-KR" sz="1200" dirty="0" smtClean="0"/>
          </a:p>
          <a:p>
            <a:pPr fontAlgn="base"/>
            <a:r>
              <a:rPr lang="en-US" altLang="ko-KR" sz="1200" dirty="0" smtClean="0"/>
              <a:t>import </a:t>
            </a:r>
            <a:r>
              <a:rPr lang="en-US" altLang="ko-KR" sz="1200" dirty="0"/>
              <a:t>socket # for socket</a:t>
            </a:r>
          </a:p>
          <a:p>
            <a:pPr fontAlgn="base"/>
            <a:r>
              <a:rPr lang="en-US" altLang="ko-KR" sz="1200" dirty="0"/>
              <a:t>import sys 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try:</a:t>
            </a:r>
          </a:p>
          <a:p>
            <a:pPr fontAlgn="base"/>
            <a:r>
              <a:rPr lang="en-US" altLang="ko-KR" sz="1200" dirty="0"/>
              <a:t>    s = </a:t>
            </a:r>
            <a:r>
              <a:rPr lang="en-US" altLang="ko-KR" sz="1200" dirty="0" err="1"/>
              <a:t>socket.socket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socket.AF_INET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socket.SOCK_STREAM</a:t>
            </a:r>
            <a:r>
              <a:rPr lang="en-US" altLang="ko-KR" sz="1200" dirty="0"/>
              <a:t>)</a:t>
            </a:r>
          </a:p>
          <a:p>
            <a:pPr fontAlgn="base"/>
            <a:r>
              <a:rPr lang="en-US" altLang="ko-KR" sz="1200" dirty="0"/>
              <a:t>    print "Socket successfully created"</a:t>
            </a:r>
          </a:p>
          <a:p>
            <a:pPr fontAlgn="base"/>
            <a:r>
              <a:rPr lang="en-US" altLang="ko-KR" sz="1200" dirty="0"/>
              <a:t>except </a:t>
            </a:r>
            <a:r>
              <a:rPr lang="en-US" altLang="ko-KR" sz="1200" dirty="0" err="1"/>
              <a:t>socket.error</a:t>
            </a:r>
            <a:r>
              <a:rPr lang="en-US" altLang="ko-KR" sz="1200" dirty="0"/>
              <a:t> as err:</a:t>
            </a:r>
          </a:p>
          <a:p>
            <a:pPr fontAlgn="base"/>
            <a:r>
              <a:rPr lang="en-US" altLang="ko-KR" sz="1200" dirty="0"/>
              <a:t>    print "socket creation failed with error %s" %(err)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# default port for socket</a:t>
            </a:r>
          </a:p>
          <a:p>
            <a:pPr fontAlgn="base"/>
            <a:r>
              <a:rPr lang="en-US" altLang="ko-KR" sz="1200" dirty="0"/>
              <a:t>port = 80</a:t>
            </a:r>
          </a:p>
          <a:p>
            <a:pPr fontAlgn="base"/>
            <a:endParaRPr lang="en-US" altLang="ko-KR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80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Socket </a:t>
            </a:r>
            <a:r>
              <a:rPr lang="ko-KR" altLang="en-US" dirty="0"/>
              <a:t>오류</a:t>
            </a:r>
            <a:r>
              <a:rPr lang="en-US" altLang="ko-KR" dirty="0"/>
              <a:t>: </a:t>
            </a:r>
            <a:r>
              <a:rPr lang="en-US" altLang="ko-KR" dirty="0" err="1" smtClean="0"/>
              <a:t>gaierror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Google </a:t>
            </a:r>
            <a:r>
              <a:rPr lang="ko-KR" altLang="en-US" dirty="0" smtClean="0"/>
              <a:t>서버에서 </a:t>
            </a:r>
            <a:r>
              <a:rPr lang="ko-KR" altLang="en-US" dirty="0" err="1" smtClean="0"/>
              <a:t>접속시</a:t>
            </a:r>
            <a:r>
              <a:rPr lang="ko-KR" altLang="en-US" dirty="0" smtClean="0"/>
              <a:t> 에러 처리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924944"/>
            <a:ext cx="5112568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# </a:t>
            </a:r>
            <a:r>
              <a:rPr lang="en-US" altLang="ko-KR" sz="1200" dirty="0" err="1"/>
              <a:t>GetRemortIP,py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/>
            <a:r>
              <a:rPr lang="en-US" altLang="ko-KR" sz="1200" dirty="0" smtClean="0"/>
              <a:t># google </a:t>
            </a:r>
            <a:r>
              <a:rPr lang="ko-KR" altLang="en-US" sz="1200" dirty="0" smtClean="0"/>
              <a:t>주소 검색</a:t>
            </a:r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try: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host_ip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socket.gethostbyname</a:t>
            </a:r>
            <a:r>
              <a:rPr lang="en-US" altLang="ko-KR" sz="1200" dirty="0"/>
              <a:t>('www.googlx.co')</a:t>
            </a:r>
          </a:p>
          <a:p>
            <a:pPr fontAlgn="base"/>
            <a:r>
              <a:rPr lang="en-US" altLang="ko-KR" sz="1200" dirty="0"/>
              <a:t>except </a:t>
            </a:r>
            <a:r>
              <a:rPr lang="en-US" altLang="ko-KR" sz="1200" dirty="0" err="1"/>
              <a:t>socket.gaierror</a:t>
            </a:r>
            <a:r>
              <a:rPr lang="en-US" altLang="ko-KR" sz="1200" dirty="0"/>
              <a:t>, e:</a:t>
            </a:r>
          </a:p>
          <a:p>
            <a:pPr fontAlgn="base"/>
            <a:r>
              <a:rPr lang="en-US" altLang="ko-KR" sz="1200" dirty="0"/>
              <a:t>    # this means could not resolve the host</a:t>
            </a:r>
          </a:p>
          <a:p>
            <a:pPr fontAlgn="base"/>
            <a:r>
              <a:rPr lang="en-US" altLang="ko-KR" sz="1200" dirty="0"/>
              <a:t>    print "there was an error resolving the </a:t>
            </a:r>
            <a:r>
              <a:rPr lang="en-US" altLang="ko-KR" sz="1200" dirty="0" err="1"/>
              <a:t>host",e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sys.exit</a:t>
            </a:r>
            <a:r>
              <a:rPr lang="en-US" altLang="ko-KR" sz="1200" dirty="0"/>
              <a:t>()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# connecting to the server</a:t>
            </a:r>
          </a:p>
          <a:p>
            <a:pPr fontAlgn="base"/>
            <a:r>
              <a:rPr lang="en-US" altLang="ko-KR" sz="1200" dirty="0" err="1"/>
              <a:t>s.connect</a:t>
            </a:r>
            <a:r>
              <a:rPr lang="en-US" altLang="ko-KR" sz="1200" dirty="0"/>
              <a:t>((</a:t>
            </a:r>
            <a:r>
              <a:rPr lang="en-US" altLang="ko-KR" sz="1200" dirty="0" err="1"/>
              <a:t>host_ip,port</a:t>
            </a:r>
            <a:r>
              <a:rPr lang="en-US" altLang="ko-KR" sz="1200" dirty="0"/>
              <a:t>))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print "the socket has successfully connected to google \</a:t>
            </a:r>
          </a:p>
          <a:p>
            <a:pPr fontAlgn="base"/>
            <a:r>
              <a:rPr lang="en-US" altLang="ko-KR" sz="1200" dirty="0"/>
              <a:t>on port == %s" %(</a:t>
            </a:r>
            <a:r>
              <a:rPr lang="en-US" altLang="ko-KR" sz="1200" dirty="0" err="1"/>
              <a:t>host_ip</a:t>
            </a:r>
            <a:r>
              <a:rPr lang="en-US" altLang="ko-KR" sz="1200" dirty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45531" y="3717032"/>
            <a:ext cx="2160240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16216" y="3429000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DSN </a:t>
            </a:r>
            <a:r>
              <a:rPr lang="ko-KR" altLang="en-US" dirty="0" smtClean="0"/>
              <a:t>이름을 잘 못 입력해서 오류 발생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3" idx="3"/>
            <a:endCxn id="4" idx="1"/>
          </p:cNvCxnSpPr>
          <p:nvPr/>
        </p:nvCxnSpPr>
        <p:spPr>
          <a:xfrm flipV="1">
            <a:off x="5605771" y="3890665"/>
            <a:ext cx="910445" cy="783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2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: timeout(1)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Socket </a:t>
            </a:r>
            <a:r>
              <a:rPr lang="ko-KR" altLang="en-US" dirty="0" err="1" smtClean="0"/>
              <a:t>생성후에</a:t>
            </a:r>
            <a:r>
              <a:rPr lang="ko-KR" altLang="en-US" dirty="0" smtClean="0"/>
              <a:t> 타임아웃 정의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276872"/>
            <a:ext cx="4752528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import socket</a:t>
            </a:r>
          </a:p>
          <a:p>
            <a:pPr fontAlgn="base"/>
            <a:r>
              <a:rPr lang="en-US" altLang="ko-KR" sz="1200" dirty="0"/>
              <a:t>import </a:t>
            </a:r>
            <a:r>
              <a:rPr lang="en-US" altLang="ko-KR" sz="1200" dirty="0" smtClean="0"/>
              <a:t>sys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 smtClean="0"/>
              <a:t>TCP_IP </a:t>
            </a:r>
            <a:r>
              <a:rPr lang="en-US" altLang="ko-KR" sz="1200" dirty="0"/>
              <a:t>= '127.0.0.1'</a:t>
            </a:r>
          </a:p>
          <a:p>
            <a:pPr fontAlgn="base"/>
            <a:r>
              <a:rPr lang="en-US" altLang="ko-KR" sz="1200" dirty="0"/>
              <a:t>TCP_PORT = 51874</a:t>
            </a:r>
          </a:p>
          <a:p>
            <a:pPr fontAlgn="base"/>
            <a:r>
              <a:rPr lang="en-US" altLang="ko-KR" sz="1200" dirty="0"/>
              <a:t>BUFFER_SIZE = 1024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test_socket_modes</a:t>
            </a:r>
            <a:r>
              <a:rPr lang="en-US" altLang="ko-KR" sz="1200" dirty="0"/>
              <a:t>() :</a:t>
            </a:r>
          </a:p>
          <a:p>
            <a:pPr fontAlgn="base"/>
            <a:r>
              <a:rPr lang="en-US" altLang="ko-KR" sz="1200" dirty="0"/>
              <a:t>    s = </a:t>
            </a:r>
            <a:r>
              <a:rPr lang="en-US" altLang="ko-KR" sz="1200" dirty="0" err="1"/>
              <a:t>socket.socket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socket.AF_INET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socket.SOCK_STREAM</a:t>
            </a:r>
            <a:r>
              <a:rPr lang="en-US" altLang="ko-KR" sz="1200" dirty="0"/>
              <a:t>)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s.setblocking</a:t>
            </a:r>
            <a:r>
              <a:rPr lang="en-US" altLang="ko-KR" sz="1200" dirty="0"/>
              <a:t>(1)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s.settimeout</a:t>
            </a:r>
            <a:r>
              <a:rPr lang="en-US" altLang="ko-KR" sz="1200" dirty="0"/>
              <a:t>(0.5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s.bind</a:t>
            </a:r>
            <a:r>
              <a:rPr lang="en-US" altLang="ko-KR" sz="1200" dirty="0"/>
              <a:t>((TCP_IP,TCP_PORT))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 smtClean="0"/>
              <a:t>s.listen</a:t>
            </a:r>
            <a:r>
              <a:rPr lang="en-US" altLang="ko-KR" sz="1200" dirty="0" smtClean="0"/>
              <a:t>(1</a:t>
            </a:r>
            <a:r>
              <a:rPr lang="en-US" altLang="ko-KR" sz="1200" dirty="0"/>
              <a:t>)</a:t>
            </a:r>
          </a:p>
          <a:p>
            <a:pPr fontAlgn="base"/>
            <a:r>
              <a:rPr lang="en-US" altLang="ko-KR" sz="1200" dirty="0"/>
              <a:t>    while 1 :</a:t>
            </a:r>
          </a:p>
          <a:p>
            <a:pPr fontAlgn="base"/>
            <a:r>
              <a:rPr lang="en-US" altLang="ko-KR" sz="1200" dirty="0"/>
              <a:t>         client, address = </a:t>
            </a:r>
            <a:r>
              <a:rPr lang="en-US" altLang="ko-KR" sz="1200" dirty="0" err="1"/>
              <a:t>s.accept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        while 1 : </a:t>
            </a:r>
          </a:p>
          <a:p>
            <a:pPr fontAlgn="base"/>
            <a:r>
              <a:rPr lang="en-US" altLang="ko-KR" sz="1200" dirty="0"/>
              <a:t>             data = </a:t>
            </a:r>
            <a:r>
              <a:rPr lang="en-US" altLang="ko-KR" sz="1200" dirty="0" err="1"/>
              <a:t>client.recv</a:t>
            </a:r>
            <a:r>
              <a:rPr lang="en-US" altLang="ko-KR" sz="1200" dirty="0"/>
              <a:t>(1024)</a:t>
            </a:r>
          </a:p>
          <a:p>
            <a:pPr fontAlgn="base"/>
            <a:r>
              <a:rPr lang="en-US" altLang="ko-KR" sz="1200" dirty="0"/>
              <a:t>             if not data: break</a:t>
            </a:r>
          </a:p>
          <a:p>
            <a:pPr fontAlgn="base"/>
            <a:r>
              <a:rPr lang="en-US" altLang="ko-KR" sz="1200" dirty="0"/>
              <a:t>             </a:t>
            </a:r>
            <a:r>
              <a:rPr lang="en-US" altLang="ko-KR" sz="1200" dirty="0" err="1"/>
              <a:t>client.send</a:t>
            </a:r>
            <a:r>
              <a:rPr lang="en-US" altLang="ko-KR" sz="1200" dirty="0"/>
              <a:t>(data)</a:t>
            </a:r>
          </a:p>
          <a:p>
            <a:pPr fontAlgn="base"/>
            <a:r>
              <a:rPr lang="en-US" altLang="ko-KR" sz="1200" dirty="0"/>
              <a:t>         </a:t>
            </a:r>
            <a:r>
              <a:rPr lang="en-US" altLang="ko-KR" sz="1200" dirty="0" err="1"/>
              <a:t>client.close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        break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s.close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43608" y="3861048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28184" y="3615407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타임아웃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타임아웃초과시 에러 처리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4" idx="1"/>
          </p:cNvCxnSpPr>
          <p:nvPr/>
        </p:nvCxnSpPr>
        <p:spPr>
          <a:xfrm>
            <a:off x="3491880" y="4077072"/>
            <a:ext cx="273630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42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지역변수와 전역변수 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동일한 </a:t>
            </a:r>
            <a:r>
              <a:rPr lang="ko-KR" altLang="en-US" dirty="0" err="1" smtClean="0"/>
              <a:t>변수명이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local/global </a:t>
            </a:r>
            <a:r>
              <a:rPr lang="ko-KR" altLang="en-US" dirty="0" smtClean="0"/>
              <a:t>영역에 있으면 별도로 인식하고 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이 있어도 단순히 할당일 경우는 에러가 발생하지 않음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01008"/>
            <a:ext cx="25717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5024"/>
            <a:ext cx="2705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3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: timeout(2)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Socket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타임아웃 처리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924944"/>
            <a:ext cx="309634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if __name__ == "__main__" :</a:t>
            </a:r>
          </a:p>
          <a:p>
            <a:pPr fontAlgn="base"/>
            <a:r>
              <a:rPr lang="en-US" altLang="ko-KR" sz="1200" dirty="0"/>
              <a:t>    try :</a:t>
            </a:r>
          </a:p>
          <a:p>
            <a:pPr fontAlgn="base"/>
            <a:r>
              <a:rPr lang="en-US" altLang="ko-KR" sz="1200" dirty="0"/>
              <a:t>       </a:t>
            </a:r>
            <a:r>
              <a:rPr lang="en-US" altLang="ko-KR" sz="1200" dirty="0" err="1"/>
              <a:t>test_socket_modes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   except </a:t>
            </a:r>
            <a:r>
              <a:rPr lang="en-US" altLang="ko-KR" sz="1200" dirty="0" err="1"/>
              <a:t>socket.timeout</a:t>
            </a:r>
            <a:r>
              <a:rPr lang="en-US" altLang="ko-KR" sz="1200" dirty="0"/>
              <a:t>, e :</a:t>
            </a:r>
          </a:p>
          <a:p>
            <a:pPr fontAlgn="base"/>
            <a:r>
              <a:rPr lang="en-US" altLang="ko-KR" sz="1200" dirty="0"/>
              <a:t>        print " timeout :", e</a:t>
            </a:r>
          </a:p>
          <a:p>
            <a:pPr fontAlgn="base"/>
            <a:r>
              <a:rPr lang="en-US" altLang="ko-KR" sz="1200" dirty="0"/>
              <a:t>        </a:t>
            </a:r>
            <a:r>
              <a:rPr lang="en-US" altLang="ko-KR" sz="1200" dirty="0" err="1"/>
              <a:t>sys.exit</a:t>
            </a:r>
            <a:r>
              <a:rPr lang="en-US" altLang="ko-KR" sz="1200" dirty="0"/>
              <a:t>()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597597"/>
            <a:ext cx="4032449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77071" y="495394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타임아웃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타임아웃초과시 에러 처리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35088" y="4529399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27984" y="3910210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3483360" y="4126234"/>
            <a:ext cx="944624" cy="6191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8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Window telnet </a:t>
            </a:r>
            <a:r>
              <a:rPr lang="ko-KR" altLang="en-US" dirty="0" smtClean="0"/>
              <a:t>으로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서버 생성 및 실행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99592" y="1772816"/>
            <a:ext cx="4464496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000" dirty="0"/>
              <a:t>import socket</a:t>
            </a:r>
          </a:p>
          <a:p>
            <a:pPr fontAlgn="base"/>
            <a:r>
              <a:rPr lang="en-US" altLang="ko-KR" sz="1000" dirty="0"/>
              <a:t> </a:t>
            </a:r>
          </a:p>
          <a:p>
            <a:pPr fontAlgn="base"/>
            <a:r>
              <a:rPr lang="en-US" altLang="ko-KR" sz="1000" dirty="0"/>
              <a:t>TCP_IP = '127.0.0.1'</a:t>
            </a:r>
          </a:p>
          <a:p>
            <a:pPr fontAlgn="base"/>
            <a:r>
              <a:rPr lang="en-US" altLang="ko-KR" sz="1000" dirty="0"/>
              <a:t>TCP_PORT = 64</a:t>
            </a:r>
          </a:p>
          <a:p>
            <a:pPr fontAlgn="base"/>
            <a:r>
              <a:rPr lang="en-US" altLang="ko-KR" sz="1000" dirty="0"/>
              <a:t>BUFFER_SIZE = 20  # Normally 1024, but we want fast response</a:t>
            </a:r>
          </a:p>
          <a:p>
            <a:pPr fontAlgn="base"/>
            <a:r>
              <a:rPr lang="en-US" altLang="ko-KR" sz="1000" dirty="0"/>
              <a:t> </a:t>
            </a:r>
          </a:p>
          <a:p>
            <a:pPr fontAlgn="base"/>
            <a:r>
              <a:rPr lang="en-US" altLang="ko-KR" sz="1000" dirty="0"/>
              <a:t>s = </a:t>
            </a:r>
            <a:r>
              <a:rPr lang="en-US" altLang="ko-KR" sz="1000" dirty="0" err="1"/>
              <a:t>socket.socket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socket.AF_INET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socket.SOCK_STREAM</a:t>
            </a:r>
            <a:r>
              <a:rPr lang="en-US" altLang="ko-KR" sz="1000" dirty="0"/>
              <a:t>)</a:t>
            </a:r>
          </a:p>
          <a:p>
            <a:pPr fontAlgn="base"/>
            <a:r>
              <a:rPr lang="en-US" altLang="ko-KR" sz="1000" dirty="0" err="1"/>
              <a:t>s.bind</a:t>
            </a:r>
            <a:r>
              <a:rPr lang="en-US" altLang="ko-KR" sz="1000" dirty="0"/>
              <a:t>((TCP_IP, TCP_PORT))</a:t>
            </a:r>
          </a:p>
          <a:p>
            <a:pPr fontAlgn="base"/>
            <a:r>
              <a:rPr lang="en-US" altLang="ko-KR" sz="1000" dirty="0" err="1"/>
              <a:t>s.listen</a:t>
            </a:r>
            <a:r>
              <a:rPr lang="en-US" altLang="ko-KR" sz="1000" dirty="0"/>
              <a:t>(1)</a:t>
            </a:r>
          </a:p>
          <a:p>
            <a:pPr fontAlgn="base"/>
            <a:r>
              <a:rPr lang="en-US" altLang="ko-KR" sz="1000" dirty="0"/>
              <a:t> </a:t>
            </a:r>
          </a:p>
          <a:p>
            <a:pPr fontAlgn="base"/>
            <a:r>
              <a:rPr lang="en-US" altLang="ko-KR" sz="1000" dirty="0"/>
              <a:t>conn, </a:t>
            </a:r>
            <a:r>
              <a:rPr lang="en-US" altLang="ko-KR" sz="1000" dirty="0" err="1"/>
              <a:t>addr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s.accept</a:t>
            </a:r>
            <a:r>
              <a:rPr lang="en-US" altLang="ko-KR" sz="1000" dirty="0"/>
              <a:t>()</a:t>
            </a:r>
          </a:p>
          <a:p>
            <a:pPr fontAlgn="base"/>
            <a:r>
              <a:rPr lang="en-US" altLang="ko-KR" sz="1000" dirty="0"/>
              <a:t>print 'Connection address:', </a:t>
            </a:r>
            <a:r>
              <a:rPr lang="en-US" altLang="ko-KR" sz="1000" dirty="0" err="1"/>
              <a:t>addr</a:t>
            </a:r>
            <a:endParaRPr lang="en-US" altLang="ko-KR" sz="1000" dirty="0"/>
          </a:p>
          <a:p>
            <a:pPr fontAlgn="base"/>
            <a:r>
              <a:rPr lang="en-US" altLang="ko-KR" sz="1000" dirty="0"/>
              <a:t>while 1:</a:t>
            </a:r>
          </a:p>
          <a:p>
            <a:pPr fontAlgn="base"/>
            <a:r>
              <a:rPr lang="en-US" altLang="ko-KR" sz="1000" dirty="0"/>
              <a:t>     data = </a:t>
            </a:r>
            <a:r>
              <a:rPr lang="en-US" altLang="ko-KR" sz="1000" dirty="0" err="1"/>
              <a:t>conn.recv</a:t>
            </a:r>
            <a:r>
              <a:rPr lang="en-US" altLang="ko-KR" sz="1000" dirty="0"/>
              <a:t>(BUFFER_SIZE)</a:t>
            </a:r>
          </a:p>
          <a:p>
            <a:pPr fontAlgn="base"/>
            <a:r>
              <a:rPr lang="en-US" altLang="ko-KR" sz="1000" dirty="0"/>
              <a:t>     if not data: break</a:t>
            </a:r>
          </a:p>
          <a:p>
            <a:pPr fontAlgn="base"/>
            <a:r>
              <a:rPr lang="en-US" altLang="ko-KR" sz="1000" dirty="0"/>
              <a:t>     print "received data:", data</a:t>
            </a:r>
          </a:p>
          <a:p>
            <a:pPr fontAlgn="base"/>
            <a:r>
              <a:rPr lang="en-US" altLang="ko-KR" sz="1000" dirty="0"/>
              <a:t>     #</a:t>
            </a:r>
            <a:r>
              <a:rPr lang="en-US" altLang="ko-KR" sz="1000" dirty="0" err="1"/>
              <a:t>conn.send</a:t>
            </a:r>
            <a:r>
              <a:rPr lang="en-US" altLang="ko-KR" sz="1000" dirty="0"/>
              <a:t>(data)  # echo</a:t>
            </a:r>
          </a:p>
          <a:p>
            <a:pPr fontAlgn="base"/>
            <a:r>
              <a:rPr lang="en-US" altLang="ko-KR" sz="1000" dirty="0"/>
              <a:t>     if "/version" </a:t>
            </a:r>
            <a:r>
              <a:rPr lang="en-US" altLang="ko-KR" sz="1000" dirty="0" smtClean="0"/>
              <a:t>in </a:t>
            </a:r>
            <a:r>
              <a:rPr lang="en-US" altLang="ko-KR" sz="1000" dirty="0"/>
              <a:t>data:</a:t>
            </a:r>
          </a:p>
          <a:p>
            <a:pPr fontAlgn="base"/>
            <a:r>
              <a:rPr lang="en-US" altLang="ko-KR" sz="1000" dirty="0"/>
              <a:t>         </a:t>
            </a:r>
            <a:r>
              <a:rPr lang="en-US" altLang="ko-KR" sz="1000" dirty="0" err="1"/>
              <a:t>conn.send</a:t>
            </a:r>
            <a:r>
              <a:rPr lang="en-US" altLang="ko-KR" sz="1000" dirty="0"/>
              <a:t>("Demo </a:t>
            </a:r>
            <a:r>
              <a:rPr lang="en-US" altLang="ko-KR" sz="1000" dirty="0" err="1"/>
              <a:t>versionn</a:t>
            </a:r>
            <a:r>
              <a:rPr lang="en-US" altLang="ko-KR" sz="1000" dirty="0"/>
              <a:t>")</a:t>
            </a:r>
          </a:p>
          <a:p>
            <a:pPr fontAlgn="base"/>
            <a:r>
              <a:rPr lang="en-US" altLang="ko-KR" sz="1000" dirty="0"/>
              <a:t>         print " echo Demo </a:t>
            </a:r>
            <a:r>
              <a:rPr lang="en-US" altLang="ko-KR" sz="1000" dirty="0" err="1"/>
              <a:t>versionn</a:t>
            </a:r>
            <a:r>
              <a:rPr lang="en-US" altLang="ko-KR" sz="1000" dirty="0"/>
              <a:t>"</a:t>
            </a:r>
          </a:p>
          <a:p>
            <a:pPr fontAlgn="base"/>
            <a:r>
              <a:rPr lang="en-US" altLang="ko-KR" sz="1000" dirty="0"/>
              <a:t>     </a:t>
            </a:r>
          </a:p>
          <a:p>
            <a:pPr fontAlgn="base"/>
            <a:r>
              <a:rPr lang="en-US" altLang="ko-KR" sz="1000" dirty="0"/>
              <a:t> </a:t>
            </a:r>
          </a:p>
          <a:p>
            <a:pPr fontAlgn="base"/>
            <a:r>
              <a:rPr lang="en-US" altLang="ko-KR" sz="1000" dirty="0"/>
              <a:t>     if "/echo</a:t>
            </a:r>
            <a:r>
              <a:rPr lang="en-US" altLang="ko-KR" sz="1000"/>
              <a:t>"  </a:t>
            </a:r>
            <a:r>
              <a:rPr lang="en-US" altLang="ko-KR" sz="1000" smtClean="0"/>
              <a:t>in  </a:t>
            </a:r>
            <a:r>
              <a:rPr lang="en-US" altLang="ko-KR" sz="1000" dirty="0"/>
              <a:t>data:</a:t>
            </a:r>
          </a:p>
          <a:p>
            <a:pPr fontAlgn="base"/>
            <a:r>
              <a:rPr lang="en-US" altLang="ko-KR" sz="1000" dirty="0"/>
              <a:t>         data = </a:t>
            </a:r>
            <a:r>
              <a:rPr lang="en-US" altLang="ko-KR" sz="1000" dirty="0" err="1"/>
              <a:t>data.replace</a:t>
            </a:r>
            <a:r>
              <a:rPr lang="en-US" altLang="ko-KR" sz="1000" dirty="0"/>
              <a:t>("/echo","")</a:t>
            </a:r>
          </a:p>
          <a:p>
            <a:pPr fontAlgn="base"/>
            <a:r>
              <a:rPr lang="en-US" altLang="ko-KR" sz="1000" dirty="0"/>
              <a:t>         </a:t>
            </a:r>
            <a:r>
              <a:rPr lang="en-US" altLang="ko-KR" sz="1000" dirty="0" err="1"/>
              <a:t>conn.send</a:t>
            </a:r>
            <a:r>
              <a:rPr lang="en-US" altLang="ko-KR" sz="1000" dirty="0"/>
              <a:t>(data + "n")</a:t>
            </a:r>
          </a:p>
          <a:p>
            <a:pPr fontAlgn="base"/>
            <a:r>
              <a:rPr lang="en-US" altLang="ko-KR" sz="1000" dirty="0"/>
              <a:t> </a:t>
            </a:r>
          </a:p>
          <a:p>
            <a:pPr fontAlgn="base"/>
            <a:r>
              <a:rPr lang="en-US" altLang="ko-KR" sz="1000" dirty="0" err="1"/>
              <a:t>conn.close</a:t>
            </a:r>
            <a:r>
              <a:rPr lang="en-US" altLang="ko-KR" sz="1000" dirty="0"/>
              <a:t>()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71600" y="3817843"/>
            <a:ext cx="2664296" cy="213143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2636912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클라이언트에서 전송되어 오는 메시지를 지속적으로 처리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" idx="1"/>
          </p:cNvCxnSpPr>
          <p:nvPr/>
        </p:nvCxnSpPr>
        <p:spPr>
          <a:xfrm flipV="1">
            <a:off x="3635896" y="3098577"/>
            <a:ext cx="2448272" cy="1784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6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Window telnet </a:t>
            </a:r>
            <a:r>
              <a:rPr lang="ko-KR" altLang="en-US" dirty="0" smtClean="0"/>
              <a:t>접속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3612366" y="3566046"/>
            <a:ext cx="4848066" cy="2959297"/>
            <a:chOff x="467544" y="2996952"/>
            <a:chExt cx="7800394" cy="35283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996952"/>
              <a:ext cx="4536504" cy="1138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4305872"/>
              <a:ext cx="4032448" cy="100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387153"/>
              <a:ext cx="4536504" cy="1138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원형 화살표 3"/>
            <p:cNvSpPr/>
            <p:nvPr/>
          </p:nvSpPr>
          <p:spPr>
            <a:xfrm rot="3096974">
              <a:off x="5051748" y="3266987"/>
              <a:ext cx="978408" cy="978408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95731" y="3051505"/>
              <a:ext cx="1872207" cy="1137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Enter </a:t>
              </a:r>
              <a:r>
                <a:rPr lang="ko-KR" altLang="en-US" sz="1400" b="1" dirty="0" smtClean="0"/>
                <a:t>키를 치면 전환 후 결과 확인</a:t>
              </a:r>
              <a:endParaRPr lang="ko-KR" altLang="en-US" sz="1400" b="1" dirty="0"/>
            </a:p>
          </p:txBody>
        </p:sp>
        <p:sp>
          <p:nvSpPr>
            <p:cNvPr id="11" name="원형 화살표 10"/>
            <p:cNvSpPr/>
            <p:nvPr/>
          </p:nvSpPr>
          <p:spPr>
            <a:xfrm rot="7857330">
              <a:off x="5054632" y="5286095"/>
              <a:ext cx="978408" cy="978408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8225" y="5633082"/>
              <a:ext cx="1872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Ctrl+]</a:t>
              </a:r>
              <a:r>
                <a:rPr lang="ko-KR" altLang="en-US" sz="1400" b="1" dirty="0" smtClean="0"/>
                <a:t>키를 치면 전환</a:t>
              </a:r>
              <a:endParaRPr lang="ko-KR" altLang="en-US" sz="1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7544" y="1700808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Window command </a:t>
            </a:r>
            <a:r>
              <a:rPr lang="ko-KR" altLang="en-US" sz="2400" dirty="0" smtClean="0"/>
              <a:t>창에서 </a:t>
            </a:r>
            <a:r>
              <a:rPr lang="en-US" altLang="ko-KR" sz="2400" dirty="0" smtClean="0"/>
              <a:t>telnet</a:t>
            </a:r>
            <a:r>
              <a:rPr lang="ko-KR" altLang="en-US" sz="2400" dirty="0" smtClean="0"/>
              <a:t>으로 접속하고 </a:t>
            </a:r>
            <a:endParaRPr lang="en-US" altLang="ko-KR" sz="2400" dirty="0" smtClean="0"/>
          </a:p>
          <a:p>
            <a:r>
              <a:rPr lang="en-US" altLang="ko-KR" sz="2400" dirty="0" smtClean="0"/>
              <a:t>o 127.0.0.1 64</a:t>
            </a:r>
            <a:r>
              <a:rPr lang="ko-KR" altLang="en-US" sz="2400" dirty="0" smtClean="0"/>
              <a:t>로 서버와 연결한 후 </a:t>
            </a:r>
            <a:r>
              <a:rPr lang="en-US" altLang="ko-KR" sz="2400" dirty="0" smtClean="0"/>
              <a:t>Ctrl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+ ] </a:t>
            </a:r>
            <a:r>
              <a:rPr lang="ko-KR" altLang="en-US" sz="2400" dirty="0" smtClean="0"/>
              <a:t>키를 누르고 입력할 수 있도록 구성함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599892" y="3193231"/>
            <a:ext cx="363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Sen /echo </a:t>
            </a:r>
            <a:r>
              <a:rPr lang="ko-KR" altLang="en-US" sz="1400" b="1" dirty="0" smtClean="0"/>
              <a:t>를 입력 후 서버 전송</a:t>
            </a:r>
            <a:endParaRPr lang="ko-KR" altLang="en-US" sz="1400" b="1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71" y="4176795"/>
            <a:ext cx="2432045" cy="124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38132" y="361180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서버 실행</a:t>
            </a:r>
            <a:endParaRPr lang="ko-KR" altLang="en-US" sz="1400" b="1" dirty="0"/>
          </a:p>
        </p:txBody>
      </p:sp>
      <p:sp>
        <p:nvSpPr>
          <p:cNvPr id="13" name="오른쪽 화살표 12"/>
          <p:cNvSpPr/>
          <p:nvPr/>
        </p:nvSpPr>
        <p:spPr>
          <a:xfrm rot="19340679">
            <a:off x="2899336" y="4373452"/>
            <a:ext cx="730301" cy="142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8521129">
            <a:off x="2875017" y="4171370"/>
            <a:ext cx="730301" cy="142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7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Window telnet </a:t>
            </a:r>
            <a:r>
              <a:rPr lang="ko-KR" altLang="en-US" dirty="0" smtClean="0"/>
              <a:t>명</a:t>
            </a:r>
            <a:r>
              <a:rPr lang="ko-KR" altLang="en-US" dirty="0"/>
              <a:t>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683" y="1772816"/>
            <a:ext cx="728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Ct</a:t>
            </a:r>
            <a:r>
              <a:rPr lang="ko-KR" altLang="en-US" sz="2400" dirty="0" smtClean="0"/>
              <a:t>기</a:t>
            </a:r>
            <a:r>
              <a:rPr lang="en-US" altLang="ko-KR" sz="2400" dirty="0" smtClean="0"/>
              <a:t> + ] </a:t>
            </a:r>
            <a:r>
              <a:rPr lang="ko-KR" altLang="en-US" sz="2400" dirty="0" smtClean="0"/>
              <a:t>는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메시지 창을 여는 명령</a:t>
            </a:r>
            <a:endParaRPr lang="en-US" altLang="ko-KR" sz="2400" dirty="0" smtClean="0"/>
          </a:p>
          <a:p>
            <a:r>
              <a:rPr lang="en-US" altLang="ko-KR" sz="2400" dirty="0" smtClean="0"/>
              <a:t>Enter</a:t>
            </a:r>
            <a:r>
              <a:rPr lang="ko-KR" altLang="en-US" sz="2400" dirty="0" smtClean="0"/>
              <a:t>키는 수신메시지 창을 여는 명령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83" y="2703644"/>
            <a:ext cx="7286625" cy="353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2084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2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지역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전역 할당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3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879536"/>
              </p:ext>
            </p:extLst>
          </p:nvPr>
        </p:nvGraphicFramePr>
        <p:xfrm>
          <a:off x="611560" y="2420884"/>
          <a:ext cx="7848872" cy="4120726"/>
        </p:xfrm>
        <a:graphic>
          <a:graphicData uri="http://schemas.openxmlformats.org/drawingml/2006/table">
            <a:tbl>
              <a:tblPr/>
              <a:tblGrid>
                <a:gridCol w="2520280"/>
                <a:gridCol w="5328592"/>
              </a:tblGrid>
              <a:tr h="320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effectLst/>
                        </a:rPr>
                        <a:t>Operator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effectLst/>
                        </a:rPr>
                        <a:t>Description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279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</a:rPr>
                        <a:t>**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Exponentiation (raise to the power)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0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~ + -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Ccomplement</a:t>
                      </a:r>
                      <a:r>
                        <a:rPr lang="en-US" sz="1000" dirty="0">
                          <a:effectLst/>
                        </a:rPr>
                        <a:t>, unary plus and minus (method names for the last two are +@ and -@)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</a:rPr>
                        <a:t>* </a:t>
                      </a:r>
                      <a:r>
                        <a:rPr lang="en-US" altLang="ko-KR" sz="1000" dirty="0">
                          <a:effectLst/>
                        </a:rPr>
                        <a:t>/ % //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Multiply, divide, modulo and floor division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+ -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Addition and subtraction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&gt;&gt; &lt;&lt;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Right and left bitwise shift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&amp;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Bitwise 'AND'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^ |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Bitwise exclusive `OR' and regular `OR'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&lt;= &lt; &gt; &gt;=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Comparison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&lt;&gt; == !=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Equality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= %= /= //= -= += *= **=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Assignment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is </a:t>
                      </a:r>
                      <a:r>
                        <a:rPr lang="en-US" sz="1000" dirty="0" err="1">
                          <a:effectLst/>
                        </a:rPr>
                        <a:t>is</a:t>
                      </a:r>
                      <a:r>
                        <a:rPr lang="en-US" sz="1000" dirty="0">
                          <a:effectLst/>
                        </a:rPr>
                        <a:t> not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Identity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in not in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not or and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Logical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연산자에 우선순위보다 괄호가 우선적으로 처리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0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참조변수 </a:t>
            </a:r>
            <a:r>
              <a:rPr lang="en-US" altLang="ko-KR" dirty="0" smtClean="0"/>
              <a:t>: global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참조 변수를 정의하면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영역 </a:t>
            </a:r>
            <a:r>
              <a:rPr lang="en-US" altLang="ko-KR" dirty="0" smtClean="0"/>
              <a:t>namespace(__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타입으로 저장됨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변경하고 싶으면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영역을 불러 직접 갱신해도 됨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70378"/>
            <a:ext cx="26003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15616" y="4365104"/>
            <a:ext cx="2448272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Module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 rot="10800000">
            <a:off x="3704342" y="46993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79912" y="5517232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en-US" altLang="ko-KR" dirty="0" err="1" smtClean="0"/>
              <a:t>vvv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를 저장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참조변수 </a:t>
            </a:r>
            <a:r>
              <a:rPr lang="en-US" altLang="ko-KR" dirty="0" smtClean="0"/>
              <a:t>: local 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참조 변수를 함수 내의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영역에 추가하려면 </a:t>
            </a:r>
            <a:r>
              <a:rPr lang="en-US" altLang="ko-KR" dirty="0" smtClean="0"/>
              <a:t>local namespace(__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__)</a:t>
            </a:r>
            <a:r>
              <a:rPr lang="ko-KR" altLang="en-US" dirty="0" smtClean="0"/>
              <a:t>에 추가해서 처리해서 사용이 가능</a:t>
            </a:r>
            <a:endParaRPr lang="en-US" altLang="ko-KR" dirty="0" smtClean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54354"/>
            <a:ext cx="32004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27584" y="4313253"/>
            <a:ext cx="2448272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 </a:t>
            </a:r>
            <a:r>
              <a:rPr lang="en-US" altLang="ko-KR" dirty="0" err="1" smtClean="0">
                <a:solidFill>
                  <a:schemeClr val="tx1"/>
                </a:solidFill>
              </a:rPr>
              <a:t>func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10800000">
            <a:off x="3305560" y="46993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3692689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en-US" altLang="ko-KR" dirty="0" err="1" smtClean="0"/>
              <a:t>var_init</a:t>
            </a:r>
            <a:r>
              <a:rPr lang="en-US" altLang="ko-KR" dirty="0" smtClean="0"/>
              <a:t>’, ‘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저장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91880" y="5435764"/>
            <a:ext cx="100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‘x’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runtime</a:t>
            </a:r>
            <a:r>
              <a:rPr lang="ko-KR" altLang="en-US" dirty="0" smtClean="0"/>
              <a:t>에 저장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94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Global immutable </a:t>
            </a:r>
            <a:r>
              <a:rPr lang="ko-KR" altLang="en-US" dirty="0" smtClean="0"/>
              <a:t>변수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 참조는 가능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Global immutable </a:t>
            </a:r>
            <a:r>
              <a:rPr lang="ko-KR" altLang="en-US" dirty="0" smtClean="0"/>
              <a:t>변수를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사용시 참조만 할 경우는 아무 </a:t>
            </a:r>
            <a:r>
              <a:rPr lang="ko-KR" altLang="en-US" dirty="0" err="1" smtClean="0"/>
              <a:t>이상없이</a:t>
            </a:r>
            <a:r>
              <a:rPr lang="ko-KR" altLang="en-US" dirty="0" smtClean="0"/>
              <a:t> 사용이 가능함</a:t>
            </a:r>
            <a:endParaRPr lang="en-US" altLang="ko-KR" dirty="0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03880"/>
            <a:ext cx="34956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59632" y="3140968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모듈의 </a:t>
            </a:r>
            <a:r>
              <a:rPr lang="en-US" altLang="ko-KR" dirty="0" smtClean="0">
                <a:solidFill>
                  <a:schemeClr val="tx1"/>
                </a:solidFill>
              </a:rPr>
              <a:t>namespace(global)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9632" y="5157192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namespace(local)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 rot="16200000">
            <a:off x="2122580" y="4534264"/>
            <a:ext cx="53492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59832" y="461657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표현식에</a:t>
            </a:r>
            <a:r>
              <a:rPr lang="ko-KR" altLang="en-US" dirty="0" smtClean="0"/>
              <a:t> 사용시 에러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Global 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사용할 경우 에러가 발생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48350" cy="34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35696" y="3356992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24128" y="275682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result = result + …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result</a:t>
            </a:r>
            <a:r>
              <a:rPr lang="ko-KR" altLang="en-US" dirty="0" smtClean="0"/>
              <a:t>가 단순 바인딩이 아닌 표현식이라서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를 명기해야 함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 flipV="1">
            <a:off x="4427984" y="3356992"/>
            <a:ext cx="1296144" cy="1800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8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변수를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사용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Global 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사용을 할 경우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키워드로 정의가 필요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19985"/>
            <a:ext cx="30384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923587" y="3140968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모듈의 </a:t>
            </a:r>
            <a:r>
              <a:rPr lang="en-US" altLang="ko-KR" dirty="0" smtClean="0">
                <a:solidFill>
                  <a:schemeClr val="tx1"/>
                </a:solidFill>
              </a:rPr>
              <a:t>namespace(global)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3587" y="5157192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namespace(local)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200000">
            <a:off x="1786535" y="4534264"/>
            <a:ext cx="53492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23787" y="461657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7881" y="5733256"/>
            <a:ext cx="307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, float </a:t>
            </a:r>
            <a:r>
              <a:rPr lang="ko-KR" altLang="en-US" dirty="0" smtClean="0"/>
              <a:t>등이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처리시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키워드로 명기해야 변수의 값이 대치됨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Global mutable </a:t>
            </a:r>
            <a:r>
              <a:rPr lang="ko-KR" altLang="en-US" dirty="0" smtClean="0"/>
              <a:t>변수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mutable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Global Mutable </a:t>
            </a:r>
            <a:r>
              <a:rPr lang="ko-KR" altLang="en-US" dirty="0" smtClean="0"/>
              <a:t>변수를 인자로 </a:t>
            </a:r>
            <a:r>
              <a:rPr lang="ko-KR" altLang="en-US" dirty="0" err="1" smtClean="0"/>
              <a:t>전달시</a:t>
            </a:r>
            <a:r>
              <a:rPr lang="ko-KR" altLang="en-US" dirty="0"/>
              <a:t> </a:t>
            </a:r>
            <a:r>
              <a:rPr lang="ko-KR" altLang="en-US" dirty="0" smtClean="0"/>
              <a:t>실제 객체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전달되므로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로 지정하지 않아도 내부 원소가 변경됨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73016"/>
            <a:ext cx="34194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3212976"/>
            <a:ext cx="8299648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1.21 </a:t>
            </a:r>
            <a:r>
              <a:rPr lang="ko-KR" altLang="en-US" sz="6000" dirty="0" smtClean="0"/>
              <a:t>내포 함수에 대한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namespace </a:t>
            </a:r>
            <a:br>
              <a:rPr lang="en-US" altLang="ko-KR" sz="6000" dirty="0" smtClean="0"/>
            </a:br>
            <a:r>
              <a:rPr lang="ko-KR" altLang="en-US" sz="6000" dirty="0" smtClean="0"/>
              <a:t>관리기준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8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nonlocal(2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Division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차이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66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외부함수 변수</a:t>
            </a:r>
            <a:r>
              <a:rPr lang="en-US" altLang="ko-KR" dirty="0" smtClean="0"/>
              <a:t>: 2</a:t>
            </a:r>
            <a:r>
              <a:rPr lang="ko-KR" altLang="en-US" dirty="0" err="1" smtClean="0"/>
              <a:t>버전대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2</a:t>
            </a:r>
            <a:r>
              <a:rPr lang="ko-KR" altLang="en-US" dirty="0" smtClean="0"/>
              <a:t>버전은 </a:t>
            </a:r>
            <a:r>
              <a:rPr lang="en-US" altLang="ko-KR" dirty="0" smtClean="0"/>
              <a:t>nonlocal </a:t>
            </a:r>
            <a:r>
              <a:rPr lang="ko-KR" altLang="en-US" dirty="0" smtClean="0"/>
              <a:t>키워드가 없어 리스트나 </a:t>
            </a:r>
            <a:r>
              <a:rPr lang="ko-KR" altLang="en-US" dirty="0" err="1" smtClean="0"/>
              <a:t>딕</a:t>
            </a:r>
            <a:r>
              <a:rPr lang="ko-KR" altLang="en-US" dirty="0" smtClean="0"/>
              <a:t> 타입에 정의해서 계산을 해야 함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6384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78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nonlocal(3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2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Nonlocal</a:t>
            </a:r>
            <a:r>
              <a:rPr lang="ko-KR" altLang="en-US" dirty="0" smtClean="0"/>
              <a:t>를 사용하는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  <a:r>
              <a:rPr lang="en-US" altLang="ko-KR" dirty="0" smtClean="0"/>
              <a:t> immutable</a:t>
            </a:r>
            <a:r>
              <a:rPr lang="ko-KR" altLang="en-US" dirty="0" smtClean="0"/>
              <a:t>변수는 참조는 가능하지만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영역이 다르면 갱신할 경우 예외처리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67136" y="3248980"/>
            <a:ext cx="2160240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외부 함수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63480" y="3248980"/>
            <a:ext cx="2160240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내</a:t>
            </a:r>
            <a:r>
              <a:rPr lang="ko-KR" altLang="en-US">
                <a:solidFill>
                  <a:schemeClr val="tx1"/>
                </a:solidFill>
              </a:rPr>
              <a:t>부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 rot="10800000">
            <a:off x="3899384" y="3767158"/>
            <a:ext cx="72008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31432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외부함수 변수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표현식사용시</a:t>
            </a:r>
            <a:r>
              <a:rPr lang="ko-KR" altLang="en-US" dirty="0" smtClean="0"/>
              <a:t> 에러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  <a:r>
              <a:rPr lang="en-US" altLang="ko-KR" dirty="0" smtClean="0"/>
              <a:t> immutable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사용할 경우 에러가 발생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148064" y="357301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n + = x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에 대한 바인딩이 없어 오류 처리함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외부함수 변수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사용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  <a:r>
              <a:rPr lang="en-US" altLang="ko-KR" dirty="0" smtClean="0"/>
              <a:t> immutable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사용할 경우 꼭</a:t>
            </a:r>
            <a:r>
              <a:rPr lang="en-US" altLang="ko-KR" dirty="0" smtClean="0"/>
              <a:t> nonlocal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정의후에</a:t>
            </a:r>
            <a:r>
              <a:rPr lang="ko-KR" altLang="en-US" dirty="0" smtClean="0"/>
              <a:t> 사용 가능 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1"/>
            <a:ext cx="4032448" cy="386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89040"/>
            <a:ext cx="27241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2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212976"/>
            <a:ext cx="8371656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1.22 </a:t>
            </a:r>
            <a:r>
              <a:rPr lang="ko-KR" altLang="en-US" sz="6000" dirty="0" smtClean="0"/>
              <a:t>함수 구현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로직</a:t>
            </a:r>
            <a:r>
              <a:rPr lang="ko-KR" altLang="en-US" sz="6000" dirty="0" smtClean="0"/>
              <a:t> 보기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en-US" altLang="ko-KR" dirty="0" err="1" smtClean="0"/>
              <a:t>Bytecode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8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 </a:t>
            </a:r>
            <a:r>
              <a:rPr lang="ko-KR" altLang="en-US" dirty="0" smtClean="0"/>
              <a:t>모듈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bytecode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컴파일된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bytecode</a:t>
            </a:r>
            <a:r>
              <a:rPr lang="ko-KR" altLang="en-US" sz="2800" dirty="0" smtClean="0"/>
              <a:t>를 확인하기</a:t>
            </a:r>
            <a:endParaRPr lang="en-US" altLang="ko-KR" sz="2800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2204864"/>
            <a:ext cx="44005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en-US" altLang="ko-KR" dirty="0" smtClean="0"/>
              <a:t>source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source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실제 함수 구현된 소스를 볼 때 사용함</a:t>
            </a:r>
            <a:endParaRPr lang="en-US" altLang="ko-KR" sz="2800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27" y="3284984"/>
            <a:ext cx="34385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나눗셈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</a:t>
            </a:r>
            <a:r>
              <a:rPr lang="ko-KR" altLang="en-US" dirty="0"/>
              <a:t>자</a:t>
            </a:r>
            <a:r>
              <a:rPr lang="en-US" altLang="ko-KR" dirty="0" smtClean="0"/>
              <a:t> </a:t>
            </a:r>
            <a:r>
              <a:rPr lang="ko-KR" altLang="en-US" dirty="0"/>
              <a:t>타입에 기본으로 처리 되는 함수</a:t>
            </a:r>
            <a:r>
              <a:rPr lang="en-US" altLang="ko-KR" dirty="0"/>
              <a:t>, operator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35052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050702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대 버전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나눗셈은 정수로 표시하지만 </a:t>
            </a:r>
            <a:r>
              <a:rPr lang="en-US" altLang="ko-KR" dirty="0" smtClean="0"/>
              <a:t>3.</a:t>
            </a:r>
            <a:r>
              <a:rPr lang="ko-KR" altLang="en-US" dirty="0" smtClean="0"/>
              <a:t>대 버전은 실수로 표시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509120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__future__ </a:t>
            </a:r>
            <a:r>
              <a:rPr lang="ko-KR" altLang="en-US" dirty="0" smtClean="0"/>
              <a:t>모듈에 </a:t>
            </a:r>
            <a:r>
              <a:rPr lang="en-US" altLang="ko-KR" dirty="0" smtClean="0"/>
              <a:t>division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하면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버전과 동일한 결과가 나옴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1.23 </a:t>
            </a:r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호출시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참조 방식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7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Callable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callable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호출이 가능해서 함수처럼 실행을 할 수 있도록 구성</a:t>
            </a:r>
            <a:r>
              <a:rPr lang="en-US" altLang="ko-KR" sz="2800" dirty="0" smtClean="0"/>
              <a:t>(special method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__call__</a:t>
            </a:r>
            <a:r>
              <a:rPr lang="ko-KR" altLang="en-US" sz="2800" dirty="0" smtClean="0"/>
              <a:t>이 구현된 경우</a:t>
            </a:r>
            <a:r>
              <a:rPr lang="en-US" altLang="ko-KR" sz="2800" dirty="0" smtClean="0"/>
              <a:t>)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996952"/>
            <a:ext cx="63817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87624" y="4797152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20072" y="371703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함수도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호출해도 동일한 결과가 나옴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7" idx="1"/>
          </p:cNvCxnSpPr>
          <p:nvPr/>
        </p:nvCxnSpPr>
        <p:spPr>
          <a:xfrm flipV="1">
            <a:off x="3635896" y="4178697"/>
            <a:ext cx="1584176" cy="83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48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__call__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존재유무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함수를 정의하고 </a:t>
            </a:r>
            <a:r>
              <a:rPr lang="en-US" altLang="ko-KR" sz="2800" dirty="0" err="1" smtClean="0"/>
              <a:t>hasattr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함수 정의와 함수 실행에 대해 </a:t>
            </a:r>
            <a:r>
              <a:rPr lang="en-US" altLang="ko-KR" sz="2800" dirty="0" smtClean="0"/>
              <a:t>__call__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유무확인</a:t>
            </a:r>
            <a:endParaRPr lang="en-US" altLang="ko-KR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86199" y="5085184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정의된 함수는 현재 </a:t>
            </a:r>
            <a:r>
              <a:rPr lang="en-US" altLang="ko-KR" dirty="0" smtClean="0"/>
              <a:t>function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인스턴스이므로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존재</a:t>
            </a:r>
            <a:endParaRPr lang="ko-KR" altLang="en-US" dirty="0"/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97152"/>
            <a:ext cx="25908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51662"/>
              </p:ext>
            </p:extLst>
          </p:nvPr>
        </p:nvGraphicFramePr>
        <p:xfrm>
          <a:off x="1043608" y="3212976"/>
          <a:ext cx="7388592" cy="1006688"/>
        </p:xfrm>
        <a:graphic>
          <a:graphicData uri="http://schemas.openxmlformats.org/drawingml/2006/table">
            <a:tbl>
              <a:tblPr/>
              <a:tblGrid>
                <a:gridCol w="3696572"/>
                <a:gridCol w="3692020"/>
              </a:tblGrid>
              <a:tr h="50334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334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callable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anything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hasattr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anything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008800"/>
                          </a:solidFill>
                          <a:effectLst/>
                        </a:rPr>
                        <a:t>'__call__'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5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참조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71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함수명</a:t>
            </a:r>
            <a:r>
              <a:rPr lang="ko-KR" altLang="en-US" dirty="0" smtClean="0"/>
              <a:t> 검색 방법</a:t>
            </a:r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115616" y="2958599"/>
            <a:ext cx="6984776" cy="3350721"/>
            <a:chOff x="1259632" y="2204864"/>
            <a:chExt cx="6984776" cy="3888432"/>
          </a:xfrm>
        </p:grpSpPr>
        <p:sp>
          <p:nvSpPr>
            <p:cNvPr id="25" name="오른쪽 화살표 24"/>
            <p:cNvSpPr/>
            <p:nvPr/>
          </p:nvSpPr>
          <p:spPr>
            <a:xfrm rot="16200000">
              <a:off x="6425900" y="3184022"/>
              <a:ext cx="1712223" cy="48463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16216" y="4417367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 </a:t>
              </a:r>
              <a:r>
                <a:rPr lang="ko-KR" altLang="en-US" sz="1400" dirty="0" err="1" smtClean="0"/>
                <a:t>함수명으로</a:t>
              </a:r>
              <a:r>
                <a:rPr lang="ko-KR" altLang="en-US" sz="1400" dirty="0" smtClean="0"/>
                <a:t> 검색</a:t>
              </a:r>
              <a:endParaRPr lang="ko-KR" altLang="en-US" sz="1400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179441" y="4282450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183712" y="3218571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83712" y="2204864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/>
                <a:t>0</a:t>
              </a:r>
              <a:endParaRPr lang="ko-KR" altLang="en-US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789738" y="4129078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2789738" y="3036956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63401" y="2475835"/>
              <a:ext cx="1389704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Built-in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47208" y="3470485"/>
              <a:ext cx="1389704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Global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180927" y="5362570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791224" y="5209198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647208" y="5594563"/>
              <a:ext cx="1389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Local</a:t>
              </a:r>
              <a:endParaRPr lang="ko-KR" altLang="en-US" dirty="0"/>
            </a:p>
          </p:txBody>
        </p:sp>
        <p:sp>
          <p:nvSpPr>
            <p:cNvPr id="16" name="왼쪽 중괄호 15"/>
            <p:cNvSpPr/>
            <p:nvPr/>
          </p:nvSpPr>
          <p:spPr>
            <a:xfrm>
              <a:off x="2431184" y="2464893"/>
              <a:ext cx="216024" cy="148440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632" y="3073725"/>
              <a:ext cx="1171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외부함</a:t>
              </a:r>
              <a:r>
                <a:rPr lang="ko-KR" altLang="en-US"/>
                <a:t>수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632" y="5543267"/>
              <a:ext cx="1171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내</a:t>
              </a:r>
              <a:r>
                <a:rPr lang="ko-KR" altLang="en-US" dirty="0" smtClean="0"/>
                <a:t>부함수</a:t>
              </a:r>
              <a:endParaRPr lang="ko-KR" altLang="en-US" dirty="0"/>
            </a:p>
          </p:txBody>
        </p:sp>
        <p:sp>
          <p:nvSpPr>
            <p:cNvPr id="38" name="오른쪽 화살표 37"/>
            <p:cNvSpPr/>
            <p:nvPr/>
          </p:nvSpPr>
          <p:spPr>
            <a:xfrm rot="5400000">
              <a:off x="6724288" y="5112560"/>
              <a:ext cx="1115447" cy="48463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함수명은</a:t>
            </a:r>
            <a:r>
              <a:rPr lang="ko-KR" altLang="en-US" dirty="0" smtClean="0"/>
              <a:t> 하나의 변수처럼 인식하므로 변수</a:t>
            </a:r>
            <a:r>
              <a:rPr lang="en-US" altLang="ko-KR" dirty="0" smtClean="0"/>
              <a:t>scope </a:t>
            </a:r>
            <a:r>
              <a:rPr lang="ko-KR" altLang="en-US" dirty="0" smtClean="0"/>
              <a:t>검색 방법에 따라 찾음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95180" y="4971232"/>
            <a:ext cx="13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Non Local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정의 함수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외부함수 호출하기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외부 함수는 실제 </a:t>
            </a:r>
            <a:r>
              <a:rPr lang="ko-KR" altLang="en-US" sz="2800" dirty="0" err="1" smtClean="0"/>
              <a:t>함수명으로</a:t>
            </a:r>
            <a:r>
              <a:rPr lang="ko-KR" altLang="en-US" sz="2800" dirty="0" smtClean="0"/>
              <a:t> 호출하면 사용할 수 있음 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33056"/>
            <a:ext cx="42957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8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파이썬</a:t>
            </a:r>
            <a:r>
              <a:rPr lang="ko-KR" altLang="en-US" dirty="0" smtClean="0"/>
              <a:t> 내장함수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34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Built-in function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기본적인 기능을 위해 내장함수를 제공하면 이를 </a:t>
            </a:r>
            <a:r>
              <a:rPr lang="en-US" altLang="ko-KR" dirty="0" err="1" smtClean="0"/>
              <a:t>bif</a:t>
            </a:r>
            <a:r>
              <a:rPr lang="ko-KR" altLang="en-US" dirty="0" smtClean="0"/>
              <a:t>로 읽음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89654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1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나눗셈 </a:t>
            </a:r>
            <a:r>
              <a:rPr lang="ko-KR" altLang="en-US" dirty="0" err="1" smtClean="0"/>
              <a:t>스페셜메소드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나눗셈에 대한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/ __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// __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임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40968"/>
            <a:ext cx="33623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ko-KR" altLang="en-US" dirty="0"/>
              <a:t>장</a:t>
            </a:r>
            <a:r>
              <a:rPr lang="ko-KR" altLang="en-US" dirty="0" smtClean="0"/>
              <a:t>함수 호출하기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내장 함수는 외부 함수 내에서 실행하거나 외부함수의 </a:t>
            </a:r>
            <a:r>
              <a:rPr lang="en-US" altLang="ko-KR" sz="2800" dirty="0" smtClean="0"/>
              <a:t>return</a:t>
            </a:r>
            <a:r>
              <a:rPr lang="ko-KR" altLang="en-US" sz="2800" dirty="0" smtClean="0"/>
              <a:t>으로 처리해서 실행하도록 구성해야 함  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4481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1.24 </a:t>
            </a:r>
            <a:r>
              <a:rPr lang="ko-KR" altLang="en-US" sz="6000" dirty="0" smtClean="0"/>
              <a:t>함수 인자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전달 규칙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Call by sharing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15616" y="3717032"/>
            <a:ext cx="3424987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 </a:t>
            </a:r>
            <a:r>
              <a:rPr lang="ko-KR" altLang="en-US" dirty="0" err="1" smtClean="0">
                <a:solidFill>
                  <a:schemeClr val="tx1"/>
                </a:solidFill>
              </a:rPr>
              <a:t>파라미터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Call by sharing 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참조변수와 </a:t>
            </a:r>
            <a:r>
              <a:rPr lang="ko-KR" altLang="en-US" dirty="0" err="1" smtClean="0"/>
              <a:t>객체이</a:t>
            </a:r>
            <a:r>
              <a:rPr lang="ko-KR" altLang="en-US" dirty="0" smtClean="0"/>
              <a:t> 바인딩을 함수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인자 연결에도 동일하게 사용함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=&gt;Immutable</a:t>
            </a:r>
            <a:r>
              <a:rPr lang="ko-KR" altLang="en-US" dirty="0" smtClean="0"/>
              <a:t>은 변경되지 않고 객체가 대치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=&gt; mutable</a:t>
            </a:r>
            <a:r>
              <a:rPr lang="ko-KR" altLang="en-US" dirty="0" smtClean="0"/>
              <a:t>은 기존 원소 값이 추가 및 삭제 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483768" y="4365103"/>
            <a:ext cx="1944216" cy="8880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참조변수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96136" y="4506763"/>
            <a:ext cx="1944216" cy="7342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객체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 rot="10800000">
            <a:off x="4644008" y="4631548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24128" y="400506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함수인자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3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인자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참조변수에 객체 참조가 연결되는 구조라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시에도 항상 참조를 전달하고 값이 변경유무는 </a:t>
            </a:r>
            <a:r>
              <a:rPr lang="en-US" altLang="ko-KR" dirty="0" smtClean="0"/>
              <a:t>mutable/immutable </a:t>
            </a:r>
            <a:r>
              <a:rPr lang="ko-KR" altLang="en-US" dirty="0" smtClean="0"/>
              <a:t>기준으로 처리</a:t>
            </a:r>
            <a:endParaRPr lang="en-US" altLang="ko-KR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3028950" cy="324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92231" y="5253300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참조변수이므로 </a:t>
            </a:r>
            <a:r>
              <a:rPr lang="en-US" altLang="ko-KR" dirty="0" smtClean="0"/>
              <a:t>reference </a:t>
            </a:r>
            <a:r>
              <a:rPr lang="ko-KR" altLang="en-US" dirty="0" smtClean="0"/>
              <a:t>만 전달 되는 것을 볼 수 있음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691680" y="5391800"/>
            <a:ext cx="2952328" cy="12775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  <a:endCxn id="8" idx="1"/>
          </p:cNvCxnSpPr>
          <p:nvPr/>
        </p:nvCxnSpPr>
        <p:spPr>
          <a:xfrm flipV="1">
            <a:off x="4644008" y="5853465"/>
            <a:ext cx="1048223" cy="177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8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Function Bound/unbound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인자에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처리시 함수 내부에서 </a:t>
            </a:r>
            <a:r>
              <a:rPr lang="en-US" altLang="ko-KR" dirty="0" smtClean="0"/>
              <a:t>local</a:t>
            </a:r>
            <a:r>
              <a:rPr lang="ko-KR" altLang="en-US" dirty="0"/>
              <a:t> </a:t>
            </a:r>
            <a:r>
              <a:rPr lang="ko-KR" altLang="en-US" dirty="0" smtClean="0"/>
              <a:t>참조변수에 인자들이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가 전달 됨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573016"/>
            <a:ext cx="3672408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7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3212976"/>
            <a:ext cx="7723584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1.25 </a:t>
            </a:r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파리미터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왜 변하는가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함수는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내부에 정의된 변수를 전부 로컬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로 관리하므로 타입과 관련 없이 변경됨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907704" y="5517232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76056" y="5517232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로컬변수 </a:t>
            </a:r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3"/>
            <a:endCxn id="6" idx="1"/>
          </p:cNvCxnSpPr>
          <p:nvPr/>
        </p:nvCxnSpPr>
        <p:spPr>
          <a:xfrm>
            <a:off x="3851920" y="5805264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9425"/>
            <a:ext cx="38862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1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파라미터에</a:t>
            </a:r>
            <a:r>
              <a:rPr lang="ko-KR" altLang="en-US" dirty="0" smtClean="0"/>
              <a:t> 대한 타입 체크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참조변수이므로 다양한 타입이 처리되므로 내부 </a:t>
            </a:r>
            <a:r>
              <a:rPr lang="ko-KR" altLang="en-US" dirty="0" err="1" smtClean="0"/>
              <a:t>로직상</a:t>
            </a:r>
            <a:r>
              <a:rPr lang="ko-KR" altLang="en-US" dirty="0" smtClean="0"/>
              <a:t> 특정타입만 되는 경우는 추가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구현해야 함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3068960"/>
            <a:ext cx="5657850" cy="366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5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위치별</a:t>
            </a:r>
            <a:r>
              <a:rPr lang="ko-KR" altLang="en-US" dirty="0" smtClean="0"/>
              <a:t> 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정의된 위치에 맞춰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세팅되도록</a:t>
            </a:r>
            <a:r>
              <a:rPr lang="ko-KR" altLang="en-US" dirty="0" smtClean="0"/>
              <a:t> 처리됨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06" y="4005064"/>
            <a:ext cx="49244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71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함수의 로컬변수로 관리하므로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존재하므로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처리가 가능함 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03" y="3933056"/>
            <a:ext cx="49339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7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가변</a:t>
            </a:r>
            <a:r>
              <a:rPr lang="en-US" altLang="ko-KR" dirty="0" smtClean="0"/>
              <a:t>(*[tuple], **[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])</a:t>
            </a:r>
            <a:r>
              <a:rPr lang="ko-KR" altLang="en-US" dirty="0" smtClean="0"/>
              <a:t>로 처리하도록 정의하면 </a:t>
            </a:r>
            <a:r>
              <a:rPr lang="en-US" altLang="ko-KR" dirty="0" err="1" smtClean="0"/>
              <a:t>agrs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kwargs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들어오는 인자를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01008"/>
            <a:ext cx="5667375" cy="305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78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로컬</a:t>
            </a:r>
            <a:r>
              <a:rPr lang="en-US" altLang="ko-KR" dirty="0" err="1" smtClean="0"/>
              <a:t>namespce</a:t>
            </a:r>
            <a:r>
              <a:rPr lang="en-US" altLang="ko-KR" dirty="0" smtClean="0"/>
              <a:t> </a:t>
            </a:r>
            <a:r>
              <a:rPr lang="ko-KR" altLang="en-US" dirty="0" smtClean="0"/>
              <a:t>런타임처리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Runtime</a:t>
            </a:r>
            <a:r>
              <a:rPr lang="ko-KR" altLang="en-US" dirty="0" smtClean="0"/>
              <a:t>에 로컬변수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변수를 </a:t>
            </a:r>
            <a:r>
              <a:rPr lang="en-US" altLang="ko-KR" dirty="0" smtClean="0"/>
              <a:t>runtime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저장시</a:t>
            </a:r>
            <a:r>
              <a:rPr lang="ko-KR" altLang="en-US" dirty="0" smtClean="0"/>
              <a:t> 항상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검색해서 처리해야 함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Runtime</a:t>
            </a:r>
            <a:r>
              <a:rPr lang="ko-KR" altLang="en-US" dirty="0" smtClean="0"/>
              <a:t>에 입력된 것을 직접 변수로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로 인식하지 않음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3717032"/>
            <a:ext cx="5172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인자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표현식은</a:t>
            </a:r>
            <a:r>
              <a:rPr lang="ko-KR" altLang="en-US" dirty="0" smtClean="0"/>
              <a:t> 값과 오퍼레이션이 조합을 가지고 만들어지고 이를 평가해서 새로운 값이 생성됨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01008"/>
            <a:ext cx="31146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인자에서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주어진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인자의 개수를 맞추기 위해 인자전달을 위해 함수 호출에서 위치인자</a:t>
            </a:r>
            <a:r>
              <a:rPr lang="en-US" altLang="ko-KR" dirty="0" smtClean="0"/>
              <a:t>(*), </a:t>
            </a:r>
            <a:r>
              <a:rPr lang="ko-KR" altLang="en-US" dirty="0" smtClean="0"/>
              <a:t>키워드인자</a:t>
            </a:r>
            <a:r>
              <a:rPr lang="en-US" altLang="ko-KR" dirty="0" smtClean="0"/>
              <a:t>(**)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17032"/>
            <a:ext cx="2667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2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1.26 Data type is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en-US" altLang="ko-KR" sz="6000" dirty="0" smtClean="0"/>
              <a:t>Object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6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급 객체란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9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급 객체의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객체는 전부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급 객체의 특징을 준수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123728" y="3200400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실시간 생성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12572" y="3995283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할당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12572" y="4790166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함수의 인자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23728" y="5585048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함수의  결과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62" y="3068960"/>
            <a:ext cx="2731841" cy="292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Literal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왜 객체화 했을까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043608" y="2774720"/>
            <a:ext cx="7200800" cy="3318576"/>
            <a:chOff x="467544" y="2374951"/>
            <a:chExt cx="7200800" cy="3718345"/>
          </a:xfrm>
        </p:grpSpPr>
        <p:sp>
          <p:nvSpPr>
            <p:cNvPr id="4" name="직사각형 3"/>
            <p:cNvSpPr/>
            <p:nvPr/>
          </p:nvSpPr>
          <p:spPr>
            <a:xfrm>
              <a:off x="467544" y="3921616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값 객체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5652120" y="2374951"/>
              <a:ext cx="2016224" cy="1656184"/>
              <a:chOff x="5004048" y="2492896"/>
              <a:chExt cx="2016224" cy="208823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5004048" y="2492896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수치</a:t>
                </a:r>
                <a:r>
                  <a:rPr lang="ko-KR" altLang="en-US" dirty="0" err="1"/>
                  <a:t>값</a:t>
                </a:r>
                <a:endParaRPr lang="ko-KR" altLang="en-US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004048" y="3284984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문자</a:t>
                </a:r>
                <a:r>
                  <a:rPr lang="ko-KR" altLang="en-US" dirty="0"/>
                  <a:t>열</a:t>
                </a: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5004048" y="4077072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튜</a:t>
                </a:r>
                <a:r>
                  <a:rPr lang="ko-KR" altLang="en-US" dirty="0" err="1"/>
                  <a:t>플</a:t>
                </a:r>
                <a:endParaRPr lang="ko-KR" altLang="en-US" dirty="0"/>
              </a:p>
            </p:txBody>
          </p:sp>
        </p:grpSp>
        <p:sp>
          <p:nvSpPr>
            <p:cNvPr id="10" name="왼쪽 중괄호 9"/>
            <p:cNvSpPr/>
            <p:nvPr/>
          </p:nvSpPr>
          <p:spPr>
            <a:xfrm>
              <a:off x="5076056" y="2381815"/>
              <a:ext cx="432048" cy="1584176"/>
            </a:xfrm>
            <a:prstGeom prst="leftBrace">
              <a:avLst>
                <a:gd name="adj1" fmla="val 760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03848" y="2797287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Immutuable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값객체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03848" y="5209556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Mutuable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참조객체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652120" y="5039247"/>
              <a:ext cx="2016224" cy="1027976"/>
              <a:chOff x="5004048" y="2492896"/>
              <a:chExt cx="2016224" cy="129614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004048" y="2492896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리스</a:t>
                </a:r>
                <a:r>
                  <a:rPr lang="ko-KR" altLang="en-US" dirty="0"/>
                  <a:t>트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004048" y="3284984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딕</a:t>
                </a:r>
                <a:r>
                  <a:rPr lang="ko-KR" altLang="en-US" dirty="0" err="1" smtClean="0"/>
                  <a:t>션너리</a:t>
                </a:r>
                <a:endParaRPr lang="ko-KR" altLang="en-US" dirty="0"/>
              </a:p>
            </p:txBody>
          </p:sp>
        </p:grpSp>
        <p:sp>
          <p:nvSpPr>
            <p:cNvPr id="18" name="왼쪽 중괄호 17"/>
            <p:cNvSpPr/>
            <p:nvPr/>
          </p:nvSpPr>
          <p:spPr>
            <a:xfrm>
              <a:off x="5076056" y="5065320"/>
              <a:ext cx="432048" cy="1027976"/>
            </a:xfrm>
            <a:prstGeom prst="leftBrace">
              <a:avLst>
                <a:gd name="adj1" fmla="val 3408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11560" y="1488240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파이썬은</a:t>
            </a:r>
            <a:r>
              <a:rPr lang="ko-KR" altLang="en-US" dirty="0" smtClean="0"/>
              <a:t> 모두 객체이므로 변경여부 관리가 중요하다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객체가 생성되고 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등으로 전달될 때에도 변경이 가능한 객체와 불가능한 객체를 동일한 방식으로 관리한다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" name="꺾인 연결선 8"/>
          <p:cNvCxnSpPr>
            <a:stCxn id="4" idx="3"/>
            <a:endCxn id="11" idx="1"/>
          </p:cNvCxnSpPr>
          <p:nvPr/>
        </p:nvCxnSpPr>
        <p:spPr>
          <a:xfrm flipV="1">
            <a:off x="2843808" y="3481649"/>
            <a:ext cx="936104" cy="10034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3"/>
            <a:endCxn id="12" idx="1"/>
          </p:cNvCxnSpPr>
          <p:nvPr/>
        </p:nvCxnSpPr>
        <p:spPr>
          <a:xfrm>
            <a:off x="2843808" y="4485098"/>
            <a:ext cx="936104" cy="11494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Value </a:t>
            </a:r>
            <a:r>
              <a:rPr lang="ko-KR" altLang="en-US" dirty="0" smtClean="0"/>
              <a:t>갱신 기준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 err="1" smtClean="0"/>
              <a:t>Immutuable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값객체</a:t>
            </a:r>
            <a:r>
              <a:rPr lang="en-US" altLang="ko-KR" sz="2800" dirty="0" smtClean="0"/>
              <a:t>) : </a:t>
            </a:r>
            <a:r>
              <a:rPr lang="ko-KR" altLang="en-US" sz="2800" dirty="0" smtClean="0"/>
              <a:t>변수에 저장된 것을 값으로 인식하여 변수를 치환이 가능하지만 변경은 안됨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- </a:t>
            </a:r>
            <a:r>
              <a:rPr lang="ko-KR" altLang="en-US" sz="2800" dirty="0" smtClean="0"/>
              <a:t>문자열은 임의적으로 </a:t>
            </a:r>
            <a:r>
              <a:rPr lang="ko-KR" altLang="en-US" sz="2800" dirty="0" err="1" smtClean="0"/>
              <a:t>값객체로</a:t>
            </a:r>
            <a:r>
              <a:rPr lang="ko-KR" altLang="en-US" sz="2800" dirty="0" smtClean="0"/>
              <a:t> 정의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err="1" smtClean="0"/>
              <a:t>Mutuable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참조객체</a:t>
            </a:r>
            <a:r>
              <a:rPr lang="en-US" altLang="ko-KR" sz="2800" dirty="0" smtClean="0"/>
              <a:t>) : </a:t>
            </a:r>
            <a:r>
              <a:rPr lang="ko-KR" altLang="en-US" sz="2800" dirty="0" smtClean="0"/>
              <a:t>변수에 저장된 것은 객체의 요소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값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들이 저장된 참조이므로 실제 값들이 변경이 가능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-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파라미터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할당을 할 경우 참조만 넘어가므로 요소들이 변경이 가능</a:t>
            </a:r>
            <a:endParaRPr lang="en-US" altLang="ko-KR" sz="28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1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처리 이유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0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것은 객체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객체를 생성하고 변수에 할당하지 않아도 그 내부를 볼 수 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140968"/>
            <a:ext cx="2562225" cy="312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값 처리하는 예시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1560" y="1484784"/>
            <a:ext cx="7776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변경 불가능한 숫자 객체는 동일한 참조를 가지지만 변경이 불가능하기 때문에  </a:t>
            </a:r>
            <a:r>
              <a:rPr lang="en-US" altLang="ko-KR" sz="2800" dirty="0" smtClean="0"/>
              <a:t>call by sharing</a:t>
            </a:r>
            <a:r>
              <a:rPr lang="ko-KR" altLang="en-US" sz="2800" dirty="0" smtClean="0"/>
              <a:t>을 통해 전달되지만 </a:t>
            </a:r>
            <a:r>
              <a:rPr lang="ko-KR" altLang="en-US" sz="2800" dirty="0" err="1" smtClean="0"/>
              <a:t>변경불가한</a:t>
            </a:r>
            <a:r>
              <a:rPr lang="ko-KR" altLang="en-US" sz="2800" dirty="0" smtClean="0"/>
              <a:t> 숫자 객체가 생성되면 어디서나 동일한 참조를 통해 처리</a:t>
            </a:r>
            <a:endParaRPr lang="en-US" altLang="ko-KR" sz="2800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67" y="3717032"/>
            <a:ext cx="5048250" cy="275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generator</a:t>
            </a:r>
            <a:r>
              <a:rPr lang="ko-KR" altLang="en-US" dirty="0" smtClean="0"/>
              <a:t>도 하나의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만들어서 평가가 되면 값으로 전환 됨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9909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43808" y="4293096"/>
            <a:ext cx="864096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52120" y="450912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Generator expression </a:t>
            </a:r>
            <a:r>
              <a:rPr lang="ko-KR" altLang="en-US" dirty="0" smtClean="0"/>
              <a:t>발</a:t>
            </a:r>
            <a:r>
              <a:rPr lang="ko-KR" altLang="en-US" dirty="0"/>
              <a:t>생</a:t>
            </a:r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>
            <a:off x="3707904" y="4617132"/>
            <a:ext cx="1944216" cy="215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생성이 </a:t>
            </a:r>
            <a:r>
              <a:rPr lang="ko-KR" altLang="en-US" dirty="0" err="1" smtClean="0"/>
              <a:t>첫번째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를 변수로 지정했지만 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함수와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로 정의해서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사라짐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3257550" cy="334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런타임 객체 처리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pass</a:t>
            </a:r>
            <a:r>
              <a:rPr lang="ko-KR" altLang="en-US" dirty="0" smtClean="0"/>
              <a:t>로 정의하고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추가한 후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생성해도 잘 작동됨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55" y="3212976"/>
            <a:ext cx="51149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5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 클래스에서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pass</a:t>
            </a:r>
            <a:r>
              <a:rPr lang="ko-KR" altLang="en-US" dirty="0" smtClean="0"/>
              <a:t>로 정의하고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추가한 후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74" y="2944532"/>
            <a:ext cx="3829050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59074" y="3284984"/>
            <a:ext cx="3360998" cy="9361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56176" y="3645024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exec()</a:t>
            </a:r>
            <a:r>
              <a:rPr lang="ko-KR" altLang="en-US" dirty="0" smtClean="0"/>
              <a:t>로 글로벌 변수를 정하고 내부 객체 생성한 것을 글로벌 변수에 할당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4" idx="1"/>
          </p:cNvCxnSpPr>
          <p:nvPr/>
        </p:nvCxnSpPr>
        <p:spPr>
          <a:xfrm>
            <a:off x="5220072" y="4014356"/>
            <a:ext cx="936104" cy="2308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4038600"/>
            <a:ext cx="8443664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1.27 </a:t>
            </a:r>
            <a:r>
              <a:rPr lang="ko-KR" altLang="en-US" sz="6000" dirty="0" smtClean="0"/>
              <a:t>객체를 변수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 smtClean="0"/>
              <a:t>할당시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분자 타입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17" y="4869160"/>
            <a:ext cx="2695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Values and data </a:t>
            </a:r>
            <a:r>
              <a:rPr lang="en-US" altLang="ko-KR" dirty="0" smtClean="0"/>
              <a:t>types:</a:t>
            </a:r>
            <a:r>
              <a:rPr lang="ko-KR" altLang="en-US" dirty="0" smtClean="0"/>
              <a:t>원자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즉 값이 객체이므로 기본 객체의 구성을 이해해야</a:t>
            </a:r>
            <a:endParaRPr lang="en-US" altLang="ko-K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4427984" y="5284889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값을 </a:t>
            </a:r>
            <a:r>
              <a:rPr lang="en-US" altLang="ko-KR" dirty="0" smtClean="0"/>
              <a:t>type() </a:t>
            </a:r>
            <a:r>
              <a:rPr lang="ko-KR" altLang="en-US" dirty="0" smtClean="0"/>
              <a:t>함수를 이용해 데이터 타입을 확인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04317" y="4960555"/>
            <a:ext cx="1867483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4317" y="5661248"/>
            <a:ext cx="1147403" cy="40806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41" idx="1"/>
          </p:cNvCxnSpPr>
          <p:nvPr/>
        </p:nvCxnSpPr>
        <p:spPr>
          <a:xfrm>
            <a:off x="2771800" y="5176579"/>
            <a:ext cx="1656184" cy="431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7" idx="3"/>
            <a:endCxn id="41" idx="1"/>
          </p:cNvCxnSpPr>
          <p:nvPr/>
        </p:nvCxnSpPr>
        <p:spPr>
          <a:xfrm flipV="1">
            <a:off x="2051720" y="5608055"/>
            <a:ext cx="2376264" cy="257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115616" y="3462622"/>
            <a:ext cx="3168352" cy="914063"/>
            <a:chOff x="5508104" y="2996952"/>
            <a:chExt cx="4608512" cy="1749731"/>
          </a:xfrm>
        </p:grpSpPr>
        <p:sp>
          <p:nvSpPr>
            <p:cNvPr id="4" name="직사각형 3"/>
            <p:cNvSpPr/>
            <p:nvPr/>
          </p:nvSpPr>
          <p:spPr>
            <a:xfrm>
              <a:off x="5508104" y="2996952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reference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11496" y="3560824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type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11496" y="4149080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36232" y="3645024"/>
              <a:ext cx="1152128" cy="53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float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6232" y="3064314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6232" y="4216442"/>
              <a:ext cx="2680384" cy="53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1.1</a:t>
              </a:r>
              <a:endParaRPr lang="ko-KR" altLang="en-US" sz="12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995936" y="3462622"/>
            <a:ext cx="3168352" cy="865194"/>
            <a:chOff x="5508104" y="2996952"/>
            <a:chExt cx="4608512" cy="1656184"/>
          </a:xfrm>
        </p:grpSpPr>
        <p:sp>
          <p:nvSpPr>
            <p:cNvPr id="18" name="직사각형 17"/>
            <p:cNvSpPr/>
            <p:nvPr/>
          </p:nvSpPr>
          <p:spPr>
            <a:xfrm>
              <a:off x="5508104" y="2996952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reference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511496" y="3560824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type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511496" y="4149080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36232" y="3645024"/>
              <a:ext cx="1152128" cy="34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int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36232" y="3064314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6232" y="4216442"/>
              <a:ext cx="2680384" cy="34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17</a:t>
              </a:r>
              <a:endParaRPr lang="ko-KR" altLang="en-US" sz="1200" dirty="0"/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V="1">
            <a:off x="1619672" y="4335735"/>
            <a:ext cx="288032" cy="749449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0" idx="2"/>
          </p:cNvCxnSpPr>
          <p:nvPr/>
        </p:nvCxnSpPr>
        <p:spPr>
          <a:xfrm flipV="1">
            <a:off x="2051720" y="4327816"/>
            <a:ext cx="2590120" cy="957073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35696" y="2924944"/>
            <a:ext cx="327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u="sng" dirty="0" smtClean="0"/>
              <a:t>데이터 관리 방안</a:t>
            </a:r>
            <a:r>
              <a:rPr lang="en-US" altLang="ko-KR" u="sng" dirty="0" smtClean="0"/>
              <a:t>(</a:t>
            </a:r>
            <a:r>
              <a:rPr lang="ko-KR" altLang="en-US" u="sng" dirty="0" smtClean="0"/>
              <a:t>예시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31" name="직사각형 30"/>
          <p:cNvSpPr/>
          <p:nvPr/>
        </p:nvSpPr>
        <p:spPr>
          <a:xfrm>
            <a:off x="755576" y="2924944"/>
            <a:ext cx="5256584" cy="15841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87" y="5157192"/>
            <a:ext cx="2447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Values and data </a:t>
            </a:r>
            <a:r>
              <a:rPr lang="en-US" altLang="ko-KR" dirty="0" smtClean="0"/>
              <a:t>types:</a:t>
            </a:r>
            <a:r>
              <a:rPr lang="ko-KR" altLang="en-US" dirty="0" smtClean="0"/>
              <a:t>분자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프로그램 언어에서 가장 기본적인 것인 구조를 가지는 데이터 타입 또는 사용자 정의 객체</a:t>
            </a:r>
            <a:endParaRPr lang="en-US" altLang="ko-KR" dirty="0" smtClean="0"/>
          </a:p>
        </p:txBody>
      </p:sp>
      <p:grpSp>
        <p:nvGrpSpPr>
          <p:cNvPr id="66" name="그룹 65"/>
          <p:cNvGrpSpPr/>
          <p:nvPr/>
        </p:nvGrpSpPr>
        <p:grpSpPr>
          <a:xfrm>
            <a:off x="854897" y="2892098"/>
            <a:ext cx="7617294" cy="1833046"/>
            <a:chOff x="1331640" y="3725942"/>
            <a:chExt cx="7617294" cy="2717750"/>
          </a:xfrm>
        </p:grpSpPr>
        <p:grpSp>
          <p:nvGrpSpPr>
            <p:cNvPr id="63" name="그룹 62"/>
            <p:cNvGrpSpPr/>
            <p:nvPr/>
          </p:nvGrpSpPr>
          <p:grpSpPr>
            <a:xfrm>
              <a:off x="1331640" y="3725942"/>
              <a:ext cx="1872208" cy="1440160"/>
              <a:chOff x="1331640" y="3725942"/>
              <a:chExt cx="1872208" cy="144016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331640" y="3725942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reference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331640" y="4229998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type</a:t>
                </a:r>
                <a:endParaRPr lang="ko-KR" altLang="en-US" dirty="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331640" y="4734054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element</a:t>
                </a:r>
                <a:endParaRPr lang="ko-KR" altLang="en-US" dirty="0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4675308" y="3725942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reference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77640" y="4029841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type</a:t>
              </a:r>
              <a:endParaRPr lang="ko-KR" altLang="en-US" sz="12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677640" y="4327816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0896" y="4064496"/>
              <a:ext cx="792088" cy="182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int</a:t>
              </a:r>
              <a:endParaRPr lang="ko-KR" alt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00896" y="3761132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00896" y="4363006"/>
              <a:ext cx="1842764" cy="410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4663544" y="4814446"/>
              <a:ext cx="1298908" cy="998781"/>
              <a:chOff x="4663543" y="4814446"/>
              <a:chExt cx="1891883" cy="142683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4663543" y="4814446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reference</a:t>
                </a:r>
                <a:endParaRPr lang="ko-KR" altLang="en-US" sz="1000" dirty="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63543" y="5305172"/>
                <a:ext cx="1872208" cy="4320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type</a:t>
                </a:r>
                <a:endParaRPr lang="ko-KR" altLang="en-US" sz="1000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4683218" y="5809227"/>
                <a:ext cx="1872208" cy="4320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element</a:t>
                </a:r>
                <a:endParaRPr lang="ko-KR" altLang="en-US" sz="10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012160" y="5252055"/>
              <a:ext cx="79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list</a:t>
              </a:r>
              <a:endParaRPr lang="ko-KR" alt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012160" y="4948691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cxnSp>
          <p:nvCxnSpPr>
            <p:cNvPr id="26" name="꺾인 연결선 25"/>
            <p:cNvCxnSpPr>
              <a:stCxn id="44" idx="3"/>
              <a:endCxn id="48" idx="0"/>
            </p:cNvCxnSpPr>
            <p:nvPr/>
          </p:nvCxnSpPr>
          <p:spPr>
            <a:xfrm>
              <a:off x="5962452" y="5662010"/>
              <a:ext cx="804101" cy="16054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/>
            <p:cNvGrpSpPr/>
            <p:nvPr/>
          </p:nvGrpSpPr>
          <p:grpSpPr>
            <a:xfrm>
              <a:off x="7308303" y="5824618"/>
              <a:ext cx="934411" cy="601874"/>
              <a:chOff x="6660232" y="5559238"/>
              <a:chExt cx="1289475" cy="86519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6660232" y="5559238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reference</a:t>
                </a:r>
                <a:endParaRPr lang="ko-KR" altLang="en-US" sz="800" dirty="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6662564" y="5863137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type</a:t>
                </a:r>
                <a:endParaRPr lang="ko-KR" altLang="en-US" sz="800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6662564" y="6161112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value</a:t>
                </a:r>
                <a:endParaRPr lang="ko-KR" altLang="en-US" sz="80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300192" y="5822558"/>
              <a:ext cx="934411" cy="601874"/>
              <a:chOff x="6660232" y="5559238"/>
              <a:chExt cx="1289475" cy="865194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6660232" y="5559238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reference</a:t>
                </a:r>
                <a:endParaRPr lang="ko-KR" altLang="en-US" sz="800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662564" y="5863137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type</a:t>
                </a:r>
                <a:endParaRPr lang="ko-KR" altLang="en-US" sz="8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662564" y="6161112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value</a:t>
                </a:r>
                <a:endParaRPr lang="ko-KR" altLang="en-US" sz="800" dirty="0"/>
              </a:p>
            </p:txBody>
          </p:sp>
        </p:grpSp>
        <p:cxnSp>
          <p:nvCxnSpPr>
            <p:cNvPr id="57" name="꺾인 연결선 56"/>
            <p:cNvCxnSpPr>
              <a:stCxn id="44" idx="3"/>
              <a:endCxn id="52" idx="0"/>
            </p:cNvCxnSpPr>
            <p:nvPr/>
          </p:nvCxnSpPr>
          <p:spPr>
            <a:xfrm>
              <a:off x="5962452" y="5662010"/>
              <a:ext cx="1812212" cy="16260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265366" y="5735806"/>
              <a:ext cx="6835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…</a:t>
              </a:r>
              <a:endParaRPr lang="ko-KR" altLang="en-US" sz="4000" dirty="0"/>
            </a:p>
          </p:txBody>
        </p:sp>
        <p:cxnSp>
          <p:nvCxnSpPr>
            <p:cNvPr id="60" name="꺾인 연결선 59"/>
            <p:cNvCxnSpPr>
              <a:stCxn id="32" idx="3"/>
              <a:endCxn id="34" idx="1"/>
            </p:cNvCxnSpPr>
            <p:nvPr/>
          </p:nvCxnSpPr>
          <p:spPr>
            <a:xfrm flipV="1">
              <a:off x="3203848" y="3857602"/>
              <a:ext cx="1471460" cy="1092476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32" idx="3"/>
              <a:endCxn id="42" idx="1"/>
            </p:cNvCxnSpPr>
            <p:nvPr/>
          </p:nvCxnSpPr>
          <p:spPr>
            <a:xfrm>
              <a:off x="3203848" y="4950078"/>
              <a:ext cx="1459696" cy="1558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203848" y="3902679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75856" y="4236789"/>
              <a:ext cx="79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list</a:t>
              </a:r>
              <a:endParaRPr lang="ko-KR" altLang="en-US" sz="1200" dirty="0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901386" y="5157192"/>
            <a:ext cx="1825719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endCxn id="32" idx="2"/>
          </p:cNvCxnSpPr>
          <p:nvPr/>
        </p:nvCxnSpPr>
        <p:spPr>
          <a:xfrm flipV="1">
            <a:off x="1791001" y="3863445"/>
            <a:ext cx="0" cy="1293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0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변수의 별칭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9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변수의 별칭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객체가 먼저 생성되어 변수에 참조를 부여하므로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없이 변수에 </a:t>
            </a:r>
            <a:r>
              <a:rPr lang="ko-KR" altLang="en-US" dirty="0" err="1" smtClean="0"/>
              <a:t>매핑시</a:t>
            </a:r>
            <a:r>
              <a:rPr lang="ko-KR" altLang="en-US" dirty="0" smtClean="0"/>
              <a:t> 별칭이 생김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14800"/>
            <a:ext cx="25622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4286071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</a:t>
            </a:r>
            <a:r>
              <a:rPr lang="ko-KR" altLang="en-US" dirty="0" smtClean="0"/>
              <a:t>는 동일한 객체를 </a:t>
            </a:r>
            <a:r>
              <a:rPr lang="ko-KR" altLang="en-US" dirty="0" err="1" smtClean="0"/>
              <a:t>가르키므로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j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의 별칭으로 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정체성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0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9632" y="3212976"/>
            <a:ext cx="7579568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1.4 </a:t>
            </a:r>
            <a:r>
              <a:rPr lang="ko-KR" altLang="en-US" sz="6000" dirty="0" smtClean="0"/>
              <a:t>문장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is/is </a:t>
            </a:r>
            <a:r>
              <a:rPr lang="en-US" altLang="ko-KR" dirty="0" smtClean="0"/>
              <a:t>not : </a:t>
            </a:r>
            <a:r>
              <a:rPr lang="ko-KR" altLang="en-US" dirty="0" smtClean="0"/>
              <a:t>동일한 객체 점검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객체는 유일하므로 동일한 객체에 대한 점검</a:t>
            </a:r>
            <a:endParaRPr lang="en-US" altLang="ko-KR" sz="1800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96952"/>
            <a:ext cx="26670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동일한 값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smtClean="0"/>
              <a:t>== : </a:t>
            </a:r>
            <a:r>
              <a:rPr lang="ko-KR" altLang="en-US" dirty="0" smtClean="0"/>
              <a:t>동일한  값 점검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 객체를 만들어서 객체를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비교하면 객체들을 비교</a:t>
            </a:r>
            <a:endParaRPr lang="en-US" altLang="ko-KR" sz="1800" dirty="0" smtClean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58" y="3068960"/>
            <a:ext cx="27146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smtClean="0"/>
              <a:t>== : </a:t>
            </a:r>
            <a:r>
              <a:rPr lang="ko-KR" altLang="en-US" dirty="0"/>
              <a:t> </a:t>
            </a:r>
            <a:r>
              <a:rPr lang="en-US" altLang="ko-KR" dirty="0" smtClean="0"/>
              <a:t>overriding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 내의 값이 동일한 지를 점검하기 위해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eq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overriding</a:t>
            </a:r>
            <a:r>
              <a:rPr lang="ko-KR" altLang="en-US" dirty="0" smtClean="0"/>
              <a:t>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내부 값을 비교</a:t>
            </a:r>
            <a:endParaRPr lang="en-US" altLang="ko-KR" sz="1800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3140968"/>
            <a:ext cx="4248472" cy="339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0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4038600"/>
            <a:ext cx="743555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1.28 </a:t>
            </a:r>
            <a:r>
              <a:rPr lang="ko-KR" altLang="en-US" sz="6000" dirty="0" smtClean="0"/>
              <a:t>객체 내부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내부 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8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클래스가 가진 속성과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보여 줌</a:t>
            </a:r>
            <a:endParaRPr lang="en-US" altLang="ko-KR" sz="1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4"/>
            <a:ext cx="2162175" cy="36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19669"/>
            <a:ext cx="2028825" cy="364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7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smtClean="0"/>
              <a:t>instance.__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로 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인스턴스내의</a:t>
            </a:r>
            <a:r>
              <a:rPr lang="ko-KR" altLang="en-US" dirty="0" smtClean="0"/>
              <a:t> 속성을 가질 경우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가진 속성과 </a:t>
            </a:r>
            <a:r>
              <a:rPr lang="ko-KR" altLang="en-US" dirty="0" err="1" smtClean="0"/>
              <a:t>메소들를</a:t>
            </a:r>
            <a:r>
              <a:rPr lang="ko-KR" altLang="en-US" dirty="0" smtClean="0"/>
              <a:t> 보여 줌</a:t>
            </a:r>
            <a:endParaRPr lang="en-US" altLang="ko-KR" sz="1800" dirty="0" smtClean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19"/>
            <a:ext cx="2880320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269557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Mutable &amp; immutable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smtClean="0"/>
              <a:t>객체가 생성되면 객체 내의 원소가 변경이 되는 지에 대한 기준을 가짐</a:t>
            </a: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645024"/>
            <a:ext cx="230425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mutabale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5157192"/>
            <a:ext cx="230425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immutabale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3928" y="3778007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 내의 원소들이 변경이 가능함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23928" y="529191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 내의 원소들이 변경이 불가능함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8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문</a:t>
            </a:r>
            <a:r>
              <a:rPr lang="ko-KR" altLang="en-US" dirty="0"/>
              <a:t>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28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Builtin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특</a:t>
            </a:r>
            <a:r>
              <a:rPr lang="ko-KR" altLang="en-US" dirty="0"/>
              <a:t>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 fontScale="85000" lnSpcReduction="20000"/>
          </a:bodyPr>
          <a:lstStyle/>
          <a:p>
            <a:pPr marL="320040" lvl="1" indent="0">
              <a:buNone/>
            </a:pPr>
            <a:r>
              <a:rPr lang="ko-KR" altLang="en-US" sz="3300" dirty="0" smtClean="0"/>
              <a:t>객체 내부에 정해진 값이 변경이 가능한지를 구분 </a:t>
            </a:r>
            <a:endParaRPr lang="en-US" altLang="ko-KR" sz="3300" dirty="0" smtClean="0"/>
          </a:p>
          <a:p>
            <a:pPr marL="594360" lvl="2" indent="0">
              <a:buNone/>
            </a:pPr>
            <a:r>
              <a:rPr lang="en-US" altLang="ko-KR" sz="3000" dirty="0" smtClean="0"/>
              <a:t>=&gt; </a:t>
            </a:r>
            <a:r>
              <a:rPr lang="ko-KR" altLang="en-US" sz="3000" dirty="0" smtClean="0"/>
              <a:t>컨테이너 타입 중에  실제 값이 정해지지 않은 </a:t>
            </a:r>
            <a:endParaRPr lang="en-US" altLang="ko-KR" sz="3000" dirty="0" smtClean="0"/>
          </a:p>
          <a:p>
            <a:pPr marL="594360" lvl="2" indent="0">
              <a:buNone/>
            </a:pPr>
            <a:r>
              <a:rPr lang="en-US" altLang="ko-KR" sz="3000" dirty="0"/>
              <a:t> </a:t>
            </a:r>
            <a:r>
              <a:rPr lang="en-US" altLang="ko-KR" sz="3000" dirty="0" smtClean="0"/>
              <a:t>     </a:t>
            </a:r>
            <a:r>
              <a:rPr lang="ko-KR" altLang="en-US" sz="3000" dirty="0" smtClean="0"/>
              <a:t>경우 요소들을 변경이 가능</a:t>
            </a:r>
            <a:endParaRPr lang="en-US" altLang="ko-KR" sz="3000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변경불가</a:t>
            </a:r>
            <a:r>
              <a:rPr lang="en-US" altLang="ko-KR" dirty="0" smtClean="0"/>
              <a:t>(immutable) 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complex,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unicode</a:t>
            </a:r>
            <a:r>
              <a:rPr lang="en-US" altLang="ko-KR" dirty="0"/>
              <a:t>/</a:t>
            </a:r>
            <a:r>
              <a:rPr lang="en-US" altLang="ko-KR" dirty="0" smtClean="0"/>
              <a:t>bytes, tuple, </a:t>
            </a:r>
            <a:r>
              <a:rPr lang="en-US" altLang="ko-KR" dirty="0" err="1" smtClean="0"/>
              <a:t>frozenset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변경가능</a:t>
            </a:r>
            <a:r>
              <a:rPr lang="en-US" altLang="ko-KR" dirty="0" smtClean="0"/>
              <a:t>(mutable) : list,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, set, bytes-array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4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85000" lnSpcReduction="20000"/>
          </a:bodyPr>
          <a:lstStyle/>
          <a:p>
            <a:pPr marL="320040" lvl="1" indent="0">
              <a:buNone/>
            </a:pPr>
            <a:r>
              <a:rPr lang="en-US" altLang="ko-KR" dirty="0"/>
              <a:t>Values </a:t>
            </a:r>
            <a:r>
              <a:rPr lang="ko-KR" altLang="en-US" dirty="0"/>
              <a:t>내부의 값을 변경이 가능한지 점검하여 값을 변경</a:t>
            </a:r>
            <a:r>
              <a:rPr lang="en-US" altLang="ko-KR" dirty="0"/>
              <a:t>.</a:t>
            </a:r>
          </a:p>
          <a:p>
            <a:pPr marL="320040" lvl="1" indent="0">
              <a:buNone/>
            </a:pPr>
            <a:r>
              <a:rPr lang="ko-KR" altLang="en-US" dirty="0"/>
              <a:t>특히 </a:t>
            </a:r>
            <a:r>
              <a:rPr lang="en-US" altLang="ko-KR" dirty="0"/>
              <a:t>variables, </a:t>
            </a:r>
            <a:r>
              <a:rPr lang="ko-KR" altLang="en-US" dirty="0"/>
              <a:t>함수 </a:t>
            </a:r>
            <a:r>
              <a:rPr lang="ko-KR" altLang="en-US" dirty="0" err="1"/>
              <a:t>파라미터에</a:t>
            </a:r>
            <a:r>
              <a:rPr lang="ko-KR" altLang="en-US" dirty="0"/>
              <a:t> 복사할 경우 실제 값 객체가 변경가능여부에 따라 다른 경우가 발생함</a:t>
            </a: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5184576" cy="334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Data(Object) Type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2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객체는 변하지 않는 정체성 즉 하나의 </a:t>
            </a:r>
            <a:r>
              <a:rPr lang="ko-KR" altLang="en-US" dirty="0" err="1" smtClean="0"/>
              <a:t>구별가능한</a:t>
            </a:r>
            <a:r>
              <a:rPr lang="ko-KR" altLang="en-US" dirty="0" smtClean="0"/>
              <a:t> 것을 가지고 있고 그 안의 속성과 행위가 필요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547664" y="3203960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정체</a:t>
            </a:r>
            <a:r>
              <a:rPr lang="ko-KR" altLang="en-US" dirty="0"/>
              <a:t>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547664" y="4248076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547664" y="5292192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행</a:t>
            </a:r>
            <a:r>
              <a:rPr lang="ko-KR" altLang="en-US" dirty="0"/>
              <a:t>위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427984" y="4297277"/>
            <a:ext cx="978408" cy="67577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84984"/>
            <a:ext cx="24574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5530"/>
            <a:ext cx="3752850" cy="362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 types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data type</a:t>
            </a:r>
            <a:r>
              <a:rPr lang="ko-KR" altLang="en-US" dirty="0" smtClean="0"/>
              <a:t>의 키워드는 클래스 객체이고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 객체를 구현해서 처리 </a:t>
            </a:r>
            <a:r>
              <a:rPr lang="en-US" altLang="ko-KR" dirty="0" smtClean="0"/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12160" y="405790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생성된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타입이 </a:t>
            </a:r>
            <a:r>
              <a:rPr lang="en-US" altLang="ko-KR" sz="1400" dirty="0" smtClean="0"/>
              <a:t>type </a:t>
            </a:r>
            <a:r>
              <a:rPr lang="ko-KR" altLang="en-US" sz="1400" dirty="0" smtClean="0"/>
              <a:t>클래스 객체를 상속여부 확인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043608" y="3723320"/>
            <a:ext cx="3384376" cy="3345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41" idx="1"/>
          </p:cNvCxnSpPr>
          <p:nvPr/>
        </p:nvCxnSpPr>
        <p:spPr>
          <a:xfrm>
            <a:off x="4427984" y="3890614"/>
            <a:ext cx="1584176" cy="4289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1.29 Python Class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특징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고려사항</a:t>
            </a:r>
            <a:r>
              <a:rPr lang="en-US" altLang="ko-KR" dirty="0" smtClean="0"/>
              <a:t>(2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4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상속 명기 필요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ko-KR" altLang="en-US" dirty="0" err="1" smtClean="0"/>
              <a:t>버전대는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상속을 명기하지 않으면 내부에 생성되는 것이 차이가 발생하고 타입도 상이</a:t>
            </a:r>
            <a:r>
              <a:rPr lang="en-US" altLang="ko-KR" dirty="0" smtClean="0"/>
              <a:t>(3</a:t>
            </a:r>
            <a:r>
              <a:rPr lang="ko-KR" altLang="en-US" dirty="0" smtClean="0"/>
              <a:t>버전에서는 통합됨</a:t>
            </a:r>
            <a:r>
              <a:rPr lang="en-US" altLang="ko-KR" dirty="0" smtClean="0"/>
              <a:t>)</a:t>
            </a:r>
            <a:endParaRPr lang="en-US" altLang="ko-KR" sz="1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35" y="3284984"/>
            <a:ext cx="4867275" cy="32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4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초기화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명으로 호출할 경우 인자를 받아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초기화</a:t>
            </a:r>
            <a:endParaRPr lang="en-US" altLang="ko-KR" sz="1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339752" y="3429000"/>
            <a:ext cx="4104456" cy="11161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 = Class</a:t>
            </a:r>
            <a:r>
              <a:rPr lang="ko-KR" altLang="en-US" dirty="0" smtClean="0">
                <a:solidFill>
                  <a:schemeClr val="tx1"/>
                </a:solidFill>
              </a:rPr>
              <a:t>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3728" y="5085184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en-US" altLang="ko-KR" dirty="0" err="1" smtClean="0"/>
              <a:t>Class</a:t>
            </a:r>
            <a:r>
              <a:rPr lang="ko-KR" altLang="en-US" dirty="0" smtClean="0"/>
              <a:t>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상속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__(self, 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)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self.</a:t>
            </a:r>
            <a:r>
              <a:rPr lang="ko-KR" altLang="en-US" dirty="0" smtClean="0"/>
              <a:t>인자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인자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339752" y="5517232"/>
            <a:ext cx="3240360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rot="5400000" flipH="1" flipV="1">
            <a:off x="3491880" y="4617132"/>
            <a:ext cx="1368152" cy="43204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260648"/>
            <a:ext cx="7939608" cy="5606752"/>
          </a:xfrm>
        </p:spPr>
        <p:txBody>
          <a:bodyPr>
            <a:normAutofit/>
          </a:bodyPr>
          <a:lstStyle/>
          <a:p>
            <a:pPr algn="r"/>
            <a:r>
              <a:rPr lang="en-US" altLang="ko-KR" sz="5300" dirty="0" smtClean="0"/>
              <a:t>1. Python </a:t>
            </a:r>
            <a:r>
              <a:rPr lang="ko-KR" altLang="en-US" sz="5300" dirty="0" smtClean="0"/>
              <a:t>기본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 smtClean="0"/>
              <a:t>2</a:t>
            </a:r>
            <a:r>
              <a:rPr lang="en-US" altLang="ko-KR" sz="5300" dirty="0"/>
              <a:t>. </a:t>
            </a:r>
            <a:r>
              <a:rPr lang="en-US" altLang="ko-KR" sz="5300" dirty="0" smtClean="0"/>
              <a:t>Python </a:t>
            </a:r>
            <a:r>
              <a:rPr lang="ko-KR" altLang="en-US" sz="5300" dirty="0" smtClean="0"/>
              <a:t>데이터 타입</a:t>
            </a:r>
            <a:r>
              <a:rPr lang="en-US" altLang="ko-KR" sz="5300" dirty="0" smtClean="0"/>
              <a:t>/</a:t>
            </a:r>
            <a:r>
              <a:rPr lang="ko-KR" altLang="en-US" sz="5300" dirty="0" smtClean="0"/>
              <a:t>자료구조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 smtClean="0"/>
              <a:t>3. Python </a:t>
            </a:r>
            <a:r>
              <a:rPr lang="ko-KR" altLang="en-US" sz="5300" dirty="0" smtClean="0"/>
              <a:t>문장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 smtClean="0"/>
              <a:t>4.Python </a:t>
            </a:r>
            <a:r>
              <a:rPr lang="ko-KR" altLang="en-US" sz="5300" dirty="0" smtClean="0"/>
              <a:t>모듈</a:t>
            </a:r>
            <a:r>
              <a:rPr lang="en-US" altLang="ko-KR" sz="5300" dirty="0" smtClean="0"/>
              <a:t>/</a:t>
            </a:r>
            <a:r>
              <a:rPr lang="ko-KR" altLang="en-US" sz="5300" dirty="0" smtClean="0"/>
              <a:t>패키지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sz="2800" cap="all" dirty="0" smtClean="0">
                <a:solidFill>
                  <a:schemeClr val="tx2"/>
                </a:solidFill>
              </a:rPr>
              <a:t>목차</a:t>
            </a:r>
            <a:endParaRPr lang="ko-KR" altLang="en-US" sz="2800" cap="all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Expression vs.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표현식은</a:t>
            </a:r>
            <a:r>
              <a:rPr lang="ko-KR" altLang="en-US" dirty="0" smtClean="0"/>
              <a:t> 즉시 값으로 변환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eval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하나 문장은 값이 발생하지 않고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(exec)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48291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28184" y="34197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28184" y="522920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문장 처리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63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i="1" dirty="0"/>
              <a:t>Explicit is better than implicit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/>
              <a:t> </a:t>
            </a:r>
            <a:r>
              <a:rPr lang="ko-KR" altLang="en-US" dirty="0" smtClean="0"/>
              <a:t>내에 명확히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정의해서 초기화하는 것이 </a:t>
            </a:r>
            <a:r>
              <a:rPr lang="ko-KR" altLang="en-US" dirty="0" err="1" smtClean="0"/>
              <a:t>파이써닉한</a:t>
            </a:r>
            <a:r>
              <a:rPr lang="ko-KR" altLang="en-US" dirty="0" smtClean="0"/>
              <a:t> 코딩</a:t>
            </a:r>
            <a:endParaRPr lang="en-US" altLang="ko-KR" sz="18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01008"/>
            <a:ext cx="3276600" cy="218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29000"/>
            <a:ext cx="34861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3989737" y="4202707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89737" y="4797152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__</a:t>
            </a:r>
            <a:r>
              <a:rPr lang="en-US" altLang="ko-KR" sz="1400" b="1" dirty="0" err="1" smtClean="0"/>
              <a:t>init</a:t>
            </a:r>
            <a:r>
              <a:rPr lang="en-US" altLang="ko-KR" sz="1400" b="1" dirty="0" smtClean="0"/>
              <a:t>__      </a:t>
            </a:r>
            <a:r>
              <a:rPr lang="ko-KR" altLang="en-US" sz="1400" b="1" dirty="0" err="1" smtClean="0"/>
              <a:t>메소드로</a:t>
            </a:r>
            <a:r>
              <a:rPr lang="ko-KR" altLang="en-US" sz="1400" b="1" dirty="0" smtClean="0"/>
              <a:t>     수정</a:t>
            </a:r>
            <a:endParaRPr lang="ko-KR" altLang="en-US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3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객체가 관리 영역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9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이름이 부여된 속성을 가짐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 </a:t>
            </a:r>
            <a:r>
              <a:rPr lang="ko-KR" altLang="en-US" dirty="0" smtClean="0"/>
              <a:t>내의 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가지고 </a:t>
            </a:r>
            <a:r>
              <a:rPr lang="en-US" altLang="ko-KR" dirty="0" smtClean="0"/>
              <a:t>bind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를 처리</a:t>
            </a:r>
            <a:endParaRPr lang="ko-KR" altLang="en-US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68351"/>
            <a:ext cx="56673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호</a:t>
            </a:r>
            <a:r>
              <a:rPr lang="ko-KR" altLang="en-US" dirty="0"/>
              <a:t>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6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클래스도 함수처럼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 object</a:t>
            </a:r>
            <a:r>
              <a:rPr lang="ko-KR" altLang="en-US" sz="2800" dirty="0" smtClean="0"/>
              <a:t>를 함수처럼 호출해서 </a:t>
            </a:r>
            <a:r>
              <a:rPr lang="en-US" altLang="ko-KR" sz="2800" dirty="0" smtClean="0"/>
              <a:t>instance</a:t>
            </a:r>
            <a:r>
              <a:rPr lang="ko-KR" altLang="en-US" sz="2800" dirty="0" smtClean="0"/>
              <a:t>를 생성</a:t>
            </a:r>
            <a:endParaRPr lang="ko-KR" altLang="en-US" dirty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34" y="3429000"/>
            <a:ext cx="33909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8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변수 정의 및 할당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속성의 변수는 </a:t>
            </a:r>
            <a:r>
              <a:rPr lang="en-US" altLang="ko-KR" dirty="0" smtClean="0"/>
              <a:t>public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Class </a:t>
            </a:r>
            <a:r>
              <a:rPr lang="ko-KR" altLang="en-US" sz="2800" dirty="0" smtClean="0"/>
              <a:t>속성의 변수도 항상 초기화를 하고 클래스 함수를 정의해서 </a:t>
            </a:r>
            <a:r>
              <a:rPr lang="en-US" altLang="ko-KR" sz="2800" dirty="0" smtClean="0"/>
              <a:t>runtime</a:t>
            </a:r>
            <a:r>
              <a:rPr lang="ko-KR" altLang="en-US" sz="2800" dirty="0" smtClean="0"/>
              <a:t>에 할당도 가능</a:t>
            </a:r>
            <a:endParaRPr lang="ko-KR" altLang="en-US" sz="2800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6" y="2852936"/>
            <a:ext cx="7686675" cy="310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1081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statcimethod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 </a:t>
            </a:r>
            <a:r>
              <a:rPr lang="ko-KR" altLang="en-US" dirty="0" smtClean="0"/>
              <a:t>내의 속성에는 함수가 할당되지만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로 인식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는 단순히 함수를 클래스에서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처럼 사용해서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이 변경되지 않음</a:t>
            </a:r>
            <a:endParaRPr lang="ko-KR" altLang="en-US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52936"/>
            <a:ext cx="5791200" cy="377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메소드는</a:t>
            </a:r>
            <a:r>
              <a:rPr lang="ko-KR" altLang="en-US" dirty="0" smtClean="0"/>
              <a:t> 오버로딩 불가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이름으로 식별하여 찾기에 </a:t>
            </a:r>
            <a:r>
              <a:rPr lang="ko-KR" altLang="en-US" sz="2800" dirty="0" err="1" smtClean="0"/>
              <a:t>메소드에</a:t>
            </a:r>
            <a:r>
              <a:rPr lang="ko-KR" altLang="en-US" sz="2800" dirty="0" smtClean="0"/>
              <a:t> 대한 </a:t>
            </a:r>
            <a:r>
              <a:rPr lang="ko-KR" altLang="en-US" sz="2800" dirty="0" err="1" smtClean="0"/>
              <a:t>시그너처를</a:t>
            </a:r>
            <a:r>
              <a:rPr lang="ko-KR" altLang="en-US" sz="2800" dirty="0" smtClean="0"/>
              <a:t> 구별하지 않음</a:t>
            </a:r>
            <a:endParaRPr lang="ko-KR" altLang="en-US" sz="28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42" y="3861048"/>
            <a:ext cx="57626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4149080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정의 되었지만 마지막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가 처리됨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612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실행환경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3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주요 문장들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파이썬에는</a:t>
            </a:r>
            <a:r>
              <a:rPr lang="ko-KR" altLang="en-US" dirty="0" smtClean="0"/>
              <a:t> 문장을 구성하는 기준이 아래 처럼 구조화 되어 있음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475656" y="2855168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할당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75656" y="3384876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흐름 제어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75656" y="3914584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순환 제어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75656" y="4444292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예외처리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6016" y="2894018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= </a:t>
            </a:r>
            <a:r>
              <a:rPr lang="ko-KR" altLang="en-US" sz="1400" dirty="0" smtClean="0"/>
              <a:t>연산자를 이용해서 문장 생성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716016" y="3448224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if </a:t>
            </a:r>
            <a:r>
              <a:rPr lang="ko-KR" altLang="en-US" sz="1400" dirty="0" smtClean="0"/>
              <a:t>키워드를 이용해서 문장 생성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16016" y="3866259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for/while </a:t>
            </a:r>
            <a:r>
              <a:rPr lang="ko-KR" altLang="en-US" sz="1400" dirty="0" smtClean="0"/>
              <a:t>키워드를 이용해서 문장 생성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4400636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try/except </a:t>
            </a:r>
            <a:r>
              <a:rPr lang="ko-KR" altLang="en-US" sz="1400" dirty="0" smtClean="0"/>
              <a:t>키워드를 이용해서 문장 생성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475656" y="4974000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상황처</a:t>
            </a:r>
            <a:r>
              <a:rPr lang="ko-KR" altLang="en-US" sz="14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16016" y="4995292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with </a:t>
            </a:r>
            <a:r>
              <a:rPr lang="ko-KR" altLang="en-US" sz="1400" dirty="0" smtClean="0"/>
              <a:t>키워드를 이용해서 문장 생성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1475656" y="5503708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정의문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16016" y="5573240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 smtClean="0"/>
              <a:t>def</a:t>
            </a:r>
            <a:r>
              <a:rPr lang="en-US" altLang="ko-KR" sz="1400" dirty="0" smtClean="0"/>
              <a:t>/class </a:t>
            </a:r>
            <a:r>
              <a:rPr lang="ko-KR" altLang="en-US" sz="1400" dirty="0" smtClean="0"/>
              <a:t>키워드를 이용해서 문장 생성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1475656" y="6033417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주</a:t>
            </a:r>
            <a:r>
              <a:rPr lang="ko-KR" altLang="en-US" sz="1400" dirty="0" err="1">
                <a:solidFill>
                  <a:schemeClr val="tx1"/>
                </a:solidFill>
              </a:rPr>
              <a:t>석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60032" y="6073551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#, “”””” </a:t>
            </a:r>
            <a:r>
              <a:rPr lang="ko-KR" altLang="en-US" sz="1400" dirty="0" smtClean="0"/>
              <a:t>등의 기호를 이용해서 문장 생성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실행환경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파이썬에서는</a:t>
            </a:r>
            <a:r>
              <a:rPr lang="ko-KR" altLang="en-US" dirty="0" smtClean="0"/>
              <a:t> 객체 생성이 먼저 되므로 변수 할당이 없어도 실제 객체만으로 실행이 됨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3744416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3573016"/>
            <a:ext cx="216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은 글로벌 함수이지만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내에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할당하면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환경에서 실행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연산자 대치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3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스페셜메소드는</a:t>
            </a:r>
            <a:r>
              <a:rPr lang="ko-KR" altLang="en-US" dirty="0" smtClean="0"/>
              <a:t> 연산자를 대치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class object</a:t>
            </a:r>
            <a:r>
              <a:rPr lang="ko-KR" altLang="en-US" dirty="0" smtClean="0"/>
              <a:t>를 만들고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</a:t>
            </a:r>
            <a:r>
              <a:rPr lang="ko-KR" altLang="en-US" dirty="0" smtClean="0"/>
              <a:t>하면 연산자가 </a:t>
            </a:r>
            <a:r>
              <a:rPr lang="ko-KR" altLang="en-US" dirty="0" err="1" smtClean="0"/>
              <a:t>스페셜메소드로</a:t>
            </a:r>
            <a:r>
              <a:rPr lang="ko-KR" altLang="en-US" dirty="0" smtClean="0"/>
              <a:t> 대치됨</a:t>
            </a: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068960"/>
            <a:ext cx="3705225" cy="35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5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상속시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오버라이딩처럼하면</a:t>
            </a:r>
            <a:r>
              <a:rPr lang="ko-KR" altLang="en-US" dirty="0" smtClean="0"/>
              <a:t> 연산자로 사용이 가능하고 상위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연산자도 사용이 가능</a:t>
            </a:r>
            <a:endParaRPr lang="ko-KR" altLang="en-US" dirty="0"/>
          </a:p>
        </p:txBody>
      </p:sp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95" y="2852936"/>
            <a:ext cx="3305175" cy="351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상속과 위임의 차이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인터프리터 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622067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인터프리터 언어이므로 동적으로 관계를 맺는다</a:t>
            </a:r>
            <a:r>
              <a:rPr lang="en-US" altLang="ko-KR" dirty="0" smtClean="0"/>
              <a:t>.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class object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type object</a:t>
            </a:r>
            <a:r>
              <a:rPr lang="ko-KR" altLang="en-US" dirty="0" smtClean="0"/>
              <a:t>의이므로  </a:t>
            </a:r>
            <a:r>
              <a:rPr lang="ko-KR" altLang="en-US" dirty="0" err="1" smtClean="0"/>
              <a:t>인스턴스인</a:t>
            </a:r>
            <a:r>
              <a:rPr lang="ko-KR" altLang="en-US" dirty="0" smtClean="0"/>
              <a:t> 관계를 유지하므로 위임 처럼 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24528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090077"/>
              </p:ext>
            </p:extLst>
          </p:nvPr>
        </p:nvGraphicFramePr>
        <p:xfrm>
          <a:off x="755576" y="3717032"/>
          <a:ext cx="7632850" cy="245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5"/>
                <a:gridCol w="3816425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상속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(inheritance)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(Delegation)﻿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a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Has a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정적인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동적인 관계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클래스 간의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인스턴스</a:t>
                      </a:r>
                      <a:r>
                        <a:rPr lang="ko-KR" altLang="en-US" sz="1200" dirty="0" smtClean="0"/>
                        <a:t> 간의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컴파일시점에서 결정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런타임 시점에서 결정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상속은 위임이다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</a:t>
            </a:r>
            <a:r>
              <a:rPr lang="ko-KR" altLang="en-US" dirty="0" smtClean="0"/>
              <a:t>가 상속을 받으면 그 상속 받은 클래스의 모든 속성을 사용할 수 있도록 위임되어 실제 사용된 가능</a:t>
            </a:r>
            <a:endParaRPr lang="ko-KR" altLang="en-US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852936"/>
            <a:ext cx="3486150" cy="337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호출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6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 Bound/unbound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인스턴스이름으로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호출하면 </a:t>
            </a:r>
            <a:r>
              <a:rPr lang="en-US" altLang="ko-KR" dirty="0" smtClean="0"/>
              <a:t>bounding </a:t>
            </a:r>
            <a:r>
              <a:rPr lang="ko-KR" altLang="en-US" dirty="0" smtClean="0"/>
              <a:t>처리 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이름으로 호출 시에는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인자로 제공해서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89040"/>
            <a:ext cx="51625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 Bound </a:t>
            </a:r>
            <a:r>
              <a:rPr lang="ko-KR" altLang="en-US" dirty="0" smtClean="0"/>
              <a:t>규칙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인자로 </a:t>
            </a:r>
            <a:r>
              <a:rPr lang="en-US" altLang="ko-KR" dirty="0" smtClean="0"/>
              <a:t>self, </a:t>
            </a:r>
            <a:r>
              <a:rPr lang="en-US" altLang="ko-KR" dirty="0" err="1" smtClean="0"/>
              <a:t>cls</a:t>
            </a:r>
            <a:r>
              <a:rPr lang="ko-KR" altLang="en-US" dirty="0" smtClean="0"/>
              <a:t>를 정의되어 있는 것에 따라 매칭시켜야 됨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727366"/>
              </p:ext>
            </p:extLst>
          </p:nvPr>
        </p:nvGraphicFramePr>
        <p:xfrm>
          <a:off x="611560" y="3789041"/>
          <a:ext cx="8153400" cy="2160238"/>
        </p:xfrm>
        <a:graphic>
          <a:graphicData uri="http://schemas.openxmlformats.org/drawingml/2006/table">
            <a:tbl>
              <a:tblPr/>
              <a:tblGrid>
                <a:gridCol w="2717800"/>
                <a:gridCol w="2717800"/>
                <a:gridCol w="2717800"/>
              </a:tblGrid>
              <a:tr h="6353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effectLst/>
                        </a:rPr>
                        <a:t>Transformation</a:t>
                      </a:r>
                      <a:endParaRPr lang="en-US" sz="16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Called from an Object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Called from a Class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Instance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method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</a:t>
                      </a:r>
                      <a:r>
                        <a:rPr lang="en-US" sz="1400" dirty="0" err="1" smtClean="0">
                          <a:effectLst/>
                        </a:rPr>
                        <a:t>obj</a:t>
                      </a:r>
                      <a:r>
                        <a:rPr lang="en-US" sz="1400" dirty="0" smtClean="0">
                          <a:effectLst/>
                        </a:rPr>
                        <a:t>,*</a:t>
                      </a:r>
                      <a:r>
                        <a:rPr lang="en-US" sz="1400" dirty="0" err="1" smtClean="0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Static method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f(*args)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Class method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</a:t>
            </a:r>
            <a:r>
              <a:rPr lang="ko-KR" altLang="en-US" dirty="0"/>
              <a:t>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와 함수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함수는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이외의 영역에 정의된 것을 말하고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내부에 정의된 것을 말함 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31813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4365104"/>
            <a:ext cx="2592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Instance.method</a:t>
            </a:r>
            <a:r>
              <a:rPr lang="en-US" altLang="ko-KR" dirty="0" smtClean="0"/>
              <a:t> = function </a:t>
            </a:r>
            <a:r>
              <a:rPr lang="ko-KR" altLang="en-US" dirty="0" smtClean="0"/>
              <a:t>을 할당한 것은 기존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처리하지 않고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내에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라는 함수를 처리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5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내부에 함수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내에 함수 정의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내에 함수를 정의하면 내부적으로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처리하므로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오류를 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780928"/>
            <a:ext cx="5819775" cy="393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내에 함수 정의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내에 외부 함수를 변수에 할당해도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에러가 남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4791075" cy="354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내에 함수 해결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내에 함수를 정의하면 내부적으로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처리하므로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로 처리해야 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24944"/>
            <a:ext cx="33909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58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3212976"/>
            <a:ext cx="8083624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1.30 Class</a:t>
            </a:r>
            <a:br>
              <a:rPr lang="en-US" altLang="ko-KR" sz="6000" dirty="0" smtClean="0"/>
            </a:br>
            <a:r>
              <a:rPr lang="en-US" altLang="ko-KR" sz="6000" dirty="0" smtClean="0"/>
              <a:t>namespace</a:t>
            </a:r>
            <a:br>
              <a:rPr lang="en-US" altLang="ko-KR" sz="6000" dirty="0" smtClean="0"/>
            </a:br>
            <a:r>
              <a:rPr lang="ko-KR" altLang="en-US" sz="6000" dirty="0" smtClean="0"/>
              <a:t>관리기</a:t>
            </a:r>
            <a:r>
              <a:rPr lang="ko-KR" altLang="en-US" sz="6000" dirty="0"/>
              <a:t>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0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class/instance</a:t>
            </a:r>
            <a:r>
              <a:rPr lang="ko-KR" altLang="en-US" dirty="0" smtClean="0"/>
              <a:t>는 내부 관리용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으로 관리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450912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class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4501615" y="450912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__</a:t>
            </a:r>
            <a:r>
              <a:rPr lang="en-US" altLang="ko-KR" b="1" dirty="0" err="1" smtClean="0"/>
              <a:t>dict</a:t>
            </a:r>
            <a:r>
              <a:rPr lang="en-US" altLang="ko-KR" b="1" dirty="0" smtClean="0"/>
              <a:t>__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115616" y="558924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instance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4504658" y="558924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__</a:t>
            </a:r>
            <a:r>
              <a:rPr lang="en-US" altLang="ko-KR" b="1" dirty="0" err="1" smtClean="0"/>
              <a:t>dict</a:t>
            </a:r>
            <a:r>
              <a:rPr lang="en-US" altLang="ko-KR" b="1" dirty="0" smtClean="0"/>
              <a:t>__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115616" y="342900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Base class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4501615" y="342900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__</a:t>
            </a:r>
            <a:r>
              <a:rPr lang="en-US" altLang="ko-KR" b="1" dirty="0" err="1" smtClean="0"/>
              <a:t>dict</a:t>
            </a:r>
            <a:r>
              <a:rPr lang="en-US" altLang="ko-KR" b="1" dirty="0" smtClean="0"/>
              <a:t>__</a:t>
            </a:r>
            <a:endParaRPr lang="ko-KR" altLang="en-US" b="1" dirty="0"/>
          </a:p>
        </p:txBody>
      </p:sp>
      <p:cxnSp>
        <p:nvCxnSpPr>
          <p:cNvPr id="5" name="직선 화살표 연결선 4"/>
          <p:cNvCxnSpPr>
            <a:stCxn id="10" idx="3"/>
            <a:endCxn id="11" idx="1"/>
          </p:cNvCxnSpPr>
          <p:nvPr/>
        </p:nvCxnSpPr>
        <p:spPr>
          <a:xfrm>
            <a:off x="3563888" y="3789040"/>
            <a:ext cx="937727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3" idx="3"/>
            <a:endCxn id="7" idx="1"/>
          </p:cNvCxnSpPr>
          <p:nvPr/>
        </p:nvCxnSpPr>
        <p:spPr>
          <a:xfrm>
            <a:off x="3563888" y="4869160"/>
            <a:ext cx="937727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3"/>
            <a:endCxn id="9" idx="1"/>
          </p:cNvCxnSpPr>
          <p:nvPr/>
        </p:nvCxnSpPr>
        <p:spPr>
          <a:xfrm>
            <a:off x="3563888" y="5949280"/>
            <a:ext cx="940770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3" idx="0"/>
            <a:endCxn id="10" idx="2"/>
          </p:cNvCxnSpPr>
          <p:nvPr/>
        </p:nvCxnSpPr>
        <p:spPr>
          <a:xfrm flipV="1">
            <a:off x="2339752" y="4149080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" idx="2"/>
            <a:endCxn id="8" idx="0"/>
          </p:cNvCxnSpPr>
          <p:nvPr/>
        </p:nvCxnSpPr>
        <p:spPr>
          <a:xfrm>
            <a:off x="2339752" y="5229200"/>
            <a:ext cx="0" cy="36004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6200000">
            <a:off x="6233324" y="4575988"/>
            <a:ext cx="27786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864945" y="4688269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참조기</a:t>
            </a:r>
            <a:r>
              <a:rPr lang="ko-KR" altLang="en-US"/>
              <a:t>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없는 것은 </a:t>
            </a:r>
            <a:r>
              <a:rPr lang="en-US" altLang="ko-KR" dirty="0" smtClean="0"/>
              <a:t>base class </a:t>
            </a:r>
            <a:r>
              <a:rPr lang="ko-KR" altLang="en-US" dirty="0" smtClean="0"/>
              <a:t>내를 </a:t>
            </a:r>
            <a:r>
              <a:rPr lang="ko-KR" altLang="en-US" dirty="0" err="1" smtClean="0"/>
              <a:t>검색해처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467544" y="3308052"/>
            <a:ext cx="2520280" cy="2880320"/>
            <a:chOff x="1115616" y="3429000"/>
            <a:chExt cx="5837314" cy="2880320"/>
          </a:xfrm>
        </p:grpSpPr>
        <p:sp>
          <p:nvSpPr>
            <p:cNvPr id="3" name="직사각형 2"/>
            <p:cNvSpPr/>
            <p:nvPr/>
          </p:nvSpPr>
          <p:spPr>
            <a:xfrm>
              <a:off x="1115616" y="450912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class</a:t>
              </a:r>
              <a:endParaRPr lang="ko-KR" altLang="en-US" sz="14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501615" y="450912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__</a:t>
              </a:r>
              <a:r>
                <a:rPr lang="en-US" altLang="ko-KR" sz="1400" b="1" dirty="0" err="1" smtClean="0"/>
                <a:t>dict</a:t>
              </a:r>
              <a:r>
                <a:rPr lang="en-US" altLang="ko-KR" sz="1400" b="1" dirty="0" smtClean="0"/>
                <a:t>__</a:t>
              </a:r>
              <a:endParaRPr lang="ko-KR" altLang="en-US" sz="14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5616" y="558924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instance</a:t>
              </a:r>
              <a:endParaRPr lang="ko-KR" altLang="en-US" sz="14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504658" y="558924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__</a:t>
              </a:r>
              <a:r>
                <a:rPr lang="en-US" altLang="ko-KR" sz="1400" b="1" dirty="0" err="1" smtClean="0"/>
                <a:t>dict</a:t>
              </a:r>
              <a:r>
                <a:rPr lang="en-US" altLang="ko-KR" sz="1400" b="1" dirty="0" smtClean="0"/>
                <a:t>__</a:t>
              </a:r>
              <a:endParaRPr lang="ko-KR" altLang="en-US" sz="14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15616" y="342900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Base class</a:t>
              </a:r>
              <a:endParaRPr lang="ko-KR" altLang="en-US" sz="14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501615" y="342900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__</a:t>
              </a:r>
              <a:r>
                <a:rPr lang="en-US" altLang="ko-KR" sz="1400" b="1" dirty="0" err="1" smtClean="0"/>
                <a:t>dict</a:t>
              </a:r>
              <a:r>
                <a:rPr lang="en-US" altLang="ko-KR" sz="1400" b="1" dirty="0" smtClean="0"/>
                <a:t>__</a:t>
              </a:r>
              <a:endParaRPr lang="ko-KR" altLang="en-US" sz="1400" b="1" dirty="0"/>
            </a:p>
          </p:txBody>
        </p:sp>
        <p:cxnSp>
          <p:nvCxnSpPr>
            <p:cNvPr id="5" name="직선 화살표 연결선 4"/>
            <p:cNvCxnSpPr>
              <a:stCxn id="10" idx="3"/>
              <a:endCxn id="11" idx="1"/>
            </p:cNvCxnSpPr>
            <p:nvPr/>
          </p:nvCxnSpPr>
          <p:spPr>
            <a:xfrm>
              <a:off x="3563888" y="3789040"/>
              <a:ext cx="937727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3" idx="3"/>
              <a:endCxn id="7" idx="1"/>
            </p:cNvCxnSpPr>
            <p:nvPr/>
          </p:nvCxnSpPr>
          <p:spPr>
            <a:xfrm>
              <a:off x="3563888" y="4869160"/>
              <a:ext cx="937727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8" idx="3"/>
              <a:endCxn id="9" idx="1"/>
            </p:cNvCxnSpPr>
            <p:nvPr/>
          </p:nvCxnSpPr>
          <p:spPr>
            <a:xfrm>
              <a:off x="3563888" y="5949280"/>
              <a:ext cx="940770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3" idx="0"/>
              <a:endCxn id="10" idx="2"/>
            </p:cNvCxnSpPr>
            <p:nvPr/>
          </p:nvCxnSpPr>
          <p:spPr>
            <a:xfrm flipV="1">
              <a:off x="2339752" y="4149080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3" idx="2"/>
              <a:endCxn id="8" idx="0"/>
            </p:cNvCxnSpPr>
            <p:nvPr/>
          </p:nvCxnSpPr>
          <p:spPr>
            <a:xfrm>
              <a:off x="2339752" y="5229200"/>
              <a:ext cx="0" cy="36004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오른쪽 화살표 18"/>
          <p:cNvSpPr/>
          <p:nvPr/>
        </p:nvSpPr>
        <p:spPr>
          <a:xfrm rot="16200000">
            <a:off x="2056860" y="4556752"/>
            <a:ext cx="27786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595202" y="6260380"/>
            <a:ext cx="294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참조기</a:t>
            </a:r>
            <a:r>
              <a:rPr lang="ko-KR" altLang="en-US" dirty="0"/>
              <a:t>준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392264"/>
            <a:ext cx="42767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7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프로그램에 기록을 남기는 것을 주석이라 함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29813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16016" y="3573016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 </a:t>
            </a:r>
            <a:r>
              <a:rPr lang="ko-KR" altLang="en-US" dirty="0" err="1" smtClean="0"/>
              <a:t>한줄</a:t>
            </a:r>
            <a:r>
              <a:rPr lang="ko-KR" altLang="en-US" dirty="0" smtClean="0"/>
              <a:t> 주석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“”, “”” “”” : </a:t>
            </a:r>
            <a:r>
              <a:rPr lang="en-US" altLang="ko-KR" dirty="0" err="1" smtClean="0"/>
              <a:t>docstring</a:t>
            </a:r>
            <a:r>
              <a:rPr lang="en-US" altLang="ko-KR" dirty="0" smtClean="0"/>
              <a:t>  </a:t>
            </a:r>
            <a:r>
              <a:rPr lang="ko-KR" altLang="en-US" dirty="0" smtClean="0"/>
              <a:t>함수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모듈이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문장에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5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자식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관리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별로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관리되고 있음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상속관계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9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parent class/child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별로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관리되고 있음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24944"/>
            <a:ext cx="44196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6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3068960"/>
            <a:ext cx="575310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문자열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57054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list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63" y="3068960"/>
            <a:ext cx="59150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5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5810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내장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상속할 경우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3212976"/>
            <a:ext cx="7291536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1.5 </a:t>
            </a:r>
            <a:r>
              <a:rPr lang="ko-KR" altLang="en-US" sz="6000" dirty="0" smtClean="0"/>
              <a:t>변수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9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상속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를 상속하는 사용자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가 만들어짐</a:t>
            </a:r>
            <a:endParaRPr lang="en-US" altLang="ko-KR" dirty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3672408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상속 </a:t>
            </a:r>
            <a:r>
              <a:rPr lang="en-US" altLang="ko-KR" dirty="0" smtClean="0"/>
              <a:t>: 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819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list class</a:t>
            </a:r>
            <a:r>
              <a:rPr lang="ko-KR" altLang="en-US" dirty="0" smtClean="0"/>
              <a:t>를 상속하는 사용자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가 만들어지고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내부적으로 검색이 가능하도록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17032"/>
            <a:ext cx="3614539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23728" y="4509120"/>
            <a:ext cx="3024336" cy="4937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56176" y="4221088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에 할당된 것이 </a:t>
            </a:r>
            <a:r>
              <a:rPr lang="en-US" altLang="ko-KR" dirty="0" smtClean="0"/>
              <a:t>list</a:t>
            </a:r>
            <a:r>
              <a:rPr lang="ko-KR" altLang="en-US" dirty="0"/>
              <a:t> </a:t>
            </a:r>
            <a:r>
              <a:rPr lang="ko-KR" altLang="en-US" dirty="0" smtClean="0"/>
              <a:t>객체이므로 정확히 명기해줘야 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외부 함수를 내부 </a:t>
            </a:r>
            <a:r>
              <a:rPr lang="ko-KR" altLang="en-US" dirty="0" err="1" smtClean="0"/>
              <a:t>메소드화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/>
              <a:t> </a:t>
            </a:r>
            <a:r>
              <a:rPr lang="ko-KR" altLang="en-US" dirty="0" smtClean="0"/>
              <a:t>내의 속성을 항상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08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</a:t>
            </a:r>
            <a:r>
              <a:rPr lang="ko-KR" altLang="en-US" dirty="0" smtClean="0"/>
              <a:t>를 만들고 내부 속성으로 항상 추가가 가능</a:t>
            </a:r>
            <a:endParaRPr lang="en-US" altLang="ko-KR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5"/>
            <a:ext cx="2924175" cy="349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013176"/>
            <a:ext cx="396044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65514" y="2952612"/>
            <a:ext cx="2808312" cy="125679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52020" y="3211677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외부에 함수 정의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 flipV="1">
            <a:off x="3873826" y="3396343"/>
            <a:ext cx="878194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04420" y="4214462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내부에 속성 즉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함수 할당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64501" y="4361805"/>
            <a:ext cx="2808312" cy="7953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13" idx="1"/>
          </p:cNvCxnSpPr>
          <p:nvPr/>
        </p:nvCxnSpPr>
        <p:spPr>
          <a:xfrm flipV="1">
            <a:off x="3873826" y="4537628"/>
            <a:ext cx="1030594" cy="2218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0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Runtime </a:t>
            </a:r>
            <a:r>
              <a:rPr lang="ko-KR" altLang="en-US" dirty="0" smtClean="0"/>
              <a:t>속성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class/instance </a:t>
            </a:r>
            <a:r>
              <a:rPr lang="ko-KR" altLang="en-US" dirty="0" smtClean="0"/>
              <a:t>속성 관리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584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class/</a:t>
            </a:r>
            <a:r>
              <a:rPr lang="en-US" altLang="ko-KR" dirty="0" err="1" smtClean="0"/>
              <a:t>instace</a:t>
            </a:r>
            <a:r>
              <a:rPr lang="ko-KR" altLang="en-US" dirty="0" smtClean="0"/>
              <a:t>는 별도의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타입의 속성관리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가 존재해서 실시간으로 추가나 삭제 등이 가능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356992"/>
            <a:ext cx="6337300" cy="280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class/instance runtime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08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class/</a:t>
            </a:r>
            <a:r>
              <a:rPr lang="en-US" altLang="ko-KR" dirty="0" err="1" smtClean="0"/>
              <a:t>instace</a:t>
            </a:r>
            <a:r>
              <a:rPr lang="ko-KR" altLang="en-US" dirty="0" smtClean="0"/>
              <a:t>는 열려있어 내부에 속성이나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runtime</a:t>
            </a:r>
            <a:r>
              <a:rPr lang="ko-KR" altLang="en-US" dirty="0" smtClean="0"/>
              <a:t>에 추가해서 처리 가능 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02" y="3212976"/>
            <a:ext cx="56483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7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Global </a:t>
            </a:r>
            <a:r>
              <a:rPr lang="ko-KR" altLang="en-US" dirty="0" smtClean="0"/>
              <a:t>변수 참조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8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: global </a:t>
            </a:r>
            <a:r>
              <a:rPr lang="ko-KR" altLang="en-US" dirty="0" smtClean="0"/>
              <a:t>변수 참조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변수를 사용하면 함수처럼 사용할 수 있음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40" y="3212976"/>
            <a:ext cx="57816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67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: class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속성은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내부의 로컬처럼 인식되어 처리 됨 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40767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8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</a:t>
            </a:r>
            <a:r>
              <a:rPr lang="ko-KR" altLang="en-US" dirty="0"/>
              <a:t>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636912"/>
            <a:ext cx="6477000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1.31 </a:t>
            </a:r>
            <a:r>
              <a:rPr lang="ko-KR" altLang="en-US" sz="6000" dirty="0" smtClean="0"/>
              <a:t>멤버 </a:t>
            </a:r>
            <a:r>
              <a:rPr lang="ko-KR" altLang="en-US" sz="6000" dirty="0" err="1" smtClean="0"/>
              <a:t>메소드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r>
              <a:rPr lang="en-US" altLang="ko-KR" sz="6000" dirty="0" smtClean="0"/>
              <a:t>(binding)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1263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2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구별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일반 함수와 차이점은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인자가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를 받음</a:t>
            </a:r>
            <a:r>
              <a:rPr lang="en-US" altLang="ko-KR" dirty="0" smtClean="0"/>
              <a:t>. 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3873822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내부 </a:t>
            </a:r>
            <a:r>
              <a:rPr lang="ko-KR" altLang="en-US" sz="1600" dirty="0" err="1" smtClean="0"/>
              <a:t>인스턴스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메소드로</a:t>
            </a:r>
            <a:r>
              <a:rPr lang="ko-KR" altLang="en-US" sz="1600" dirty="0" smtClean="0"/>
              <a:t> 사용할 함수를 외부에 정의</a:t>
            </a:r>
            <a:endParaRPr lang="en-US" altLang="ko-KR" sz="1600" dirty="0" smtClean="0"/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 </a:t>
            </a:r>
            <a:r>
              <a:rPr lang="ko-KR" altLang="en-US" sz="1600" dirty="0" smtClean="0">
                <a:sym typeface="Wingdings" panose="05000000000000000000" pitchFamily="2" charset="2"/>
              </a:rPr>
              <a:t>함수로 인식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71600" y="5229200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클래스에서 외부함수를 </a:t>
            </a:r>
            <a:r>
              <a:rPr lang="ko-KR" altLang="en-US" sz="1600" dirty="0" err="1" smtClean="0"/>
              <a:t>메소드로</a:t>
            </a:r>
            <a:r>
              <a:rPr lang="ko-KR" altLang="en-US" sz="1600" dirty="0" smtClean="0"/>
              <a:t> 정의</a:t>
            </a:r>
            <a:endParaRPr lang="en-US" altLang="ko-KR" sz="1600" dirty="0" smtClean="0"/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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인스턴스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sz="1600" dirty="0" smtClean="0">
                <a:sym typeface="Wingdings" panose="05000000000000000000" pitchFamily="2" charset="2"/>
              </a:rPr>
              <a:t> 인식</a:t>
            </a:r>
            <a:endParaRPr lang="ko-KR" altLang="en-US" sz="16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45024"/>
            <a:ext cx="36099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1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Binding method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Binding instance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에서 실제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되는 영역이  곧 실행 영역으로 인식한다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27584" y="3645024"/>
            <a:ext cx="266429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 Foo() 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def</a:t>
            </a:r>
            <a:r>
              <a:rPr lang="en-US" altLang="ko-KR" sz="1200" b="1" dirty="0"/>
              <a:t> __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__(</a:t>
            </a:r>
            <a:r>
              <a:rPr lang="en-US" altLang="ko-KR" sz="1200" b="1" dirty="0" err="1"/>
              <a:t>self,name</a:t>
            </a:r>
            <a:r>
              <a:rPr lang="en-US" altLang="ko-KR" sz="1200" b="1" dirty="0"/>
              <a:t>=None) :</a:t>
            </a:r>
          </a:p>
          <a:p>
            <a:r>
              <a:rPr lang="en-US" altLang="ko-KR" sz="1200" b="1" dirty="0"/>
              <a:t>        </a:t>
            </a:r>
            <a:r>
              <a:rPr lang="en-US" altLang="ko-KR" sz="1200" b="1" dirty="0" smtClean="0"/>
              <a:t> self.name </a:t>
            </a:r>
            <a:r>
              <a:rPr lang="en-US" altLang="ko-KR" sz="1200" b="1" dirty="0"/>
              <a:t>= name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5940152" y="3789040"/>
            <a:ext cx="144016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#context</a:t>
            </a:r>
          </a:p>
          <a:p>
            <a:r>
              <a:rPr lang="en-US" altLang="ko-KR" sz="1200" b="1" dirty="0" smtClean="0"/>
              <a:t>Instance foo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71900" y="347274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</a:t>
            </a:r>
            <a:r>
              <a:rPr lang="en-US" altLang="ko-KR" sz="1400" dirty="0" smtClean="0"/>
              <a:t>oo = Foo(“Dahl”)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535693" y="3861048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Foo.__</a:t>
            </a:r>
            <a:r>
              <a:rPr lang="en-US" altLang="ko-KR" sz="1400" dirty="0" err="1" smtClean="0"/>
              <a:t>init</a:t>
            </a:r>
            <a:r>
              <a:rPr lang="en-US" altLang="ko-KR" sz="1400" dirty="0" smtClean="0"/>
              <a:t>__(</a:t>
            </a:r>
            <a:r>
              <a:rPr lang="en-US" altLang="ko-KR" sz="1400" dirty="0" err="1" smtClean="0"/>
              <a:t>foo,”Dahl</a:t>
            </a:r>
            <a:r>
              <a:rPr lang="en-US" altLang="ko-KR" sz="1400" dirty="0" smtClean="0"/>
              <a:t>”)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>
            <a:stCxn id="6" idx="1"/>
            <a:endCxn id="3" idx="3"/>
          </p:cNvCxnSpPr>
          <p:nvPr/>
        </p:nvCxnSpPr>
        <p:spPr>
          <a:xfrm flipH="1">
            <a:off x="3491880" y="4293096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940152" y="5517232"/>
            <a:ext cx="144016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{'name': 'Dahl'}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52320" y="577477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</a:t>
            </a:r>
            <a:r>
              <a:rPr lang="en-US" altLang="ko-KR" sz="1200" dirty="0" smtClean="0"/>
              <a:t>oo.__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6" idx="2"/>
            <a:endCxn id="18" idx="0"/>
          </p:cNvCxnSpPr>
          <p:nvPr/>
        </p:nvCxnSpPr>
        <p:spPr>
          <a:xfrm>
            <a:off x="6660232" y="479715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8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Binding function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Binding instance: function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에서 실제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되는 영역이  곧 실행 영역으로 인식한다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27584" y="4293096"/>
            <a:ext cx="3240360" cy="980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 Foo() 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def</a:t>
            </a:r>
            <a:r>
              <a:rPr lang="en-US" altLang="ko-KR" sz="1200" b="1" dirty="0"/>
              <a:t> __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__(</a:t>
            </a:r>
            <a:r>
              <a:rPr lang="en-US" altLang="ko-KR" sz="1200" b="1" dirty="0" err="1"/>
              <a:t>self,name</a:t>
            </a:r>
            <a:r>
              <a:rPr lang="en-US" altLang="ko-KR" sz="1200" b="1" dirty="0"/>
              <a:t>=None) :</a:t>
            </a:r>
          </a:p>
          <a:p>
            <a:r>
              <a:rPr lang="en-US" altLang="ko-KR" sz="1200" b="1" dirty="0"/>
              <a:t>        self.name = name</a:t>
            </a:r>
          </a:p>
          <a:p>
            <a:r>
              <a:rPr lang="en-US" altLang="ko-KR" sz="1200" b="1" dirty="0"/>
              <a:t>    bar = </a:t>
            </a:r>
            <a:r>
              <a:rPr lang="en-US" altLang="ko-KR" sz="1200" b="1" dirty="0" err="1"/>
              <a:t>external_bar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6228184" y="4402081"/>
            <a:ext cx="1656184" cy="762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#context</a:t>
            </a:r>
          </a:p>
          <a:p>
            <a:r>
              <a:rPr lang="en-US" altLang="ko-KR" sz="1200" b="1" dirty="0" smtClean="0"/>
              <a:t>Instance foo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139952" y="4016097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</a:t>
            </a:r>
            <a:r>
              <a:rPr lang="en-US" altLang="ko-KR" sz="1200" dirty="0" smtClean="0"/>
              <a:t>oo = Foo(“Dahl”)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4293096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Foo.__</a:t>
            </a:r>
            <a:r>
              <a:rPr lang="en-US" altLang="ko-KR" sz="1200" dirty="0" err="1" smtClean="0"/>
              <a:t>init</a:t>
            </a:r>
            <a:r>
              <a:rPr lang="en-US" altLang="ko-KR" sz="1200" dirty="0" smtClean="0"/>
              <a:t>__(</a:t>
            </a:r>
            <a:r>
              <a:rPr lang="en-US" altLang="ko-KR" sz="1200" dirty="0" err="1" smtClean="0"/>
              <a:t>foo,”Dahl</a:t>
            </a:r>
            <a:r>
              <a:rPr lang="en-US" altLang="ko-KR" sz="1200" dirty="0" smtClean="0"/>
              <a:t>”)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>
            <a:stCxn id="6" idx="1"/>
            <a:endCxn id="3" idx="3"/>
          </p:cNvCxnSpPr>
          <p:nvPr/>
        </p:nvCxnSpPr>
        <p:spPr>
          <a:xfrm flipH="1">
            <a:off x="4067944" y="4783529"/>
            <a:ext cx="21602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228184" y="5709902"/>
            <a:ext cx="1656184" cy="743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{'</a:t>
            </a:r>
            <a:r>
              <a:rPr lang="en-US" altLang="ko-KR" sz="1200" b="1" dirty="0" err="1"/>
              <a:t>lastname</a:t>
            </a:r>
            <a:r>
              <a:rPr lang="en-US" altLang="ko-KR" sz="1200" b="1" dirty="0"/>
              <a:t>': 'Moon', 'name': 'Yong'}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04251" y="600813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</a:t>
            </a:r>
            <a:r>
              <a:rPr lang="en-US" altLang="ko-KR" sz="1200" dirty="0" smtClean="0"/>
              <a:t>oo.__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6" idx="2"/>
            <a:endCxn id="18" idx="0"/>
          </p:cNvCxnSpPr>
          <p:nvPr/>
        </p:nvCxnSpPr>
        <p:spPr>
          <a:xfrm>
            <a:off x="7056276" y="5164977"/>
            <a:ext cx="0" cy="544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27584" y="3212976"/>
            <a:ext cx="3240360" cy="980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/>
              <a:t>def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external_bar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self,lastname</a:t>
            </a:r>
            <a:r>
              <a:rPr lang="en-US" altLang="ko-KR" sz="1200" b="1" dirty="0"/>
              <a:t>):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self.lastname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lastname</a:t>
            </a:r>
            <a:endParaRPr lang="en-US" altLang="ko-KR" sz="1200" b="1" dirty="0"/>
          </a:p>
          <a:p>
            <a:r>
              <a:rPr lang="en-US" altLang="ko-KR" sz="1200" b="1" dirty="0"/>
              <a:t>    return self.name+ " " + </a:t>
            </a:r>
            <a:r>
              <a:rPr lang="en-US" altLang="ko-KR" sz="1200" b="1" dirty="0" err="1"/>
              <a:t>self.lastname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39952" y="486916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foo.bar</a:t>
            </a:r>
            <a:r>
              <a:rPr lang="en-US" altLang="ko-KR" sz="1200" dirty="0" smtClean="0"/>
              <a:t>(“Moon”)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3212976"/>
            <a:ext cx="78676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1.32 </a:t>
            </a:r>
            <a:r>
              <a:rPr lang="ko-KR" altLang="en-US" sz="6000" dirty="0" err="1" smtClean="0"/>
              <a:t>메소드에</a:t>
            </a:r>
            <a:r>
              <a:rPr lang="ko-KR" altLang="en-US" sz="6000" dirty="0" smtClean="0"/>
              <a:t> 대한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namespace </a:t>
            </a:r>
            <a:br>
              <a:rPr lang="en-US" altLang="ko-KR" sz="6000" dirty="0" smtClean="0"/>
            </a:br>
            <a:r>
              <a:rPr lang="ko-KR" altLang="en-US" sz="6000" dirty="0" smtClean="0"/>
              <a:t>관리기준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2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접근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로컬변수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메소드도</a:t>
            </a:r>
            <a:r>
              <a:rPr lang="ko-KR" altLang="en-US" dirty="0" smtClean="0"/>
              <a:t>  함수 기준에 따라 네임스페이스를 관리하므로 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 정의된 이름은 로컬과 글로벌로만 인식하므로 클래스나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참조할 경우 명확히 한정자를 정의</a:t>
            </a:r>
            <a:endParaRPr lang="en-US" altLang="ko-KR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641032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4459178"/>
            <a:ext cx="288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sz="1600" dirty="0" smtClean="0"/>
              <a:t>self.name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self</a:t>
            </a:r>
            <a:r>
              <a:rPr lang="ko-KR" altLang="en-US" sz="1600" dirty="0" smtClean="0"/>
              <a:t>라는 </a:t>
            </a:r>
            <a:r>
              <a:rPr lang="ko-KR" altLang="en-US" sz="1600" dirty="0" err="1" smtClean="0"/>
              <a:t>인스턴스</a:t>
            </a:r>
            <a:r>
              <a:rPr lang="ko-KR" altLang="en-US" sz="1600" dirty="0" smtClean="0"/>
              <a:t> 객체 한정자를 부여해서 </a:t>
            </a:r>
            <a:r>
              <a:rPr lang="ko-KR" altLang="en-US" sz="1600" dirty="0" err="1" smtClean="0"/>
              <a:t>인스턴스에서</a:t>
            </a:r>
            <a:r>
              <a:rPr lang="ko-KR" altLang="en-US" sz="1600" dirty="0" smtClean="0"/>
              <a:t> 있다는 것을 표시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이름은 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를 변수로 지정했지만 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함수와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로 정의해서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</a:t>
            </a:r>
            <a:r>
              <a:rPr lang="ko-KR" altLang="en-US" dirty="0" err="1" smtClean="0"/>
              <a:t>사람짐</a:t>
            </a:r>
            <a:endParaRPr lang="en-US" altLang="ko-KR" dirty="0" smtClean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80928"/>
            <a:ext cx="29241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0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글로벌 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메소드도</a:t>
            </a:r>
            <a:r>
              <a:rPr lang="ko-KR" altLang="en-US" dirty="0" smtClean="0"/>
              <a:t> 글로벌 네임스페이스는 자기가 작성된 모듈이 </a:t>
            </a:r>
            <a:r>
              <a:rPr lang="en-US" altLang="ko-KR" dirty="0" err="1" smtClean="0"/>
              <a:t>globals</a:t>
            </a:r>
            <a:r>
              <a:rPr lang="ko-KR" altLang="en-US" dirty="0" smtClean="0"/>
              <a:t>로 인식해서 한정자가 없는 경우 </a:t>
            </a:r>
            <a:r>
              <a:rPr lang="en-US" altLang="ko-KR" dirty="0" smtClean="0"/>
              <a:t>local&gt;global&gt;</a:t>
            </a:r>
            <a:r>
              <a:rPr lang="en-US" altLang="ko-KR" dirty="0" err="1" smtClean="0"/>
              <a:t>builtin</a:t>
            </a:r>
            <a:r>
              <a:rPr lang="ko-KR" altLang="en-US" dirty="0" smtClean="0"/>
              <a:t>으로 인식함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05064"/>
            <a:ext cx="64103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6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메소드는</a:t>
            </a:r>
            <a:r>
              <a:rPr lang="ko-KR" altLang="en-US" dirty="0" smtClean="0"/>
              <a:t> 꼭 한정자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한정자없이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에러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내에서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호출할 경우 한정자를 안 주면 </a:t>
            </a:r>
            <a:r>
              <a:rPr lang="en-US" altLang="ko-KR" dirty="0" smtClean="0"/>
              <a:t>local/global namespace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확인한고</a:t>
            </a:r>
            <a:r>
              <a:rPr lang="ko-KR" altLang="en-US" dirty="0" smtClean="0"/>
              <a:t> 오류 처리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353" y="2780928"/>
            <a:ext cx="4229100" cy="398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2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한정자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클래스 내에 있으므로 반드시 한정자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클래스나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부여해서 호출해야 함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068960"/>
            <a:ext cx="3962400" cy="347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5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4038600"/>
            <a:ext cx="750756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1.33 instance </a:t>
            </a:r>
            <a:br>
              <a:rPr lang="en-US" altLang="ko-KR" sz="6000" dirty="0" smtClean="0"/>
            </a:br>
            <a:r>
              <a:rPr lang="ko-KR" altLang="en-US" sz="6000" dirty="0" smtClean="0"/>
              <a:t>속성 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property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7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property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8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사용자 정의에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를 정의해서 속성을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를 통해 접근하도록 제어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35" y="3573016"/>
            <a:ext cx="26574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53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Property</a:t>
            </a:r>
            <a:r>
              <a:rPr lang="ko-KR" altLang="en-US" dirty="0" smtClean="0"/>
              <a:t> 활</a:t>
            </a:r>
            <a:r>
              <a:rPr lang="ko-KR" altLang="en-US" dirty="0"/>
              <a:t>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82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property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만들고 속성값으로 접근하지만 실제는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가 실행되어 결과값을 제공함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77072"/>
            <a:ext cx="28575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2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4038600"/>
            <a:ext cx="750756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1.34 instance </a:t>
            </a:r>
            <a:br>
              <a:rPr lang="en-US" altLang="ko-KR" sz="6000" dirty="0" smtClean="0"/>
            </a:br>
            <a:r>
              <a:rPr lang="ko-KR" altLang="en-US" sz="6000" dirty="0" smtClean="0"/>
              <a:t>속성 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descriptor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참조변수</a:t>
            </a:r>
            <a:r>
              <a:rPr lang="en-US" altLang="ko-KR" dirty="0" smtClean="0"/>
              <a:t>( Reference Variable)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변수는 객체를 관리하기 위한 참조를 관리하는 공간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변수는 </a:t>
            </a:r>
            <a:r>
              <a:rPr lang="ko-KR" altLang="en-US" dirty="0"/>
              <a:t>객체를 가리키는 </a:t>
            </a:r>
            <a:r>
              <a:rPr lang="ko-KR" altLang="en-US" dirty="0" smtClean="0"/>
              <a:t>참조변수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71600" y="3707825"/>
            <a:ext cx="1800200" cy="500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내의 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056" y="3344856"/>
            <a:ext cx="1666448" cy="28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Variable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1640" y="4781812"/>
            <a:ext cx="1699076" cy="50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객체의 참조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 저장</a:t>
            </a:r>
            <a:endParaRPr lang="ko-KR" altLang="en-US" dirty="0"/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1691680" y="4340345"/>
            <a:ext cx="484632" cy="358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07056" y="2843644"/>
            <a:ext cx="45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 할당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255508"/>
            <a:ext cx="4536504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23928" y="3908435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변수만 </a:t>
            </a:r>
            <a:r>
              <a:rPr lang="ko-KR" altLang="en-US" sz="1600" b="1" dirty="0" err="1" smtClean="0"/>
              <a:t>정의시</a:t>
            </a:r>
            <a:r>
              <a:rPr lang="ko-KR" altLang="en-US" sz="1600" b="1" dirty="0" smtClean="0"/>
              <a:t> 오류 발생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반드시 </a:t>
            </a:r>
            <a:r>
              <a:rPr lang="ko-KR" altLang="en-US" sz="1600" b="1" dirty="0" err="1" smtClean="0"/>
              <a:t>참조값</a:t>
            </a:r>
            <a:r>
              <a:rPr lang="ko-KR" altLang="en-US" sz="1600" b="1" dirty="0" smtClean="0"/>
              <a:t> 할당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descriptor </a:t>
            </a:r>
            <a:r>
              <a:rPr lang="ko-KR" altLang="en-US" dirty="0" smtClean="0"/>
              <a:t>클래스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실제 사용할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속성들을  </a:t>
            </a:r>
            <a:r>
              <a:rPr lang="en-US" altLang="ko-KR" dirty="0" err="1" smtClean="0"/>
              <a:t>desciptor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배정해서  속성 접근을 제어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Instance</a:t>
            </a:r>
            <a:r>
              <a:rPr lang="ko-KR" altLang="en-US" dirty="0"/>
              <a:t> </a:t>
            </a:r>
            <a:r>
              <a:rPr lang="ko-KR" altLang="en-US" dirty="0" smtClean="0"/>
              <a:t>변수에는 사용자 정의 </a:t>
            </a:r>
            <a:r>
              <a:rPr lang="en-US" altLang="ko-KR" dirty="0" smtClean="0"/>
              <a:t>instance </a:t>
            </a:r>
            <a:r>
              <a:rPr lang="ko-KR" altLang="en-US" dirty="0" smtClean="0"/>
              <a:t>참조가 들어옴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009" y="3861048"/>
            <a:ext cx="41719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7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사용자 클래스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이라는 속성이 하나 있지만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Descriptor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할당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65104"/>
            <a:ext cx="23812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사용자 클래스 </a:t>
            </a: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만들고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이라는 속성에 값을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_name</a:t>
            </a:r>
            <a:r>
              <a:rPr lang="ko-KR" altLang="en-US" dirty="0" smtClean="0"/>
              <a:t>이라는 변수가 생성되어 관리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29000"/>
            <a:ext cx="3096344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1.35 Module </a:t>
            </a:r>
            <a:br>
              <a:rPr lang="en-US" altLang="ko-KR" sz="6000" dirty="0" smtClean="0"/>
            </a:br>
            <a:r>
              <a:rPr lang="ko-KR" altLang="en-US" sz="6000" dirty="0" smtClean="0"/>
              <a:t>사용기준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import/from import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9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import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from </a:t>
            </a:r>
            <a:r>
              <a:rPr lang="en-US" altLang="ko-KR" dirty="0" err="1" smtClean="0"/>
              <a:t>imort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Import</a:t>
            </a:r>
            <a:r>
              <a:rPr lang="ko-KR" altLang="en-US" dirty="0" smtClean="0"/>
              <a:t>를 하면 전체 이름이 </a:t>
            </a:r>
            <a:r>
              <a:rPr lang="en-US" altLang="ko-KR" dirty="0" err="1" smtClean="0"/>
              <a:t>globals</a:t>
            </a:r>
            <a:r>
              <a:rPr lang="ko-KR" altLang="en-US" dirty="0" smtClean="0"/>
              <a:t>에 저장되지만 </a:t>
            </a:r>
            <a:r>
              <a:rPr lang="en-US" altLang="ko-KR" dirty="0" smtClean="0"/>
              <a:t>from import</a:t>
            </a:r>
            <a:r>
              <a:rPr lang="ko-KR" altLang="en-US" dirty="0" smtClean="0"/>
              <a:t>를 할 경우 내부 정의한 내용만 생</a:t>
            </a:r>
            <a:r>
              <a:rPr lang="ko-KR" altLang="en-US" dirty="0"/>
              <a:t>김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46" y="3429372"/>
            <a:ext cx="29146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29146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229200"/>
            <a:ext cx="29337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0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from  </a:t>
            </a:r>
            <a:r>
              <a:rPr lang="en-US" altLang="ko-KR" dirty="0" err="1" smtClean="0"/>
              <a:t>imort</a:t>
            </a:r>
            <a:r>
              <a:rPr lang="en-US" altLang="ko-KR" dirty="0" smtClean="0"/>
              <a:t>  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from import </a:t>
            </a:r>
            <a:r>
              <a:rPr lang="ko-KR" altLang="en-US" dirty="0" smtClean="0"/>
              <a:t>할 경우 모듈은 로딩이 안되어 있어 부를 때 에러가 남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861048"/>
            <a:ext cx="58483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module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8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참조변수</a:t>
            </a:r>
            <a:r>
              <a:rPr lang="en-US" altLang="ko-KR" dirty="0"/>
              <a:t> </a:t>
            </a:r>
            <a:r>
              <a:rPr lang="ko-KR" altLang="en-US" dirty="0" smtClean="0"/>
              <a:t>특</a:t>
            </a:r>
            <a:r>
              <a:rPr lang="ko-KR" altLang="en-US" dirty="0"/>
              <a:t>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참조변수는 단순히 객체를 전달받아 활용할 수 있도록 객체들의 주소만을 관리함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84984"/>
            <a:ext cx="29337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356992"/>
            <a:ext cx="2736304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module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module </a:t>
            </a:r>
            <a:r>
              <a:rPr lang="ko-KR" altLang="en-US" dirty="0" smtClean="0"/>
              <a:t>단위로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을 구성하고 있으므로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한 모듈을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로 처리시 기존 </a:t>
            </a:r>
            <a:r>
              <a:rPr lang="en-US" altLang="ko-KR" dirty="0" smtClean="0"/>
              <a:t>module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771800" y="5589240"/>
            <a:ext cx="1944216" cy="8866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5525363"/>
            <a:ext cx="17281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1400" dirty="0" smtClean="0"/>
              <a:t>add_1</a:t>
            </a:r>
            <a:r>
              <a:rPr lang="ko-KR" altLang="en-US" sz="1400" dirty="0" smtClean="0"/>
              <a:t>모듈이 </a:t>
            </a:r>
            <a:r>
              <a:rPr lang="en-US" altLang="ko-KR" sz="1400" dirty="0" smtClean="0"/>
              <a:t>add </a:t>
            </a:r>
            <a:r>
              <a:rPr lang="ko-KR" altLang="en-US" sz="1400" dirty="0" smtClean="0"/>
              <a:t>함수는 </a:t>
            </a:r>
            <a:r>
              <a:rPr lang="en-US" altLang="ko-KR" sz="1400" dirty="0" smtClean="0"/>
              <a:t>add_1 </a:t>
            </a:r>
            <a:r>
              <a:rPr lang="ko-KR" altLang="en-US" sz="1400" dirty="0" smtClean="0"/>
              <a:t>내의 </a:t>
            </a:r>
            <a:r>
              <a:rPr lang="en-US" altLang="ko-KR" sz="1400" dirty="0" smtClean="0"/>
              <a:t>global </a:t>
            </a:r>
            <a:r>
              <a:rPr lang="ko-KR" altLang="en-US" sz="1400" dirty="0" smtClean="0"/>
              <a:t>변수를 참조</a:t>
            </a:r>
            <a:endParaRPr lang="ko-KR" altLang="en-US" sz="1400" dirty="0"/>
          </a:p>
        </p:txBody>
      </p:sp>
      <p:cxnSp>
        <p:nvCxnSpPr>
          <p:cNvPr id="7" name="직선 화살표 연결선 6"/>
          <p:cNvCxnSpPr>
            <a:stCxn id="5" idx="3"/>
            <a:endCxn id="3" idx="1"/>
          </p:cNvCxnSpPr>
          <p:nvPr/>
        </p:nvCxnSpPr>
        <p:spPr>
          <a:xfrm>
            <a:off x="2195736" y="5925473"/>
            <a:ext cx="576064" cy="1070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9361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영역도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이란 </a:t>
            </a:r>
            <a:r>
              <a:rPr lang="ko-KR" altLang="en-US" dirty="0" err="1" smtClean="0"/>
              <a:t>모듈명으로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하여 사용이 가능</a:t>
            </a:r>
            <a:endParaRPr lang="en-US" altLang="ko-KR" dirty="0" smtClean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86225"/>
            <a:ext cx="28765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0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</a:t>
            </a:r>
            <a:r>
              <a:rPr lang="ko-KR" altLang="en-US" dirty="0"/>
              <a:t> 버</a:t>
            </a:r>
            <a:r>
              <a:rPr lang="ko-KR" altLang="en-US" dirty="0" smtClean="0"/>
              <a:t>전에서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9361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영역도 </a:t>
            </a:r>
            <a:r>
              <a:rPr lang="en-US" altLang="ko-KR" dirty="0" err="1" smtClean="0"/>
              <a:t>builtins</a:t>
            </a:r>
            <a:r>
              <a:rPr lang="ko-KR" altLang="en-US" dirty="0" smtClean="0"/>
              <a:t>란 </a:t>
            </a:r>
            <a:r>
              <a:rPr lang="ko-KR" altLang="en-US" dirty="0" err="1" smtClean="0"/>
              <a:t>모듈명으로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하여 사용이 가능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89040"/>
            <a:ext cx="3456384" cy="167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1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1.36 File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구조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17432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841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 smtClean="0"/>
              <a:t>파일도 하나의 </a:t>
            </a:r>
            <a:r>
              <a:rPr lang="en-US" altLang="ko-KR" sz="2400" dirty="0" smtClean="0"/>
              <a:t>Object</a:t>
            </a:r>
            <a:r>
              <a:rPr lang="ko-KR" altLang="en-US" sz="2400" dirty="0" smtClean="0"/>
              <a:t>로 구현되어 있어 </a:t>
            </a:r>
            <a:r>
              <a:rPr lang="en-US" altLang="ko-KR" sz="2400" dirty="0" smtClean="0"/>
              <a:t>File </a:t>
            </a:r>
            <a:r>
              <a:rPr lang="ko-KR" altLang="en-US" sz="2400" dirty="0" smtClean="0"/>
              <a:t>처리를 할 때 </a:t>
            </a:r>
            <a:r>
              <a:rPr lang="ko-KR" altLang="en-US" sz="2400" dirty="0" err="1" smtClean="0"/>
              <a:t>메소드를</a:t>
            </a:r>
            <a:r>
              <a:rPr lang="ko-KR" altLang="en-US" sz="2400" dirty="0" smtClean="0"/>
              <a:t> 이용하여 처리할 수 있도록 구성되어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파일은 라인이라는 요소들로 구성된 하나의 객체이므로 </a:t>
            </a:r>
            <a:r>
              <a:rPr lang="en-US" altLang="ko-KR" sz="2400" dirty="0" err="1" smtClean="0"/>
              <a:t>iterable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처리가 가능</a:t>
            </a:r>
            <a:endParaRPr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115616" y="3593645"/>
            <a:ext cx="1368152" cy="684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참조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31840" y="3593645"/>
            <a:ext cx="1368152" cy="684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Handle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4601757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Line </a:t>
            </a:r>
            <a:r>
              <a:rPr lang="ko-KR" altLang="en-US" sz="1400" dirty="0" smtClean="0">
                <a:solidFill>
                  <a:schemeClr val="tx1"/>
                </a:solidFill>
              </a:rPr>
              <a:t>참조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55976" y="5122422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참조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355960" y="5616860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참조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55976" y="6111298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……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3" name="꺾인 연결선 12"/>
          <p:cNvCxnSpPr>
            <a:stCxn id="7" idx="2"/>
            <a:endCxn id="11" idx="1"/>
          </p:cNvCxnSpPr>
          <p:nvPr/>
        </p:nvCxnSpPr>
        <p:spPr>
          <a:xfrm rot="16200000" flipH="1">
            <a:off x="3083648" y="5009989"/>
            <a:ext cx="2004596" cy="540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10" idx="1"/>
          </p:cNvCxnSpPr>
          <p:nvPr/>
        </p:nvCxnSpPr>
        <p:spPr>
          <a:xfrm rot="16200000" flipH="1">
            <a:off x="3330859" y="4762778"/>
            <a:ext cx="1510158" cy="5400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2"/>
            <a:endCxn id="9" idx="1"/>
          </p:cNvCxnSpPr>
          <p:nvPr/>
        </p:nvCxnSpPr>
        <p:spPr>
          <a:xfrm rot="16200000" flipH="1">
            <a:off x="3578086" y="4515551"/>
            <a:ext cx="1015720" cy="540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7" idx="2"/>
            <a:endCxn id="8" idx="1"/>
          </p:cNvCxnSpPr>
          <p:nvPr/>
        </p:nvCxnSpPr>
        <p:spPr>
          <a:xfrm rot="16200000" flipH="1">
            <a:off x="3838419" y="4255218"/>
            <a:ext cx="495055" cy="540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012160" y="4583138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012160" y="5103803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12144" y="5598241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12160" y="6092679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……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6" idx="3"/>
            <a:endCxn id="7" idx="1"/>
          </p:cNvCxnSpPr>
          <p:nvPr/>
        </p:nvCxnSpPr>
        <p:spPr>
          <a:xfrm>
            <a:off x="2483768" y="3935683"/>
            <a:ext cx="648072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148064" y="3593645"/>
            <a:ext cx="2016208" cy="6832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method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7" idx="3"/>
            <a:endCxn id="4" idx="1"/>
          </p:cNvCxnSpPr>
          <p:nvPr/>
        </p:nvCxnSpPr>
        <p:spPr>
          <a:xfrm flipV="1">
            <a:off x="4499992" y="3935277"/>
            <a:ext cx="648072" cy="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998463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handle 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 smtClean="0"/>
              <a:t>실제 파일을 전달하는 것이 아니라 </a:t>
            </a:r>
            <a:r>
              <a:rPr lang="en-US" altLang="ko-KR" sz="2400" dirty="0" smtClean="0"/>
              <a:t>file handle</a:t>
            </a:r>
            <a:r>
              <a:rPr lang="ko-KR" altLang="en-US" sz="2400" dirty="0" smtClean="0"/>
              <a:t>를 전달해서 파일을 처리할 수 있도록 함</a:t>
            </a:r>
            <a:endParaRPr lang="en-US" altLang="ko-KR" sz="2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547664" y="3575044"/>
            <a:ext cx="1368152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프로그</a:t>
            </a:r>
            <a:r>
              <a:rPr lang="ko-KR" altLang="en-US" sz="1600">
                <a:solidFill>
                  <a:schemeClr val="tx1"/>
                </a:solidFill>
              </a:rPr>
              <a:t>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12160" y="3562975"/>
            <a:ext cx="1368152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file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79912" y="4113076"/>
            <a:ext cx="1368152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</a:t>
            </a:r>
            <a:r>
              <a:rPr lang="en-US" altLang="ko-KR" sz="1600" dirty="0" smtClean="0">
                <a:solidFill>
                  <a:schemeClr val="tx1"/>
                </a:solidFill>
              </a:rPr>
              <a:t>ile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handle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왼쪽/오른쪽 화살표 4"/>
          <p:cNvSpPr/>
          <p:nvPr/>
        </p:nvSpPr>
        <p:spPr>
          <a:xfrm>
            <a:off x="2987824" y="4554836"/>
            <a:ext cx="720080" cy="484632"/>
          </a:xfrm>
          <a:prstGeom prst="leftRightArrow">
            <a:avLst>
              <a:gd name="adj1" fmla="val 50000"/>
              <a:gd name="adj2" fmla="val 21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/오른쪽 화살표 27"/>
          <p:cNvSpPr/>
          <p:nvPr/>
        </p:nvSpPr>
        <p:spPr>
          <a:xfrm>
            <a:off x="5220072" y="4559164"/>
            <a:ext cx="720080" cy="484632"/>
          </a:xfrm>
          <a:prstGeom prst="leftRightArrow">
            <a:avLst>
              <a:gd name="adj1" fmla="val 50000"/>
              <a:gd name="adj2" fmla="val 21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1704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handle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 Method(1)</a:t>
            </a:r>
            <a:endParaRPr lang="en-US" altLang="ko-KR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235464"/>
              </p:ext>
            </p:extLst>
          </p:nvPr>
        </p:nvGraphicFramePr>
        <p:xfrm>
          <a:off x="523056" y="1844824"/>
          <a:ext cx="8153400" cy="4480343"/>
        </p:xfrm>
        <a:graphic>
          <a:graphicData uri="http://schemas.openxmlformats.org/drawingml/2006/table">
            <a:tbl>
              <a:tblPr/>
              <a:tblGrid>
                <a:gridCol w="2375049"/>
                <a:gridCol w="5778351"/>
              </a:tblGrid>
              <a:tr h="3632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effectLst/>
                        </a:rPr>
                        <a:t>Method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file.close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Close the file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file.flush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버퍼에 있는 내용을  파일에 저장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545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file.fileno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the integer “file descriptor” that is used by the underlying implementation to request I/O operations from the operating system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file.isatty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 </a:t>
                      </a:r>
                      <a:r>
                        <a:rPr lang="en-US" altLang="ko-KR" sz="1200" dirty="0" smtClean="0"/>
                        <a:t>True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the file is connected to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(-like) device, else </a:t>
                      </a:r>
                      <a:r>
                        <a:rPr lang="en-US" altLang="ko-KR" sz="1200" dirty="0" smtClean="0"/>
                        <a:t>False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981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file.next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>
                          <a:effectLst/>
                        </a:rPr>
                        <a:t>A file object is its own iterator, for example </a:t>
                      </a:r>
                      <a:r>
                        <a:rPr lang="en-US" altLang="ko-KR" sz="1200" dirty="0" err="1" smtClean="0">
                          <a:effectLst/>
                        </a:rPr>
                        <a:t>iter</a:t>
                      </a:r>
                      <a:r>
                        <a:rPr lang="en-US" altLang="ko-KR" sz="1200" dirty="0" smtClean="0">
                          <a:effectLst/>
                        </a:rPr>
                        <a:t>(f) returns f (unless f is closed). When a file is used as an iterator, typically in a for loop (for example, for line in f: print </a:t>
                      </a:r>
                      <a:r>
                        <a:rPr lang="en-US" altLang="ko-KR" sz="1200" dirty="0" err="1" smtClean="0">
                          <a:effectLst/>
                        </a:rPr>
                        <a:t>line.strip</a:t>
                      </a:r>
                      <a:r>
                        <a:rPr lang="en-US" altLang="ko-KR" sz="1200" dirty="0" smtClean="0">
                          <a:effectLst/>
                        </a:rPr>
                        <a:t>()), the next() method is called repeatedly.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545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file.read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at most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bytes from the file (less if the read hits EOF before obtaining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bytes).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file.readline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one entire line from the file. 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file.readlines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sizehint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파일 전체를 라인 단위로 끊어서 리스트에 저장한다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44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Object Method(2)</a:t>
            </a:r>
            <a:endParaRPr lang="en-US" altLang="ko-KR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059737"/>
              </p:ext>
            </p:extLst>
          </p:nvPr>
        </p:nvGraphicFramePr>
        <p:xfrm>
          <a:off x="523056" y="1844824"/>
          <a:ext cx="8153400" cy="4451047"/>
        </p:xfrm>
        <a:graphic>
          <a:graphicData uri="http://schemas.openxmlformats.org/drawingml/2006/table">
            <a:tbl>
              <a:tblPr/>
              <a:tblGrid>
                <a:gridCol w="2375049"/>
                <a:gridCol w="5778351"/>
              </a:tblGrid>
              <a:tr h="468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effectLst/>
                        </a:rPr>
                        <a:t>Method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50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file.xreadlines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파일 전체를 한꺼번에 읽지는 않고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필요할 때만 읽는다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964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file.seek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파일의 위치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.(whence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없으면 처음에서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1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이면 현재에서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이면 마지막에서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seek(n) :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파일의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 바이트로 이동</a:t>
                      </a:r>
                      <a:r>
                        <a:rPr lang="ko-KR" altLang="en-US" sz="1200" dirty="0" smtClean="0"/>
                        <a:t/>
                      </a:r>
                      <a:br>
                        <a:rPr lang="ko-KR" altLang="en-US" sz="1200" dirty="0" smtClean="0"/>
                      </a:b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seek(n, 1) :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위치에서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바이트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양수이면 뒤쪽으로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음수이면 앞쪽으로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dirty="0" smtClean="0"/>
                        <a:t/>
                      </a:r>
                      <a:br>
                        <a:rPr lang="ko-KR" altLang="en-US" sz="1200" dirty="0" smtClean="0"/>
                      </a:b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seek(n, 2) :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맨 마지막에서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바이트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보통 음수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850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file.tell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현재의 파일 포인터 위치를 돌려줌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108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file.truncate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크기를 지정해  잘라 버림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인수를 주지 않으면 현재 위치에서 자름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 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720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file.write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a string to the file. There is no return value. 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850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file.writelines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 안에 있는 문자열을 연속해서 출력함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755072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:read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smtClean="0"/>
              <a:t>read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호출하면 전부 </a:t>
            </a:r>
            <a:r>
              <a:rPr lang="en-US" altLang="ko-KR" sz="2800" dirty="0" err="1" smtClean="0"/>
              <a:t>str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생성 </a:t>
            </a:r>
            <a:endParaRPr lang="en-US" altLang="ko-KR" sz="2800" dirty="0" smtClean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21088"/>
            <a:ext cx="29622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03067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</a:t>
            </a:r>
            <a:r>
              <a:rPr lang="en-US" altLang="ko-KR" dirty="0" err="1" smtClean="0"/>
              <a:t>readlines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err="1" smtClean="0"/>
              <a:t>readlines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호출하면 전부 </a:t>
            </a:r>
            <a:r>
              <a:rPr lang="en-US" altLang="ko-KR" sz="2800" dirty="0" smtClean="0"/>
              <a:t>list </a:t>
            </a:r>
            <a:r>
              <a:rPr lang="ko-KR" altLang="en-US" sz="2800" dirty="0" smtClean="0"/>
              <a:t>타입으로 생성 </a:t>
            </a:r>
            <a:endParaRPr lang="en-US" altLang="ko-KR" sz="2800" dirty="0" smtClean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437112"/>
            <a:ext cx="35147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8269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:tell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err="1" smtClean="0"/>
              <a:t>readline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호출하고 있을 경우 현재 파일의 위치를 조회 </a:t>
            </a:r>
            <a:endParaRPr lang="en-US" altLang="ko-KR" sz="2800" dirty="0" smtClean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30956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5625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</a:t>
            </a:r>
            <a:r>
              <a:rPr lang="en-US" altLang="ko-KR" dirty="0"/>
              <a:t> </a:t>
            </a:r>
            <a:r>
              <a:rPr lang="en-US" altLang="ko-KR" dirty="0" smtClean="0"/>
              <a:t>seek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err="1" smtClean="0"/>
              <a:t>readline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처리하다 </a:t>
            </a:r>
            <a:r>
              <a:rPr lang="en-US" altLang="ko-KR" sz="2800" dirty="0" smtClean="0"/>
              <a:t>seek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만나면 파일의 위치를 변경해서 다시 처리 </a:t>
            </a:r>
            <a:endParaRPr lang="en-US" altLang="ko-KR" sz="2800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068960"/>
            <a:ext cx="3324225" cy="363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6782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</a:t>
            </a:r>
            <a:r>
              <a:rPr lang="en-US" altLang="ko-KR" dirty="0"/>
              <a:t> </a:t>
            </a:r>
            <a:r>
              <a:rPr lang="en-US" altLang="ko-KR" dirty="0" smtClean="0"/>
              <a:t>truncate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처리시 </a:t>
            </a:r>
            <a:r>
              <a:rPr lang="en-US" altLang="ko-KR" sz="2800" dirty="0" smtClean="0"/>
              <a:t>truncate</a:t>
            </a:r>
            <a:r>
              <a:rPr lang="ko-KR" altLang="en-US" sz="2800" dirty="0" smtClean="0"/>
              <a:t>를 만나면 파일을 </a:t>
            </a:r>
            <a:r>
              <a:rPr lang="ko-KR" altLang="en-US" sz="2800" dirty="0" err="1" smtClean="0"/>
              <a:t>짤라내어</a:t>
            </a:r>
            <a:r>
              <a:rPr lang="ko-KR" altLang="en-US" sz="2800" dirty="0" smtClean="0"/>
              <a:t> 없앴다</a:t>
            </a:r>
            <a:r>
              <a:rPr lang="en-US" altLang="ko-KR" sz="2800" dirty="0" smtClean="0"/>
              <a:t>.(</a:t>
            </a:r>
            <a:r>
              <a:rPr lang="ko-KR" altLang="en-US" sz="2800" dirty="0" smtClean="0"/>
              <a:t>항상 </a:t>
            </a:r>
            <a:r>
              <a:rPr lang="en-US" altLang="ko-KR" sz="2800" dirty="0" smtClean="0"/>
              <a:t>write </a:t>
            </a:r>
            <a:r>
              <a:rPr lang="ko-KR" altLang="en-US" sz="2800" dirty="0" smtClean="0"/>
              <a:t>할 수 있어야 함</a:t>
            </a:r>
            <a:r>
              <a:rPr lang="en-US" altLang="ko-KR" sz="2800" dirty="0" smtClean="0"/>
              <a:t>)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96952"/>
            <a:ext cx="29718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77" y="4149080"/>
            <a:ext cx="21621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4589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handle </a:t>
            </a:r>
            <a:r>
              <a:rPr lang="ko-KR" altLang="en-US" dirty="0" smtClean="0"/>
              <a:t>속성변수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0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Object Variable</a:t>
            </a:r>
            <a:endParaRPr lang="en-US" altLang="ko-KR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968496"/>
              </p:ext>
            </p:extLst>
          </p:nvPr>
        </p:nvGraphicFramePr>
        <p:xfrm>
          <a:off x="523056" y="1844824"/>
          <a:ext cx="8153400" cy="3677694"/>
        </p:xfrm>
        <a:graphic>
          <a:graphicData uri="http://schemas.openxmlformats.org/drawingml/2006/table">
            <a:tbl>
              <a:tblPr/>
              <a:tblGrid>
                <a:gridCol w="2375049"/>
                <a:gridCol w="5778351"/>
              </a:tblGrid>
              <a:tr h="3632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effectLst/>
                        </a:rPr>
                        <a:t>Method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file.closed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indicating the current state of the file object. 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file.encoding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encoding that this file uses.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899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file.errors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Unicode error handler used along with the encoding.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file.mode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I/O mode for the file. If the file was created using the open() built-in function, this will be the value of the mode parameter.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0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file.name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the file object was created using open(), the name of the file. Otherwise, some string that indicates the source of the file object, of the form &lt;...&gt;.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file.newlines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Python was built with universal newlines enabled (the default) this read-only attribute exists, and for files opened in universal newline read mode it keeps track of the types of newlines encountered while reading the file.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file.softspace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oolean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indicates whether a space character needs to be printed before another value when using the print statement. 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41648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4038600"/>
            <a:ext cx="8083624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1.37 File </a:t>
            </a:r>
            <a:r>
              <a:rPr lang="ko-KR" altLang="en-US" sz="6000" dirty="0" smtClean="0"/>
              <a:t>처리하기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5013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260648"/>
            <a:ext cx="7939608" cy="5606752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800" dirty="0" smtClean="0"/>
              <a:t>5. Python</a:t>
            </a:r>
            <a:r>
              <a:rPr lang="ko-KR" altLang="en-US" sz="4800" dirty="0" smtClean="0"/>
              <a:t> 함수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>6. Python </a:t>
            </a:r>
            <a:r>
              <a:rPr lang="ko-KR" altLang="en-US" sz="4800" dirty="0" smtClean="0"/>
              <a:t>클래스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>7. </a:t>
            </a:r>
            <a:r>
              <a:rPr lang="ko-KR" altLang="en-US" sz="4800" dirty="0" smtClean="0"/>
              <a:t>객체지향 개념 이해하기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>8. Exception</a:t>
            </a:r>
            <a:br>
              <a:rPr lang="en-US" altLang="ko-KR" sz="4800" dirty="0" smtClean="0"/>
            </a:br>
            <a:r>
              <a:rPr lang="en-US" altLang="ko-KR" sz="4800" dirty="0" smtClean="0"/>
              <a:t>9. Python</a:t>
            </a:r>
            <a:r>
              <a:rPr lang="ko-KR" altLang="en-US" sz="4800" dirty="0" smtClean="0"/>
              <a:t> 주요모듈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sz="2800" cap="all" dirty="0" smtClean="0">
                <a:solidFill>
                  <a:schemeClr val="tx2"/>
                </a:solidFill>
              </a:rPr>
              <a:t>목차</a:t>
            </a:r>
            <a:endParaRPr lang="ko-KR" altLang="en-US" sz="2800" cap="all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7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참조변수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및 초기화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참조변수는 반드시 </a:t>
            </a:r>
            <a:r>
              <a:rPr lang="en-US" altLang="ko-KR" dirty="0" smtClean="0"/>
              <a:t>None </a:t>
            </a:r>
            <a:r>
              <a:rPr lang="ko-KR" altLang="en-US" dirty="0" smtClean="0"/>
              <a:t>객체라도 </a:t>
            </a:r>
            <a:r>
              <a:rPr lang="ko-KR" altLang="en-US" dirty="0" err="1" smtClean="0"/>
              <a:t>세팅해야</a:t>
            </a:r>
            <a:r>
              <a:rPr lang="ko-KR" altLang="en-US" dirty="0" smtClean="0"/>
              <a:t> 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71600" y="3707825"/>
            <a:ext cx="1800200" cy="500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내의 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056" y="3344856"/>
            <a:ext cx="1666448" cy="28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Variable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1640" y="4781812"/>
            <a:ext cx="1699076" cy="50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객체의 참조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 저장</a:t>
            </a:r>
            <a:endParaRPr lang="ko-KR" altLang="en-US" dirty="0"/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1691680" y="4340345"/>
            <a:ext cx="484632" cy="358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07056" y="2843644"/>
            <a:ext cx="45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 할당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44856"/>
            <a:ext cx="2843014" cy="319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생성 및 닫기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해서 바로 </a:t>
            </a:r>
            <a:r>
              <a:rPr lang="en-US" altLang="ko-KR" sz="2800" dirty="0" smtClean="0"/>
              <a:t>close</a:t>
            </a:r>
            <a:r>
              <a:rPr lang="ko-KR" altLang="en-US" sz="2800" dirty="0" smtClean="0"/>
              <a:t>해서 파일 생성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smtClean="0"/>
              <a:t>   </a:t>
            </a:r>
            <a:r>
              <a:rPr lang="ko-KR" altLang="en-US" sz="1200" dirty="0" smtClean="0"/>
              <a:t>파일 열기 및 생성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파일객체 </a:t>
            </a:r>
            <a:r>
              <a:rPr lang="en-US" altLang="ko-KR" sz="1200" dirty="0"/>
              <a:t>= </a:t>
            </a:r>
            <a:r>
              <a:rPr lang="en-US" altLang="ko-KR" sz="1200" b="1" dirty="0"/>
              <a:t>open</a:t>
            </a:r>
            <a:r>
              <a:rPr lang="en-US" altLang="ko-KR" sz="1200" dirty="0"/>
              <a:t>(</a:t>
            </a:r>
            <a:r>
              <a:rPr lang="ko-KR" altLang="en-US" sz="1200" dirty="0"/>
              <a:t>파일이름</a:t>
            </a:r>
            <a:r>
              <a:rPr lang="en-US" altLang="ko-KR" sz="1200" dirty="0"/>
              <a:t>, </a:t>
            </a:r>
            <a:r>
              <a:rPr lang="ko-KR" altLang="en-US" sz="1200" dirty="0"/>
              <a:t>파일열기모드</a:t>
            </a:r>
            <a:r>
              <a:rPr lang="en-US" altLang="ko-KR" sz="1200" dirty="0" smtClean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파일 닫기             </a:t>
            </a:r>
            <a:r>
              <a:rPr lang="en-US" altLang="ko-KR" sz="1200" dirty="0" smtClean="0"/>
              <a:t>:  </a:t>
            </a:r>
            <a:r>
              <a:rPr lang="ko-KR" altLang="en-US" sz="1200" dirty="0" smtClean="0"/>
              <a:t>파일객체</a:t>
            </a:r>
            <a:r>
              <a:rPr lang="en-US" altLang="ko-KR" sz="1200" dirty="0" smtClean="0"/>
              <a:t>.close()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2" y="3356992"/>
            <a:ext cx="6010275" cy="3055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1999" y="5661248"/>
            <a:ext cx="1584177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76256" y="544522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빈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4" idx="3"/>
          </p:cNvCxnSpPr>
          <p:nvPr/>
        </p:nvCxnSpPr>
        <p:spPr>
          <a:xfrm flipV="1">
            <a:off x="6156176" y="5661248"/>
            <a:ext cx="720080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575851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열기모드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179137"/>
              </p:ext>
            </p:extLst>
          </p:nvPr>
        </p:nvGraphicFramePr>
        <p:xfrm>
          <a:off x="899592" y="2204863"/>
          <a:ext cx="7631633" cy="3916249"/>
        </p:xfrm>
        <a:graphic>
          <a:graphicData uri="http://schemas.openxmlformats.org/drawingml/2006/table">
            <a:tbl>
              <a:tblPr/>
              <a:tblGrid>
                <a:gridCol w="2694860"/>
                <a:gridCol w="4936773"/>
              </a:tblGrid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파일열기모드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>
                          <a:effectLst/>
                        </a:rPr>
                        <a:t>읽기모드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파일을 읽기만 할 때 사용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r+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err="1" smtClean="0">
                          <a:effectLst/>
                        </a:rPr>
                        <a:t>읽고쓰기모드</a:t>
                      </a:r>
                      <a:r>
                        <a:rPr lang="ko-KR" altLang="en-US" sz="1000" dirty="0" smtClean="0">
                          <a:effectLst/>
                        </a:rPr>
                        <a:t>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</a:t>
                      </a:r>
                      <a:r>
                        <a:rPr lang="ko-KR" altLang="en-US" sz="1000" dirty="0" smtClean="0">
                          <a:effectLst/>
                        </a:rPr>
                        <a:t>읽고 쓸 </a:t>
                      </a:r>
                      <a:r>
                        <a:rPr lang="ko-KR" altLang="en-US" sz="1000" dirty="0">
                          <a:effectLst/>
                        </a:rPr>
                        <a:t>때 사용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>
                          <a:effectLst/>
                        </a:rPr>
                        <a:t>추가모드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파일의 마지막에 새로운 내용을 추가 시킬 때 </a:t>
                      </a:r>
                      <a:r>
                        <a:rPr lang="ko-KR" altLang="en-US" sz="1000" dirty="0" smtClean="0">
                          <a:effectLst/>
                        </a:rPr>
                        <a:t>사용</a:t>
                      </a:r>
                      <a:r>
                        <a:rPr lang="en-US" altLang="ko-KR" sz="1000" dirty="0" smtClean="0">
                          <a:effectLst/>
                        </a:rPr>
                        <a:t>(</a:t>
                      </a:r>
                      <a:r>
                        <a:rPr lang="ko-KR" altLang="en-US" sz="1000" dirty="0" smtClean="0">
                          <a:effectLst/>
                        </a:rPr>
                        <a:t>쓰기전용</a:t>
                      </a:r>
                      <a:r>
                        <a:rPr lang="en-US" altLang="ko-KR" sz="1000" dirty="0" smtClean="0">
                          <a:effectLst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a+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끝에 추가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읽기도 가능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w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>
                          <a:effectLst/>
                        </a:rPr>
                        <a:t>쓰기모드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쓸 때 사용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w+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읽고 쓰기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파일 삭제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텍스트모드 </a:t>
                      </a:r>
                      <a:r>
                        <a:rPr lang="en-US" altLang="ko-KR" sz="1000" dirty="0" smtClean="0">
                          <a:effectLst/>
                        </a:rPr>
                        <a:t>– </a:t>
                      </a:r>
                      <a:r>
                        <a:rPr lang="ko-KR" altLang="en-US" sz="1000" dirty="0" smtClean="0">
                          <a:effectLst/>
                        </a:rPr>
                        <a:t>기본 텍스트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b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바이너리모드</a:t>
                      </a:r>
                      <a:r>
                        <a:rPr lang="en-US" altLang="ko-KR" sz="1000" dirty="0" smtClean="0">
                          <a:effectLst/>
                        </a:rPr>
                        <a:t>-</a:t>
                      </a:r>
                      <a:r>
                        <a:rPr lang="ko-KR" altLang="en-US" sz="1000" dirty="0" smtClean="0">
                          <a:effectLst/>
                        </a:rPr>
                        <a:t>바이너리로 처리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rb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읽기 전용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rb</a:t>
                      </a:r>
                      <a:r>
                        <a:rPr lang="en-US" sz="1000" dirty="0" smtClean="0">
                          <a:effectLst/>
                        </a:rPr>
                        <a:t>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읽고 쓰기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093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wb</a:t>
                      </a:r>
                      <a:r>
                        <a:rPr lang="en-US" sz="1000" dirty="0" smtClean="0">
                          <a:effectLst/>
                        </a:rPr>
                        <a:t>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읽고 쓰기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파일 삭제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ab+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끝에 추가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읽기도 가능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5637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쓰기 및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쓰기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다시 </a:t>
            </a:r>
            <a:r>
              <a:rPr lang="ko-KR" altLang="en-US" sz="2800" dirty="0" err="1" smtClean="0"/>
              <a:t>오픈하고</a:t>
            </a:r>
            <a:r>
              <a:rPr lang="ko-KR" altLang="en-US" sz="2800" dirty="0" smtClean="0"/>
              <a:t>  파일객체</a:t>
            </a:r>
            <a:r>
              <a:rPr lang="en-US" altLang="ko-KR" sz="2800" dirty="0" smtClean="0"/>
              <a:t>.write()</a:t>
            </a:r>
            <a:r>
              <a:rPr lang="ko-KR" altLang="en-US" sz="2800" dirty="0" smtClean="0"/>
              <a:t>를 이용하여 파일에 쓰기 </a:t>
            </a:r>
            <a:endParaRPr lang="en-US" altLang="ko-KR" sz="2800" dirty="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84984"/>
            <a:ext cx="3267075" cy="321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8704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추가하기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36815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 </a:t>
            </a:r>
            <a:r>
              <a:rPr lang="ko-KR" altLang="en-US" sz="2800" dirty="0"/>
              <a:t>파일객체 </a:t>
            </a:r>
            <a:r>
              <a:rPr lang="en-US" altLang="ko-KR" sz="2800" dirty="0"/>
              <a:t>= </a:t>
            </a:r>
            <a:r>
              <a:rPr lang="en-US" altLang="ko-KR" sz="2800" b="1" dirty="0"/>
              <a:t>open</a:t>
            </a:r>
            <a:r>
              <a:rPr lang="en-US" altLang="ko-KR" sz="2800" dirty="0"/>
              <a:t>(</a:t>
            </a:r>
            <a:r>
              <a:rPr lang="ko-KR" altLang="en-US" sz="2800" dirty="0"/>
              <a:t>파일이름</a:t>
            </a:r>
            <a:r>
              <a:rPr lang="en-US" altLang="ko-KR" sz="2800" dirty="0"/>
              <a:t>, </a:t>
            </a:r>
            <a:r>
              <a:rPr lang="en-US" altLang="ko-KR" sz="2800" dirty="0" smtClean="0"/>
              <a:t>“a”)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세팅하여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파일객체</a:t>
            </a:r>
            <a:r>
              <a:rPr lang="en-US" altLang="ko-KR" sz="2800" dirty="0" smtClean="0"/>
              <a:t>.write(), </a:t>
            </a:r>
            <a:r>
              <a:rPr lang="ko-KR" altLang="en-US" sz="2800" dirty="0" smtClean="0"/>
              <a:t>단 </a:t>
            </a:r>
            <a:r>
              <a:rPr lang="en-US" altLang="ko-KR" sz="2800" dirty="0" smtClean="0"/>
              <a:t>“w”</a:t>
            </a:r>
            <a:r>
              <a:rPr lang="ko-KR" altLang="en-US" sz="2800" dirty="0" err="1" smtClean="0"/>
              <a:t>모드하면</a:t>
            </a:r>
            <a:r>
              <a:rPr lang="ko-KR" altLang="en-US" sz="2800" dirty="0" smtClean="0"/>
              <a:t> 파일이 초기화됨</a:t>
            </a:r>
            <a:endParaRPr lang="en-US" altLang="ko-KR" sz="2800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3143250" cy="269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62986"/>
            <a:ext cx="2095500" cy="266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9329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20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읽기</a:t>
            </a:r>
            <a:r>
              <a:rPr lang="en-US" altLang="ko-KR" dirty="0" smtClean="0"/>
              <a:t>- </a:t>
            </a:r>
            <a:r>
              <a:rPr lang="ko-KR" altLang="en-US" dirty="0" smtClean="0"/>
              <a:t>한 라인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다시 </a:t>
            </a:r>
            <a:r>
              <a:rPr lang="ko-KR" altLang="en-US" sz="2800" dirty="0" err="1" smtClean="0"/>
              <a:t>오픈하고</a:t>
            </a:r>
            <a:r>
              <a:rPr lang="ko-KR" altLang="en-US" sz="2800" dirty="0" smtClean="0"/>
              <a:t> 파일객체</a:t>
            </a:r>
            <a:r>
              <a:rPr lang="en-US" altLang="ko-KR" sz="2800" dirty="0" smtClean="0"/>
              <a:t>.</a:t>
            </a:r>
            <a:r>
              <a:rPr lang="en-US" altLang="ko-KR" sz="2800" dirty="0" err="1" smtClean="0"/>
              <a:t>readline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를 이용하여 파일을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읽기 </a:t>
            </a:r>
            <a:endParaRPr lang="en-US" altLang="ko-KR" sz="2800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933056"/>
            <a:ext cx="29146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419661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읽기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여러 라인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1216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다시 </a:t>
            </a:r>
            <a:r>
              <a:rPr lang="ko-KR" altLang="en-US" sz="2800" dirty="0" err="1" smtClean="0"/>
              <a:t>오픈하고</a:t>
            </a:r>
            <a:r>
              <a:rPr lang="ko-KR" altLang="en-US" sz="2800" dirty="0" smtClean="0"/>
              <a:t> 파일객체</a:t>
            </a:r>
            <a:r>
              <a:rPr lang="en-US" altLang="ko-KR" sz="2800" dirty="0" smtClean="0"/>
              <a:t>.</a:t>
            </a:r>
            <a:r>
              <a:rPr lang="en-US" altLang="ko-KR" sz="2800" dirty="0" err="1" smtClean="0"/>
              <a:t>readlines</a:t>
            </a:r>
            <a:r>
              <a:rPr lang="en-US" altLang="ko-KR" sz="2800" dirty="0" smtClean="0"/>
              <a:t>(), </a:t>
            </a:r>
            <a:r>
              <a:rPr lang="ko-KR" altLang="en-US" sz="2800" dirty="0" smtClean="0"/>
              <a:t>파일객체</a:t>
            </a:r>
            <a:r>
              <a:rPr lang="en-US" altLang="ko-KR" sz="2800" dirty="0" smtClean="0"/>
              <a:t>.read()</a:t>
            </a:r>
            <a:r>
              <a:rPr lang="ko-KR" altLang="en-US" sz="2800" dirty="0" smtClean="0"/>
              <a:t>를 이용하여 파일을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읽기 </a:t>
            </a:r>
            <a:endParaRPr lang="en-US" altLang="ko-KR" sz="2800" dirty="0" smtClean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2743200" cy="342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96952"/>
            <a:ext cx="2438400" cy="339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2083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읽고 파일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다른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만들기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36815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 읽는 파일과 쓸 파일을 </a:t>
            </a:r>
            <a:r>
              <a:rPr lang="en-US" altLang="ko-KR" sz="2800" dirty="0" smtClean="0"/>
              <a:t>open </a:t>
            </a:r>
            <a:r>
              <a:rPr lang="ko-KR" altLang="en-US" sz="2800" dirty="0" smtClean="0"/>
              <a:t>해서 </a:t>
            </a:r>
            <a:r>
              <a:rPr lang="en-US" altLang="ko-KR" sz="2800" dirty="0" smtClean="0"/>
              <a:t>line</a:t>
            </a:r>
            <a:r>
              <a:rPr lang="ko-KR" altLang="en-US" sz="2800" dirty="0" smtClean="0"/>
              <a:t>별로 읽고 </a:t>
            </a:r>
            <a:r>
              <a:rPr lang="ko-KR" altLang="en-US" sz="2800" dirty="0" err="1" smtClean="0"/>
              <a:t>라인별로</a:t>
            </a:r>
            <a:r>
              <a:rPr lang="ko-KR" altLang="en-US" sz="2800" dirty="0" smtClean="0"/>
              <a:t> 파일에 </a:t>
            </a:r>
            <a:r>
              <a:rPr lang="en-US" altLang="ko-KR" sz="2800" dirty="0" smtClean="0"/>
              <a:t>write </a:t>
            </a:r>
            <a:r>
              <a:rPr lang="ko-KR" altLang="en-US" sz="2800" dirty="0" smtClean="0"/>
              <a:t>하기</a:t>
            </a:r>
            <a:endParaRPr lang="en-US" altLang="ko-KR" sz="2800" dirty="0" smtClean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989" y="3140968"/>
            <a:ext cx="3819525" cy="35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41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초기화 하지 않은 변수 사용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할당 연산자 우측부터 평가하므로 변수 </a:t>
            </a:r>
            <a:r>
              <a:rPr lang="en-US" altLang="ko-KR" sz="2800" dirty="0" err="1" smtClean="0"/>
              <a:t>i</a:t>
            </a:r>
            <a:r>
              <a:rPr lang="ko-KR" altLang="en-US" sz="2800" dirty="0" smtClean="0"/>
              <a:t>가 사전에 정의되지 않아 오류 처리</a:t>
            </a:r>
            <a:endParaRPr lang="ko-KR" altLang="en-US" sz="28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56992"/>
            <a:ext cx="5502176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69500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파일을 쓰고 일부 수정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쓰고 일부 수정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“w+” mode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오픈하여</a:t>
            </a:r>
            <a:r>
              <a:rPr lang="ko-KR" altLang="en-US" sz="2800" dirty="0" smtClean="0"/>
              <a:t>  </a:t>
            </a:r>
            <a:r>
              <a:rPr lang="en-US" altLang="ko-KR" sz="2800" dirty="0" smtClean="0"/>
              <a:t>write</a:t>
            </a:r>
            <a:r>
              <a:rPr lang="ko-KR" altLang="en-US" sz="2800" dirty="0" smtClean="0"/>
              <a:t>한 후에 임의의 위치를 찾아 다시 </a:t>
            </a:r>
            <a:r>
              <a:rPr lang="en-US" altLang="ko-KR" sz="2800" dirty="0" smtClean="0"/>
              <a:t>write </a:t>
            </a:r>
            <a:r>
              <a:rPr lang="ko-KR" altLang="en-US" sz="2800" dirty="0" smtClean="0"/>
              <a:t>처리 </a:t>
            </a:r>
            <a:endParaRPr lang="en-US" altLang="ko-KR" sz="2800" dirty="0" smtClean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67" y="3212976"/>
            <a:ext cx="30861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2912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읽고 출력하기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만들기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file_read.txt</a:t>
            </a:r>
            <a:r>
              <a:rPr lang="ko-KR" altLang="en-US" sz="2800" dirty="0" smtClean="0"/>
              <a:t>로 만들기</a:t>
            </a:r>
            <a:endParaRPr lang="en-US" altLang="ko-KR" sz="2800" dirty="0" smtClean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845" y="3454963"/>
            <a:ext cx="37338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35194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 </a:t>
            </a:r>
            <a:r>
              <a:rPr lang="ko-KR" altLang="en-US" dirty="0"/>
              <a:t>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파일이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특성을 이용해서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문으로 읽기</a:t>
            </a:r>
            <a:endParaRPr lang="en-US" altLang="ko-KR" sz="2800" dirty="0" smtClean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55" y="2420888"/>
            <a:ext cx="3562350" cy="385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99860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Console </a:t>
            </a:r>
            <a:r>
              <a:rPr lang="ko-KR" altLang="en-US" dirty="0" smtClean="0"/>
              <a:t>창과 연계 파일처리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raw_input</a:t>
            </a:r>
            <a:r>
              <a:rPr lang="ko-KR" altLang="en-US" dirty="0"/>
              <a:t> </a:t>
            </a:r>
            <a:r>
              <a:rPr lang="ko-KR" altLang="en-US" dirty="0" smtClean="0"/>
              <a:t>받고 </a:t>
            </a:r>
            <a:r>
              <a:rPr lang="en-US" altLang="ko-KR" dirty="0" smtClean="0"/>
              <a:t>file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write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Console</a:t>
            </a:r>
            <a:r>
              <a:rPr lang="ko-KR" altLang="en-US" sz="2800" dirty="0" smtClean="0"/>
              <a:t>에서 입력 받을 것을 </a:t>
            </a:r>
            <a:r>
              <a:rPr lang="en-US" altLang="ko-KR" sz="2800" dirty="0" smtClean="0"/>
              <a:t>file</a:t>
            </a:r>
            <a:r>
              <a:rPr lang="ko-KR" altLang="en-US" sz="2800" dirty="0" smtClean="0"/>
              <a:t>에 저장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(3</a:t>
            </a:r>
            <a:r>
              <a:rPr lang="ko-KR" altLang="en-US" sz="2800" dirty="0" smtClean="0"/>
              <a:t>버전에서는 </a:t>
            </a:r>
            <a:r>
              <a:rPr lang="en-US" altLang="ko-KR" sz="2800" dirty="0" smtClean="0"/>
              <a:t>input</a:t>
            </a:r>
            <a:r>
              <a:rPr lang="ko-KR" altLang="en-US" sz="2800" dirty="0" smtClean="0"/>
              <a:t>으로 처리</a:t>
            </a:r>
            <a:r>
              <a:rPr lang="en-US" altLang="ko-KR" sz="2800" dirty="0" smtClean="0"/>
              <a:t>)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2996952"/>
            <a:ext cx="4391025" cy="368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88561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처리 결과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/>
              <a:t>Jupyter</a:t>
            </a:r>
            <a:r>
              <a:rPr lang="en-US" altLang="ko-KR" sz="2800" dirty="0" smtClean="0"/>
              <a:t> notebook cell </a:t>
            </a:r>
            <a:r>
              <a:rPr lang="ko-KR" altLang="en-US" sz="2800" dirty="0" smtClean="0"/>
              <a:t>창에서 </a:t>
            </a:r>
            <a:r>
              <a:rPr lang="en-US" altLang="ko-KR" sz="2800" dirty="0" smtClean="0"/>
              <a:t>%load file</a:t>
            </a:r>
            <a:r>
              <a:rPr lang="ko-KR" altLang="en-US" sz="2800" dirty="0" smtClean="0"/>
              <a:t>명을 입력해서 실행하면 파일의 결과가 </a:t>
            </a:r>
            <a:r>
              <a:rPr lang="en-US" altLang="ko-KR" sz="2800" dirty="0" smtClean="0"/>
              <a:t>load </a:t>
            </a:r>
            <a:r>
              <a:rPr lang="ko-KR" altLang="en-US" sz="2800" dirty="0" smtClean="0"/>
              <a:t>됨</a:t>
            </a:r>
            <a:endParaRPr lang="en-US" altLang="ko-KR" sz="2800" dirty="0" smtClean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929" y="4437112"/>
            <a:ext cx="43624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2561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4038600"/>
            <a:ext cx="7939608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1.38 File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처리하기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(with context)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89491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With</a:t>
            </a:r>
            <a:r>
              <a:rPr lang="ko-KR" altLang="en-US" dirty="0" smtClean="0"/>
              <a:t>문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1.6 </a:t>
            </a:r>
            <a:r>
              <a:rPr lang="ko-KR" altLang="en-US" sz="6000" dirty="0" smtClean="0"/>
              <a:t>값과 타입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(value &amp; Type)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6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생성 및 닫기 </a:t>
            </a:r>
            <a:r>
              <a:rPr lang="en-US" altLang="ko-KR" dirty="0" smtClean="0"/>
              <a:t>– with </a:t>
            </a:r>
            <a:r>
              <a:rPr lang="ko-KR" altLang="en-US" dirty="0" smtClean="0"/>
              <a:t>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44016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With</a:t>
            </a:r>
            <a:r>
              <a:rPr lang="ko-KR" altLang="en-US" sz="2800" dirty="0"/>
              <a:t>문을 사용하면 </a:t>
            </a:r>
            <a:r>
              <a:rPr lang="en-US" altLang="ko-KR" sz="2800" dirty="0" err="1"/>
              <a:t>file.close</a:t>
            </a:r>
            <a:r>
              <a:rPr lang="en-US" altLang="ko-KR" sz="2800" dirty="0"/>
              <a:t>()</a:t>
            </a:r>
            <a:r>
              <a:rPr lang="ko-KR" altLang="en-US" sz="2800" dirty="0"/>
              <a:t>를 사용하지 않아도 </a:t>
            </a:r>
            <a:r>
              <a:rPr lang="en-US" altLang="ko-KR" sz="2800" dirty="0"/>
              <a:t>with</a:t>
            </a:r>
            <a:r>
              <a:rPr lang="ko-KR" altLang="en-US" sz="2800" dirty="0"/>
              <a:t>문 </a:t>
            </a:r>
            <a:r>
              <a:rPr lang="ko-KR" altLang="en-US" sz="2800" dirty="0" err="1"/>
              <a:t>내문에서</a:t>
            </a:r>
            <a:r>
              <a:rPr lang="ko-KR" altLang="en-US" sz="2800" dirty="0"/>
              <a:t> 처리한 것이 완료되면 </a:t>
            </a:r>
            <a:r>
              <a:rPr lang="en-US" altLang="ko-KR" sz="2800" dirty="0"/>
              <a:t>file</a:t>
            </a:r>
            <a:r>
              <a:rPr lang="ko-KR" altLang="en-US" sz="2800" dirty="0"/>
              <a:t>이 자동으로 </a:t>
            </a:r>
            <a:r>
              <a:rPr lang="en-US" altLang="ko-KR" sz="2800" dirty="0"/>
              <a:t>close </a:t>
            </a:r>
            <a:r>
              <a:rPr lang="ko-KR" altLang="en-US" sz="2800" dirty="0"/>
              <a:t>됨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05064"/>
            <a:ext cx="4066803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5064"/>
            <a:ext cx="32766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9131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620688"/>
            <a:ext cx="7435552" cy="5246712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2.Python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데이터 타입</a:t>
            </a:r>
            <a:r>
              <a:rPr lang="en-US" altLang="ko-KR" sz="9600" dirty="0" smtClean="0"/>
              <a:t>/</a:t>
            </a:r>
            <a:br>
              <a:rPr lang="en-US" altLang="ko-KR" sz="9600" dirty="0" smtClean="0"/>
            </a:br>
            <a:r>
              <a:rPr lang="ko-KR" altLang="en-US" sz="9600" dirty="0" smtClean="0"/>
              <a:t>자료구</a:t>
            </a:r>
            <a:r>
              <a:rPr lang="ko-KR" altLang="en-US" sz="9600" dirty="0"/>
              <a:t>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90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4038600"/>
            <a:ext cx="815563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 Python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 </a:t>
            </a:r>
            <a:r>
              <a:rPr lang="ko-KR" altLang="en-US" sz="6000" dirty="0" smtClean="0"/>
              <a:t>구조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90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클래스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모든 클래스는 </a:t>
            </a:r>
            <a:r>
              <a:rPr lang="en-US" altLang="ko-KR" dirty="0" smtClean="0"/>
              <a:t>object class</a:t>
            </a:r>
            <a:r>
              <a:rPr lang="ko-KR" altLang="en-US" dirty="0" smtClean="0"/>
              <a:t>를 상속하며 모든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type class</a:t>
            </a:r>
            <a:r>
              <a:rPr lang="ko-KR" altLang="en-US" dirty="0" smtClean="0"/>
              <a:t>에 의해 만들어진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483768" y="3717032"/>
            <a:ext cx="172819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object </a:t>
            </a:r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495938" y="5229200"/>
            <a:ext cx="172819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사용자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220072" y="4437112"/>
            <a:ext cx="172819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type</a:t>
            </a:r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7" idx="0"/>
            <a:endCxn id="3" idx="2"/>
          </p:cNvCxnSpPr>
          <p:nvPr/>
        </p:nvCxnSpPr>
        <p:spPr>
          <a:xfrm flipH="1" flipV="1">
            <a:off x="3347864" y="4437112"/>
            <a:ext cx="12170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8" idx="1"/>
            <a:endCxn id="3" idx="3"/>
          </p:cNvCxnSpPr>
          <p:nvPr/>
        </p:nvCxnSpPr>
        <p:spPr>
          <a:xfrm flipH="1" flipV="1">
            <a:off x="4211960" y="4077072"/>
            <a:ext cx="1008112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1"/>
            <a:endCxn id="7" idx="3"/>
          </p:cNvCxnSpPr>
          <p:nvPr/>
        </p:nvCxnSpPr>
        <p:spPr>
          <a:xfrm flipH="1">
            <a:off x="4224130" y="4797152"/>
            <a:ext cx="995942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19872" y="46531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상속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0749" y="557088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32650" y="38924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클래스 구조 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__class__ </a:t>
            </a:r>
            <a:r>
              <a:rPr lang="ko-KR" altLang="en-US" dirty="0" smtClean="0"/>
              <a:t>에 자기를 만든 클래스가 표시되고 </a:t>
            </a:r>
            <a:r>
              <a:rPr lang="en-US" altLang="ko-KR" dirty="0" smtClean="0"/>
              <a:t>__bases__</a:t>
            </a:r>
            <a:r>
              <a:rPr lang="ko-KR" altLang="en-US" dirty="0" smtClean="0"/>
              <a:t>에 상속한 클래스를 표시</a:t>
            </a:r>
            <a:endParaRPr lang="en-US" altLang="ko-KR" dirty="0" smtClean="0"/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15" y="4118291"/>
            <a:ext cx="2619375" cy="81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16" y="5150321"/>
            <a:ext cx="26193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221088"/>
            <a:ext cx="258127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35696" y="33090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2 </a:t>
            </a:r>
            <a:r>
              <a:rPr lang="ko-KR" altLang="en-US" u="sng" dirty="0"/>
              <a:t>버</a:t>
            </a:r>
            <a:r>
              <a:rPr lang="ko-KR" altLang="en-US" u="sng" dirty="0" smtClean="0"/>
              <a:t>전</a:t>
            </a:r>
            <a:endParaRPr lang="ko-KR" altLang="en-US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33090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3</a:t>
            </a:r>
            <a:r>
              <a:rPr lang="en-US" altLang="ko-KR" u="sng" dirty="0" smtClean="0"/>
              <a:t> </a:t>
            </a:r>
            <a:r>
              <a:rPr lang="ko-KR" altLang="en-US" u="sng" dirty="0"/>
              <a:t>버</a:t>
            </a:r>
            <a:r>
              <a:rPr lang="ko-KR" altLang="en-US" u="sng" dirty="0" smtClean="0"/>
              <a:t>전</a:t>
            </a:r>
            <a:endParaRPr lang="ko-KR" altLang="en-US" u="sng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1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class </a:t>
            </a:r>
            <a:r>
              <a:rPr lang="ko-KR" altLang="en-US" dirty="0" smtClean="0"/>
              <a:t>속성 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50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en-US" altLang="ko-KR" dirty="0" smtClean="0"/>
              <a:t>namespace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정의하면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내의 속성을 관리하는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가 생성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15616" y="4149080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class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08104" y="4149080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3" idx="3"/>
            <a:endCxn id="5" idx="1"/>
          </p:cNvCxnSpPr>
          <p:nvPr/>
        </p:nvCxnSpPr>
        <p:spPr>
          <a:xfrm>
            <a:off x="3635896" y="4653136"/>
            <a:ext cx="18722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1920" y="48691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7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자식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에서 부모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제외하면 자기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내에서 관리하는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가 존재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97" y="3429000"/>
            <a:ext cx="457200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0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instance </a:t>
            </a:r>
            <a:r>
              <a:rPr lang="ko-KR" altLang="en-US" dirty="0" smtClean="0"/>
              <a:t>속성 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값과 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정의하면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내의 속성이 생성되고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를 생성시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속성들을 추가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331640" y="3212976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class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96136" y="3212976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3" idx="3"/>
            <a:endCxn id="5" idx="1"/>
          </p:cNvCxnSpPr>
          <p:nvPr/>
        </p:nvCxnSpPr>
        <p:spPr>
          <a:xfrm>
            <a:off x="3851920" y="3717032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67944" y="393305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5085184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instance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6136" y="5085184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>
            <a:off x="3923928" y="5589240"/>
            <a:ext cx="18722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39952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2259504" y="4328960"/>
            <a:ext cx="484632" cy="61220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84" y="449452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생</a:t>
            </a:r>
            <a:r>
              <a:rPr lang="ko-KR" altLang="en-US"/>
              <a:t>성</a:t>
            </a:r>
          </a:p>
        </p:txBody>
      </p:sp>
      <p:cxnSp>
        <p:nvCxnSpPr>
          <p:cNvPr id="14" name="직선 화살표 연결선 13"/>
          <p:cNvCxnSpPr>
            <a:stCxn id="9" idx="0"/>
            <a:endCxn id="5" idx="2"/>
          </p:cNvCxnSpPr>
          <p:nvPr/>
        </p:nvCxnSpPr>
        <p:spPr>
          <a:xfrm flipV="1">
            <a:off x="7056276" y="422108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08304" y="449452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Scope(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88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생성시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가진 속성들만 각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만들어짐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149080"/>
            <a:ext cx="35814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0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속성 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정의하면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내의 속성이 생성되고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를 생성시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속성들을 추가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331640" y="3212976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class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96136" y="3212976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3" idx="3"/>
            <a:endCxn id="5" idx="1"/>
          </p:cNvCxnSpPr>
          <p:nvPr/>
        </p:nvCxnSpPr>
        <p:spPr>
          <a:xfrm>
            <a:off x="3851920" y="3717032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67944" y="393305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5085184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6136" y="5085184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locals()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>
            <a:off x="3923928" y="5589240"/>
            <a:ext cx="18722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39952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9" idx="0"/>
            <a:endCxn id="5" idx="2"/>
          </p:cNvCxnSpPr>
          <p:nvPr/>
        </p:nvCxnSpPr>
        <p:spPr>
          <a:xfrm flipV="1">
            <a:off x="7056276" y="4221088"/>
            <a:ext cx="0" cy="864096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36296" y="429882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Scope(</a:t>
            </a:r>
            <a:r>
              <a:rPr lang="ko-KR" altLang="en-US" sz="1200" dirty="0" smtClean="0"/>
              <a:t>참조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시 </a:t>
            </a:r>
            <a:r>
              <a:rPr lang="ko-KR" altLang="en-US" sz="1200" dirty="0" err="1" smtClean="0"/>
              <a:t>확장자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표시</a:t>
            </a:r>
            <a:endParaRPr lang="ko-KR" altLang="en-US" sz="1200" dirty="0"/>
          </a:p>
        </p:txBody>
      </p:sp>
      <p:sp>
        <p:nvSpPr>
          <p:cNvPr id="13" name="아래쪽 화살표 12"/>
          <p:cNvSpPr/>
          <p:nvPr/>
        </p:nvSpPr>
        <p:spPr>
          <a:xfrm rot="10800000">
            <a:off x="2360721" y="4302388"/>
            <a:ext cx="484632" cy="642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131434" y="4439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삽입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57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는 함수와 동일한 영역을 가지므로 </a:t>
            </a:r>
            <a:r>
              <a:rPr lang="en-US" altLang="ko-KR" dirty="0" err="1" smtClean="0"/>
              <a:t>getPerson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내의 </a:t>
            </a:r>
            <a:r>
              <a:rPr lang="en-US" altLang="ko-KR" dirty="0" err="1" smtClean="0"/>
              <a:t>var_mt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지정하면 별도의 영역으로 관리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74771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0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4038600"/>
            <a:ext cx="7723584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 object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object class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클래스의 특</a:t>
            </a:r>
            <a:r>
              <a:rPr lang="ko-KR" altLang="en-US" dirty="0"/>
              <a:t>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관리하는 기준이며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최상위 타입을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로 선정해서 모든 것을 </a:t>
            </a:r>
            <a:r>
              <a:rPr lang="en-US" altLang="ko-KR" dirty="0" smtClean="0"/>
              <a:t>object instance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4618045" y="3703338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r>
              <a:rPr lang="ko-KR" altLang="en-US" dirty="0" smtClean="0"/>
              <a:t>를 최상위 클래스 객체이며 이를 상속받아 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숫자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도 실제 자연수라는 클래스객체에서 생성된 객체라서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67334"/>
            <a:ext cx="3528392" cy="179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object class: </a:t>
            </a:r>
            <a:r>
              <a:rPr lang="ko-KR" altLang="en-US" dirty="0" smtClean="0"/>
              <a:t>생성 및 검색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bject class :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(__new__),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초기화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(__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__)</a:t>
            </a:r>
            <a:r>
              <a:rPr lang="ko-KR" altLang="en-US" dirty="0" smtClean="0"/>
              <a:t>을 가짐</a:t>
            </a:r>
            <a:endParaRPr lang="en-US" altLang="ko-KR" dirty="0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5133975" cy="376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4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값과 타입의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instance object</a:t>
            </a:r>
            <a:r>
              <a:rPr lang="ko-KR" altLang="en-US" sz="2800" dirty="0" smtClean="0"/>
              <a:t> 들이 값이고 그 타입은 </a:t>
            </a:r>
            <a:r>
              <a:rPr lang="en-US" altLang="ko-KR" sz="2800" dirty="0" smtClean="0"/>
              <a:t>class object</a:t>
            </a:r>
            <a:r>
              <a:rPr lang="ko-KR" altLang="en-US" sz="2800" dirty="0" smtClean="0"/>
              <a:t>로 구성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1856848" y="4704410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Class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13232" y="4679258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Instance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945080" y="4940998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63688" y="5907050"/>
            <a:ext cx="160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Type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31820" y="5907050"/>
            <a:ext cx="15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Value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7088" y="550270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8" name="오른쪽 중괄호 7"/>
          <p:cNvSpPr/>
          <p:nvPr/>
        </p:nvSpPr>
        <p:spPr>
          <a:xfrm rot="5400000" flipH="1">
            <a:off x="4211535" y="2118429"/>
            <a:ext cx="619218" cy="3960440"/>
          </a:xfrm>
          <a:prstGeom prst="rightBrace">
            <a:avLst>
              <a:gd name="adj1" fmla="val 95067"/>
              <a:gd name="adj2" fmla="val 49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06192" y="339090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Value/Type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5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스페셜메소드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object</a:t>
            </a:r>
            <a:r>
              <a:rPr lang="ko-KR" altLang="en-US" dirty="0"/>
              <a:t> 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 및 초기화 그리고 내부 속성 참조를 연산자를 사용하지 않고 </a:t>
            </a:r>
            <a:r>
              <a:rPr lang="ko-KR" altLang="en-US" dirty="0" err="1" smtClean="0"/>
              <a:t>스페셜메소드를</a:t>
            </a:r>
            <a:r>
              <a:rPr lang="ko-KR" altLang="en-US" dirty="0" smtClean="0"/>
              <a:t> 직접 호출해서 처리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49" y="3501008"/>
            <a:ext cx="38290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 속성 처리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속성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object </a:t>
            </a:r>
            <a:r>
              <a:rPr lang="ko-KR" altLang="en-US" dirty="0" smtClean="0"/>
              <a:t>내부 구성된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 확인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22193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36912"/>
            <a:ext cx="2647950" cy="39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1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내장함수 연계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object</a:t>
            </a:r>
            <a:r>
              <a:rPr lang="ko-KR" altLang="en-US" dirty="0" smtClean="0"/>
              <a:t>를 내장함수를  호출하여 처리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388843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err="1" smtClean="0"/>
              <a:t>스페셜메소드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object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내장함수들도 </a:t>
            </a:r>
            <a:r>
              <a:rPr lang="ko-KR" altLang="en-US" dirty="0" err="1" smtClean="0"/>
              <a:t>스페셜메소드나</a:t>
            </a:r>
            <a:r>
              <a:rPr lang="ko-KR" altLang="en-US" dirty="0" smtClean="0"/>
              <a:t> 변수를 호출해서  처리</a:t>
            </a:r>
            <a:endParaRPr lang="en-US" altLang="ko-KR" dirty="0" smtClean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140968"/>
            <a:ext cx="3888432" cy="33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8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4038600"/>
            <a:ext cx="743555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2.3 Type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type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0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type </a:t>
            </a:r>
            <a:r>
              <a:rPr lang="ko-KR" altLang="en-US" dirty="0" smtClean="0"/>
              <a:t>클래스의 내부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type </a:t>
            </a:r>
            <a:r>
              <a:rPr lang="ko-KR" altLang="en-US" dirty="0" smtClean="0"/>
              <a:t>클래스에서 상속받은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(override </a:t>
            </a:r>
            <a:r>
              <a:rPr lang="ko-KR" altLang="en-US" dirty="0" smtClean="0"/>
              <a:t>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제외한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속성을 가지고 있음</a:t>
            </a:r>
            <a:endParaRPr lang="en-US" altLang="ko-KR" dirty="0" smtClean="0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184576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7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type </a:t>
            </a:r>
            <a:r>
              <a:rPr lang="ko-KR" altLang="en-US" dirty="0" smtClean="0"/>
              <a:t>클래스의 특성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클래스에 의해 생성되고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의해 만들어진 객체</a:t>
            </a:r>
            <a:endParaRPr lang="en-US" altLang="ko-KR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39345"/>
            <a:ext cx="2314575" cy="317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557490"/>
            <a:ext cx="359092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Value</a:t>
            </a:r>
            <a:r>
              <a:rPr lang="ko-KR" altLang="en-US" dirty="0"/>
              <a:t> </a:t>
            </a:r>
            <a:r>
              <a:rPr lang="en-US" altLang="ko-KR" dirty="0" smtClean="0"/>
              <a:t>and Type 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다양한 타입에 대한 타입과 값을 함수를 통해 처리하는 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en-US" altLang="ko-KR" sz="1800" dirty="0" err="1" smtClean="0"/>
              <a:t>obj</a:t>
            </a:r>
            <a:r>
              <a:rPr lang="en-US" altLang="ko-KR" sz="1800" dirty="0"/>
              <a:t>.__</a:t>
            </a:r>
            <a:r>
              <a:rPr lang="en-US" altLang="ko-KR" sz="1800" dirty="0" err="1"/>
              <a:t>class__.__name</a:t>
            </a:r>
            <a:r>
              <a:rPr lang="en-US" altLang="ko-KR" sz="1800" dirty="0" smtClean="0"/>
              <a:t>__  </a:t>
            </a:r>
          </a:p>
          <a:p>
            <a:pPr marL="605790" lvl="1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obj</a:t>
            </a:r>
            <a:r>
              <a:rPr lang="en-US" altLang="ko-KR" sz="1500" dirty="0" smtClean="0"/>
              <a:t>.__class__</a:t>
            </a:r>
            <a:r>
              <a:rPr lang="ko-KR" altLang="en-US" sz="1500" dirty="0" smtClean="0"/>
              <a:t>의 값은 타입 클래스의 </a:t>
            </a:r>
            <a:r>
              <a:rPr lang="ko-KR" altLang="en-US" sz="1500" dirty="0" err="1" smtClean="0"/>
              <a:t>인스턴스</a:t>
            </a:r>
            <a:r>
              <a:rPr lang="ko-KR" altLang="en-US" sz="1500" dirty="0" smtClean="0"/>
              <a:t> </a:t>
            </a:r>
            <a:endParaRPr lang="en-US" altLang="ko-KR" sz="1500" dirty="0" smtClean="0"/>
          </a:p>
          <a:p>
            <a:pPr marL="605790" lvl="1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타입클래스의  </a:t>
            </a:r>
            <a:r>
              <a:rPr lang="en-US" altLang="ko-KR" sz="1500" dirty="0" smtClean="0"/>
              <a:t>__name__</a:t>
            </a:r>
            <a:r>
              <a:rPr lang="ko-KR" altLang="en-US" sz="1500" dirty="0" smtClean="0"/>
              <a:t>속성은 타입에 대한 </a:t>
            </a:r>
            <a:r>
              <a:rPr lang="ko-KR" altLang="en-US" sz="1500" dirty="0" err="1" smtClean="0"/>
              <a:t>스트링</a:t>
            </a:r>
            <a:r>
              <a:rPr lang="ko-KR" altLang="en-US" sz="1500" dirty="0" smtClean="0"/>
              <a:t> 관리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1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2009"/>
            <a:ext cx="5760640" cy="358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6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참조변수와 객체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type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1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Type: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으로 사용자 클래스를 정의하고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생성해서 사용할 수 있음</a:t>
            </a:r>
            <a:endParaRPr lang="en-US" altLang="ko-KR" dirty="0" smtClean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45024"/>
            <a:ext cx="45339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212976"/>
            <a:ext cx="8371656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2.4 </a:t>
            </a:r>
            <a:r>
              <a:rPr lang="en-US" altLang="ko-KR" sz="6000" dirty="0" err="1" smtClean="0"/>
              <a:t>Iterable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protocol</a:t>
            </a:r>
            <a:br>
              <a:rPr lang="en-US" altLang="ko-KR" sz="6000" dirty="0" smtClean="0"/>
            </a:br>
            <a:r>
              <a:rPr lang="ko-KR" altLang="en-US" sz="6000" dirty="0" smtClean="0"/>
              <a:t>처리기준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Iterator protocol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__/next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iterator protocol</a:t>
            </a:r>
            <a:r>
              <a:rPr lang="ko-KR" altLang="en-US" dirty="0" smtClean="0"/>
              <a:t>은 기본으로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__/next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존재하는 객</a:t>
            </a:r>
            <a:r>
              <a:rPr lang="ko-KR" altLang="en-US" dirty="0"/>
              <a:t>체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3068960"/>
            <a:ext cx="631190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40152" y="5229200"/>
            <a:ext cx="2088232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60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순환 제약하기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0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Iterator : sentinel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내에 </a:t>
            </a:r>
            <a:r>
              <a:rPr lang="en-US" altLang="ko-KR" dirty="0" smtClean="0"/>
              <a:t>sentinel</a:t>
            </a:r>
            <a:r>
              <a:rPr lang="ko-KR" altLang="en-US" dirty="0" smtClean="0"/>
              <a:t>에 값이 </a:t>
            </a:r>
            <a:r>
              <a:rPr lang="ko-KR" altLang="en-US" dirty="0" err="1" smtClean="0"/>
              <a:t>세팅되면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callable</a:t>
            </a:r>
            <a:r>
              <a:rPr lang="ko-KR" altLang="en-US" dirty="0" smtClean="0"/>
              <a:t>의 결과가 </a:t>
            </a:r>
            <a:r>
              <a:rPr lang="en-US" altLang="ko-KR" dirty="0" err="1" smtClean="0"/>
              <a:t>setinel</a:t>
            </a:r>
            <a:r>
              <a:rPr lang="ko-KR" altLang="en-US" dirty="0" smtClean="0"/>
              <a:t>보다 작을 때까지만 실행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544616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5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Iterable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올림차순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 내에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__</a:t>
            </a:r>
            <a:r>
              <a:rPr lang="ko-KR" altLang="en-US" dirty="0" smtClean="0"/>
              <a:t>가 존재하고 이를 계속하게 부르는 </a:t>
            </a:r>
            <a:r>
              <a:rPr lang="en-US" altLang="ko-KR" dirty="0" smtClean="0"/>
              <a:t>next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 되어야 함</a:t>
            </a:r>
            <a:endParaRPr lang="en-US" altLang="ko-KR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4010025" cy="355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60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내림차순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for </a:t>
            </a:r>
            <a:r>
              <a:rPr lang="ko-KR" altLang="en-US" dirty="0" smtClean="0"/>
              <a:t>문으로 실행하면 </a:t>
            </a:r>
            <a:r>
              <a:rPr lang="en-US" altLang="ko-KR" dirty="0" smtClean="0"/>
              <a:t>next()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호출되어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이 나오면 끝냄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3276600" cy="315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r>
              <a:rPr lang="en-US" altLang="ko-KR" dirty="0" smtClean="0"/>
              <a:t>(Variable)</a:t>
            </a:r>
            <a:r>
              <a:rPr lang="ko-KR" altLang="en-US" dirty="0" smtClean="0"/>
              <a:t>와 객체</a:t>
            </a:r>
            <a:r>
              <a:rPr lang="en-US" altLang="ko-KR" dirty="0" smtClean="0"/>
              <a:t>(object)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변수는 객체를 관리하기 위한 참조를 관리하는 공간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변수는 </a:t>
            </a:r>
            <a:r>
              <a:rPr lang="ko-KR" altLang="en-US" dirty="0"/>
              <a:t>객체를 가리키는 것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807056" y="3344856"/>
            <a:ext cx="7725384" cy="2820447"/>
            <a:chOff x="807056" y="1998132"/>
            <a:chExt cx="7725384" cy="4167172"/>
          </a:xfrm>
        </p:grpSpPr>
        <p:sp>
          <p:nvSpPr>
            <p:cNvPr id="4" name="직사각형 3"/>
            <p:cNvSpPr/>
            <p:nvPr/>
          </p:nvSpPr>
          <p:spPr>
            <a:xfrm>
              <a:off x="971600" y="2534414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변수 내의 값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94192" y="2492896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수치</a:t>
              </a:r>
              <a:r>
                <a:rPr lang="ko-KR" altLang="en-US" dirty="0" err="1"/>
                <a:t>값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16216" y="2305448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문자</a:t>
              </a:r>
              <a:r>
                <a:rPr lang="ko-KR" altLang="en-US" dirty="0"/>
                <a:t>열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894192" y="3549013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컨테이너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4192" y="4605130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94192" y="5661248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클래스</a:t>
              </a:r>
              <a:endParaRPr lang="ko-KR" altLang="en-US" dirty="0"/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2958088" y="2564904"/>
              <a:ext cx="648072" cy="3528392"/>
            </a:xfrm>
            <a:prstGeom prst="leftBrace">
              <a:avLst>
                <a:gd name="adj1" fmla="val 760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516216" y="3551106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튜플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16216" y="4173935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리스</a:t>
              </a:r>
              <a:r>
                <a:rPr lang="ko-KR" altLang="en-US" dirty="0"/>
                <a:t>트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516216" y="4796764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딕션너</a:t>
              </a:r>
              <a:r>
                <a:rPr lang="ko-KR" altLang="en-US" dirty="0" err="1"/>
                <a:t>리</a:t>
              </a:r>
              <a:endParaRPr lang="ko-KR" altLang="en-US" dirty="0"/>
            </a:p>
          </p:txBody>
        </p:sp>
        <p:cxnSp>
          <p:nvCxnSpPr>
            <p:cNvPr id="15" name="꺾인 연결선 14"/>
            <p:cNvCxnSpPr>
              <a:stCxn id="7" idx="3"/>
              <a:endCxn id="11" idx="1"/>
            </p:cNvCxnSpPr>
            <p:nvPr/>
          </p:nvCxnSpPr>
          <p:spPr>
            <a:xfrm>
              <a:off x="5910416" y="3801041"/>
              <a:ext cx="605800" cy="2093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7" idx="3"/>
              <a:endCxn id="13" idx="1"/>
            </p:cNvCxnSpPr>
            <p:nvPr/>
          </p:nvCxnSpPr>
          <p:spPr>
            <a:xfrm>
              <a:off x="5910416" y="3801041"/>
              <a:ext cx="605800" cy="1247751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7" idx="3"/>
              <a:endCxn id="12" idx="1"/>
            </p:cNvCxnSpPr>
            <p:nvPr/>
          </p:nvCxnSpPr>
          <p:spPr>
            <a:xfrm>
              <a:off x="5910416" y="3801041"/>
              <a:ext cx="605800" cy="624922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6516216" y="2928277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집</a:t>
              </a:r>
              <a:r>
                <a:rPr lang="ko-KR" altLang="en-US" dirty="0"/>
                <a:t>합</a:t>
              </a:r>
            </a:p>
          </p:txBody>
        </p:sp>
        <p:cxnSp>
          <p:nvCxnSpPr>
            <p:cNvPr id="25" name="꺾인 연결선 24"/>
            <p:cNvCxnSpPr>
              <a:stCxn id="7" idx="3"/>
              <a:endCxn id="6" idx="1"/>
            </p:cNvCxnSpPr>
            <p:nvPr/>
          </p:nvCxnSpPr>
          <p:spPr>
            <a:xfrm flipV="1">
              <a:off x="5910416" y="2557476"/>
              <a:ext cx="605800" cy="124356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7" idx="3"/>
              <a:endCxn id="23" idx="1"/>
            </p:cNvCxnSpPr>
            <p:nvPr/>
          </p:nvCxnSpPr>
          <p:spPr>
            <a:xfrm flipV="1">
              <a:off x="5910416" y="3180305"/>
              <a:ext cx="605800" cy="620736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807056" y="1998132"/>
              <a:ext cx="1666448" cy="423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변수 </a:t>
              </a:r>
              <a:r>
                <a:rPr lang="en-US" altLang="ko-KR" dirty="0" smtClean="0"/>
                <a:t>Variable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31640" y="4121215"/>
              <a:ext cx="1699076" cy="74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객체의 참조 즉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주소 저장</a:t>
              </a:r>
              <a:endParaRPr lang="ko-KR" altLang="en-US" dirty="0"/>
            </a:p>
          </p:txBody>
        </p:sp>
        <p:sp>
          <p:nvSpPr>
            <p:cNvPr id="16" name="아래쪽 화살표 15"/>
            <p:cNvSpPr/>
            <p:nvPr/>
          </p:nvSpPr>
          <p:spPr>
            <a:xfrm rot="10800000">
              <a:off x="1691680" y="3468953"/>
              <a:ext cx="484632" cy="5292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07056" y="2843644"/>
            <a:ext cx="45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 할당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피보너치를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for </a:t>
            </a:r>
            <a:r>
              <a:rPr lang="ko-KR" altLang="en-US" dirty="0" smtClean="0"/>
              <a:t>문으로 실행하면 </a:t>
            </a:r>
            <a:r>
              <a:rPr lang="en-US" altLang="ko-KR" dirty="0" smtClean="0"/>
              <a:t>next()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호출되어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이 나오면 끝냄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38" y="2708920"/>
            <a:ext cx="4000500" cy="378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Iterable</a:t>
            </a:r>
            <a:r>
              <a:rPr lang="en-US" altLang="ko-KR" dirty="0" smtClean="0"/>
              <a:t> : 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2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 instance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listiterator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list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새로운 </a:t>
            </a:r>
            <a:r>
              <a:rPr lang="en-US" altLang="ko-KR" dirty="0" err="1" smtClean="0"/>
              <a:t>listiterator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만들면 내부에 </a:t>
            </a:r>
            <a:r>
              <a:rPr lang="en-US" altLang="ko-KR" dirty="0" smtClean="0"/>
              <a:t>next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만들어짐</a:t>
            </a:r>
            <a:endParaRPr lang="en-US" altLang="ko-KR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53" y="2852936"/>
            <a:ext cx="574357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54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for 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in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로 처리하므로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객체로 </a:t>
            </a:r>
            <a:r>
              <a:rPr lang="ko-KR" altLang="en-US" dirty="0" err="1" smtClean="0"/>
              <a:t>자동변환해서</a:t>
            </a:r>
            <a:r>
              <a:rPr lang="ko-KR" altLang="en-US" dirty="0" smtClean="0"/>
              <a:t> 처리함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84984"/>
            <a:ext cx="25336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3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2.5 </a:t>
            </a:r>
            <a:r>
              <a:rPr lang="ko-KR" altLang="en-US" sz="6000" dirty="0" smtClean="0"/>
              <a:t>내장 </a:t>
            </a: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Namespace(__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__) </a:t>
            </a:r>
            <a:r>
              <a:rPr lang="ko-KR" altLang="en-US" dirty="0" err="1" smtClean="0"/>
              <a:t>미존재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47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내장타입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 </a:t>
            </a:r>
            <a:r>
              <a:rPr lang="ko-KR" altLang="en-US" dirty="0" err="1"/>
              <a:t>미존재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내장 클래스로 생성한 </a:t>
            </a:r>
            <a:r>
              <a:rPr lang="ko-KR" altLang="en-US" dirty="0" err="1"/>
              <a:t>인스턴스는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를 별도로 관리하지 않음 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981700" cy="387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8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 타입을 상속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5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 처리 </a:t>
            </a:r>
            <a:r>
              <a:rPr lang="en-US" altLang="ko-KR" dirty="0"/>
              <a:t>: </a:t>
            </a:r>
            <a:r>
              <a:rPr lang="ko-KR" altLang="en-US" dirty="0" smtClean="0"/>
              <a:t>일</a:t>
            </a:r>
            <a:r>
              <a:rPr lang="ko-KR" altLang="en-US" dirty="0"/>
              <a:t>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사용자 정의 클래스로 생성한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별도로 관리함</a:t>
            </a:r>
            <a:endParaRPr lang="en-US" altLang="ko-KR" dirty="0" smtClean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480" y="3645024"/>
            <a:ext cx="34194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62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상속 처리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타입인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로 생성하는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인스턴스들은</a:t>
            </a:r>
            <a:r>
              <a:rPr lang="ko-KR" altLang="en-US" dirty="0" smtClean="0"/>
              <a:t> 내부에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관리하지 않으므로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에 값을 저장해서 처리해도 됨</a:t>
            </a:r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557" y="3933056"/>
            <a:ext cx="30289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4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</a:t>
            </a:r>
            <a:r>
              <a:rPr lang="ko-KR" altLang="en-US" dirty="0" smtClean="0"/>
              <a:t>추론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564904"/>
            <a:ext cx="8227640" cy="3302496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2.6 </a:t>
            </a:r>
            <a:r>
              <a:rPr lang="ko-KR" altLang="en-US" sz="6000" dirty="0" smtClean="0"/>
              <a:t>객체 참조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연산자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 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25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0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.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</a:t>
            </a:r>
            <a:r>
              <a:rPr lang="en-US" altLang="ko-KR" dirty="0" smtClean="0"/>
              <a:t>.</a:t>
            </a:r>
            <a:r>
              <a:rPr lang="ko-KR" altLang="en-US" dirty="0" smtClean="0"/>
              <a:t>속성 또는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.</a:t>
            </a:r>
            <a:r>
              <a:rPr lang="ko-KR" altLang="en-US" dirty="0" smtClean="0"/>
              <a:t>속성을 조회하는 속성 연산자는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호출해서 처리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73016"/>
            <a:ext cx="3609975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030098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내장타입 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인스턴스명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__(‘__class__’) </a:t>
            </a:r>
            <a:r>
              <a:rPr lang="ko-KR" altLang="en-US" dirty="0" smtClean="0"/>
              <a:t>내의 값을 </a:t>
            </a:r>
            <a:r>
              <a:rPr lang="ko-KR" altLang="en-US" dirty="0" err="1" smtClean="0"/>
              <a:t>조회시</a:t>
            </a:r>
            <a:r>
              <a:rPr lang="en-US" altLang="ko-KR" dirty="0" smtClean="0"/>
              <a:t> class object</a:t>
            </a:r>
            <a:r>
              <a:rPr lang="ko-KR" altLang="en-US" dirty="0" smtClean="0"/>
              <a:t>에 있는 것을 조회함</a:t>
            </a: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14" y="3356992"/>
            <a:ext cx="52768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2935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다양한 속성 검색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정의하고 다양하게 호출 처리한 결과 확인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4581525" cy="363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07704" y="3861048"/>
            <a:ext cx="4536504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24224" y="4149080"/>
            <a:ext cx="2140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class</a:t>
            </a:r>
            <a:r>
              <a:rPr lang="ko-KR" altLang="en-US" dirty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호출해도 </a:t>
            </a:r>
            <a:r>
              <a:rPr lang="en-US" altLang="ko-KR" dirty="0" smtClean="0"/>
              <a:t>binding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self 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self.__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내에 속성을 확인함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6444208" y="4149080"/>
            <a:ext cx="380016" cy="8771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11928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무한 </a:t>
            </a:r>
            <a:r>
              <a:rPr lang="en-US" altLang="ko-KR" dirty="0" smtClean="0"/>
              <a:t>looping </a:t>
            </a:r>
            <a:r>
              <a:rPr lang="ko-KR" altLang="en-US" dirty="0" smtClean="0"/>
              <a:t>오류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무한루핑</a:t>
            </a:r>
            <a:r>
              <a:rPr lang="ko-KR" altLang="en-US" dirty="0" smtClean="0"/>
              <a:t> 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호출하고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에서도 동일한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호출하면 재귀호출이 발생해서 종료가 발생하지 않아 </a:t>
            </a:r>
            <a:r>
              <a:rPr lang="ko-KR" altLang="en-US" dirty="0" err="1" smtClean="0"/>
              <a:t>무한루핑이</a:t>
            </a:r>
            <a:r>
              <a:rPr lang="ko-KR" altLang="en-US" dirty="0" smtClean="0"/>
              <a:t> 처리됨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771800" y="4365104"/>
            <a:ext cx="273630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4" idx="3"/>
            <a:endCxn id="4" idx="0"/>
          </p:cNvCxnSpPr>
          <p:nvPr/>
        </p:nvCxnSpPr>
        <p:spPr>
          <a:xfrm flipH="1" flipV="1">
            <a:off x="4139952" y="4365104"/>
            <a:ext cx="1368152" cy="468052"/>
          </a:xfrm>
          <a:prstGeom prst="bentConnector4">
            <a:avLst>
              <a:gd name="adj1" fmla="val -39215"/>
              <a:gd name="adj2" fmla="val 2345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72200" y="4599130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재귀호출 처리가 발생하면 </a:t>
            </a:r>
            <a:r>
              <a:rPr lang="ko-KR" altLang="en-US" dirty="0" err="1" smtClean="0"/>
              <a:t>무한루핑이</a:t>
            </a:r>
            <a:r>
              <a:rPr lang="ko-KR" altLang="en-US" dirty="0" smtClean="0"/>
              <a:t> 실행됨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965504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무한루핑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__, </a:t>
            </a:r>
            <a:r>
              <a:rPr lang="en-US" altLang="ko-KR" dirty="0" err="1" smtClean="0"/>
              <a:t>getattr</a:t>
            </a:r>
            <a:r>
              <a:rPr lang="ko-KR" altLang="en-US" dirty="0" smtClean="0"/>
              <a:t>은 동일한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메소드이므로</a:t>
            </a:r>
            <a:r>
              <a:rPr lang="ko-KR" altLang="en-US" dirty="0" smtClean="0"/>
              <a:t> 사용자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recursive call</a:t>
            </a:r>
            <a:r>
              <a:rPr lang="ko-KR" altLang="en-US" dirty="0" smtClean="0"/>
              <a:t>이 발생함</a:t>
            </a:r>
            <a:endParaRPr lang="en-US" altLang="ko-K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3284984"/>
            <a:ext cx="65722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15616" y="3717032"/>
            <a:ext cx="345638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 계속 호출함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4572000" y="3829690"/>
            <a:ext cx="432048" cy="1393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32446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해결방안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사용자 클래스에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재정의 시 </a:t>
            </a:r>
            <a:r>
              <a:rPr lang="en-US" altLang="ko-KR" dirty="0" smtClean="0"/>
              <a:t>object.__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사용해야 </a:t>
            </a:r>
            <a:r>
              <a:rPr lang="en-US" altLang="ko-KR" dirty="0" smtClean="0"/>
              <a:t>recursive </a:t>
            </a:r>
            <a:r>
              <a:rPr lang="ko-KR" altLang="en-US" dirty="0" smtClean="0"/>
              <a:t>호출이 발생하지 않고 처리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56992"/>
            <a:ext cx="501967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22198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4038600"/>
            <a:ext cx="8083624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2.7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number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92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inference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객체가 만들어지고 객체의 참조만 변수에서 보관하므로 실제 객체의 정보를 확인해서 처리하므로 타입에 대한 추론은 변수에 할당되는 순간 명확해 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780412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ko-KR" altLang="en-US" dirty="0" smtClean="0"/>
              <a:t>은 변수이지만 변수 정의와 변수할당이 동시에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변수에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타입을 추정해서 동적으로 정해진다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파이썬에서</a:t>
            </a:r>
            <a:r>
              <a:rPr lang="ko-KR" altLang="en-US" dirty="0" smtClean="0"/>
              <a:t> 연속적으로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변수에 저장된 타입이 변경된다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645024"/>
            <a:ext cx="36004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숫자에 대한 객체를 관리하는 데이터 타입</a:t>
            </a:r>
            <a:endParaRPr lang="en-US" altLang="ko-KR" dirty="0" smtClean="0"/>
          </a:p>
        </p:txBody>
      </p:sp>
      <p:grpSp>
        <p:nvGrpSpPr>
          <p:cNvPr id="37" name="그룹 36"/>
          <p:cNvGrpSpPr/>
          <p:nvPr/>
        </p:nvGrpSpPr>
        <p:grpSpPr>
          <a:xfrm>
            <a:off x="1115616" y="2544667"/>
            <a:ext cx="4536504" cy="1532405"/>
            <a:chOff x="1187624" y="3356992"/>
            <a:chExt cx="4909096" cy="2069350"/>
          </a:xfrm>
        </p:grpSpPr>
        <p:sp>
          <p:nvSpPr>
            <p:cNvPr id="5" name="직사각형 4"/>
            <p:cNvSpPr/>
            <p:nvPr/>
          </p:nvSpPr>
          <p:spPr>
            <a:xfrm>
              <a:off x="1187624" y="407707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Numberic</a:t>
              </a:r>
              <a:r>
                <a:rPr lang="en-US" altLang="ko-KR" sz="1400" dirty="0" smtClean="0"/>
                <a:t> Types</a:t>
              </a:r>
              <a:endParaRPr lang="ko-KR" altLang="en-US" sz="14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67944" y="335699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67944" y="3906493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float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67944" y="4509120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 </a:t>
              </a:r>
              <a:r>
                <a:rPr lang="en-US" altLang="ko-KR" sz="1400" dirty="0" smtClean="0"/>
                <a:t>long(2.x)</a:t>
              </a:r>
              <a:endParaRPr lang="ko-KR" altLang="en-US" sz="14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080496" y="5085184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complex</a:t>
              </a:r>
              <a:endParaRPr lang="ko-KR" altLang="en-US" sz="1400" dirty="0"/>
            </a:p>
          </p:txBody>
        </p:sp>
        <p:cxnSp>
          <p:nvCxnSpPr>
            <p:cNvPr id="22" name="꺾인 연결선 21"/>
            <p:cNvCxnSpPr>
              <a:stCxn id="5" idx="3"/>
              <a:endCxn id="26" idx="1"/>
            </p:cNvCxnSpPr>
            <p:nvPr/>
          </p:nvCxnSpPr>
          <p:spPr>
            <a:xfrm flipV="1">
              <a:off x="3203848" y="3527571"/>
              <a:ext cx="864096" cy="72008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5" idx="3"/>
              <a:endCxn id="30" idx="1"/>
            </p:cNvCxnSpPr>
            <p:nvPr/>
          </p:nvCxnSpPr>
          <p:spPr>
            <a:xfrm>
              <a:off x="3203848" y="4247651"/>
              <a:ext cx="876648" cy="100811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5" idx="3"/>
              <a:endCxn id="28" idx="1"/>
            </p:cNvCxnSpPr>
            <p:nvPr/>
          </p:nvCxnSpPr>
          <p:spPr>
            <a:xfrm flipV="1">
              <a:off x="3203848" y="4077072"/>
              <a:ext cx="864096" cy="17057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5" idx="3"/>
              <a:endCxn id="29" idx="1"/>
            </p:cNvCxnSpPr>
            <p:nvPr/>
          </p:nvCxnSpPr>
          <p:spPr>
            <a:xfrm>
              <a:off x="3203848" y="4247651"/>
              <a:ext cx="864096" cy="43204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707904" y="4725144"/>
            <a:ext cx="459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숫자타입도 하나의 객체이므로 </a:t>
            </a:r>
            <a:r>
              <a:rPr lang="en-US" altLang="ko-KR" dirty="0" smtClean="0"/>
              <a:t> 1 </a:t>
            </a:r>
            <a:r>
              <a:rPr lang="ko-KR" altLang="en-US" dirty="0" smtClean="0"/>
              <a:t>이 생성되면 동일한 </a:t>
            </a:r>
            <a:r>
              <a:rPr lang="en-US" altLang="ko-KR" dirty="0" smtClean="0"/>
              <a:t>context </a:t>
            </a:r>
            <a:r>
              <a:rPr lang="ko-KR" altLang="en-US" dirty="0" smtClean="0"/>
              <a:t>내에서는 동일한 객체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가지고 사용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01" y="4381500"/>
            <a:ext cx="234526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3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연산자 및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</a:t>
            </a:r>
            <a:r>
              <a:rPr lang="ko-KR" altLang="en-US" dirty="0"/>
              <a:t>자</a:t>
            </a:r>
            <a:r>
              <a:rPr lang="en-US" altLang="ko-KR" dirty="0" smtClean="0"/>
              <a:t> </a:t>
            </a:r>
            <a:r>
              <a:rPr lang="ko-KR" altLang="en-US" dirty="0"/>
              <a:t>타입에 기본으로 처리 되는 함수</a:t>
            </a:r>
            <a:r>
              <a:rPr lang="en-US" altLang="ko-KR" dirty="0"/>
              <a:t>, operator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405092"/>
              </p:ext>
            </p:extLst>
          </p:nvPr>
        </p:nvGraphicFramePr>
        <p:xfrm>
          <a:off x="683568" y="2636912"/>
          <a:ext cx="7704856" cy="3744228"/>
        </p:xfrm>
        <a:graphic>
          <a:graphicData uri="http://schemas.openxmlformats.org/drawingml/2006/table">
            <a:tbl>
              <a:tblPr/>
              <a:tblGrid>
                <a:gridCol w="2016224"/>
                <a:gridCol w="4464496"/>
                <a:gridCol w="1224136"/>
              </a:tblGrid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 smtClean="0">
                          <a:effectLst/>
                        </a:rPr>
                        <a:t>Operation</a:t>
                      </a:r>
                      <a:endParaRPr 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Result</a:t>
                      </a: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Notes</a:t>
                      </a: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+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sum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-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difference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*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product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/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quotient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//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(floored) quotient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%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remainder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/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-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negated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+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unchanged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>
                          <a:effectLst/>
                        </a:rPr>
                        <a:t>abs(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absolute value or magnitude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int(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integer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long(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long integer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float(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floating point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83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complex(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re</a:t>
                      </a:r>
                      <a:r>
                        <a:rPr lang="en-US" sz="1000">
                          <a:effectLst/>
                        </a:rPr>
                        <a:t>,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a complex number with real part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re</a:t>
                      </a:r>
                      <a:r>
                        <a:rPr lang="en-US" sz="1000" dirty="0">
                          <a:effectLst/>
                        </a:rPr>
                        <a:t>, imaginary part 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 dirty="0">
                          <a:effectLst/>
                        </a:rPr>
                        <a:t>. 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 dirty="0">
                          <a:effectLst/>
                        </a:rPr>
                        <a:t> defaults to zero.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c</a:t>
                      </a:r>
                      <a:r>
                        <a:rPr lang="en-US" sz="1000">
                          <a:effectLst/>
                        </a:rPr>
                        <a:t>.conjugate()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conjugate of the complex number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c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divmod(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the pair (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//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%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pow(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to the power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**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to the power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5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1809750" cy="387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96952"/>
            <a:ext cx="1695450" cy="358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11334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5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17032"/>
            <a:ext cx="30861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4048" y="3781735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real :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bit_length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이진수로 </a:t>
            </a:r>
            <a:r>
              <a:rPr lang="ko-KR" altLang="en-US" dirty="0" err="1" smtClean="0"/>
              <a:t>변환시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bit </a:t>
            </a:r>
            <a:r>
              <a:rPr lang="ko-KR" altLang="en-US" dirty="0" smtClean="0"/>
              <a:t>길이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denominator : </a:t>
            </a:r>
            <a:r>
              <a:rPr lang="ko-KR" altLang="en-US" dirty="0" smtClean="0"/>
              <a:t>분모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numerator : </a:t>
            </a:r>
            <a:r>
              <a:rPr lang="ko-KR" altLang="en-US" dirty="0" smtClean="0"/>
              <a:t>분자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2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long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python3</a:t>
            </a:r>
            <a:r>
              <a:rPr lang="ko-KR" altLang="en-US" dirty="0" smtClean="0"/>
              <a:t>버전에서는 통합되어 관리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90219"/>
              </p:ext>
            </p:extLst>
          </p:nvPr>
        </p:nvGraphicFramePr>
        <p:xfrm>
          <a:off x="612775" y="3225783"/>
          <a:ext cx="8153400" cy="2507472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1000000000000L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1000000000000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0xFFFFFFFFFFFFL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0xFFFFFFFFFFFF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isinstance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isinstance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1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Type(float)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90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float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1571625" cy="37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068960"/>
            <a:ext cx="1543050" cy="345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3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float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876462" y="3212976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real : float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hex() : 16</a:t>
            </a:r>
            <a:r>
              <a:rPr lang="ko-KR" altLang="en-US" dirty="0" smtClean="0"/>
              <a:t>진수로 변환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fromhex</a:t>
            </a:r>
            <a:r>
              <a:rPr lang="en-US" altLang="ko-KR" dirty="0" smtClean="0"/>
              <a:t>() :  hex() </a:t>
            </a:r>
            <a:r>
              <a:rPr lang="ko-KR" altLang="en-US" dirty="0" smtClean="0"/>
              <a:t>결과의 문자열을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로 전환 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is_integer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실수 중 소수점 이하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as_integer_ratio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현재 값을</a:t>
            </a:r>
            <a:r>
              <a:rPr lang="en-US" altLang="ko-KR" dirty="0" smtClean="0"/>
              <a:t>denominator : </a:t>
            </a:r>
            <a:r>
              <a:rPr lang="ko-KR" altLang="en-US" dirty="0" smtClean="0"/>
              <a:t>분모</a:t>
            </a:r>
            <a:r>
              <a:rPr lang="en-US" altLang="ko-KR" dirty="0" smtClean="0"/>
              <a:t>, numerator : </a:t>
            </a:r>
            <a:r>
              <a:rPr lang="ko-KR" altLang="en-US" dirty="0" smtClean="0"/>
              <a:t>분자로 표시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0725"/>
            <a:ext cx="38576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65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Type(complex)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complex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1590675" cy="343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40968"/>
            <a:ext cx="16097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complex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complex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716016" y="4149080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real : float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imag</a:t>
            </a:r>
            <a:r>
              <a:rPr lang="en-US" altLang="ko-KR" dirty="0" smtClean="0"/>
              <a:t>: </a:t>
            </a:r>
            <a:r>
              <a:rPr lang="ko-KR" altLang="en-US" dirty="0" smtClean="0"/>
              <a:t>허수부문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conjugate ()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켤레복소수 구하기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00400"/>
            <a:ext cx="2495550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71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분수계산하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fractions </a:t>
            </a:r>
            <a:r>
              <a:rPr lang="ko-KR" altLang="en-US" dirty="0" smtClean="0"/>
              <a:t>표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fractions </a:t>
            </a:r>
            <a:r>
              <a:rPr lang="ko-KR" altLang="en-US" dirty="0" smtClean="0"/>
              <a:t>모듈을 이용해서 분수를 계산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타입과 계산시에는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전환 됨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3407093"/>
            <a:ext cx="50768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56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fractions </a:t>
            </a:r>
            <a:r>
              <a:rPr lang="ko-KR" altLang="en-US" dirty="0" smtClean="0"/>
              <a:t>연</a:t>
            </a:r>
            <a:r>
              <a:rPr lang="ko-KR" altLang="en-US" dirty="0"/>
              <a:t>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fractions </a:t>
            </a:r>
            <a:r>
              <a:rPr lang="ko-KR" altLang="en-US" dirty="0" smtClean="0"/>
              <a:t>모듈을 이용해서 분수를 계산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타입과 계산시에는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전환 됨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0670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9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2.8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sequence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0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다양한 객체의 값을 원소로 </a:t>
            </a:r>
            <a:r>
              <a:rPr lang="ko-KR" altLang="en-US" dirty="0" err="1" smtClean="0"/>
              <a:t>값는</a:t>
            </a:r>
            <a:r>
              <a:rPr lang="ko-KR" altLang="en-US" dirty="0" smtClean="0"/>
              <a:t> 데이터 타입</a:t>
            </a:r>
            <a:endParaRPr lang="en-US" altLang="ko-KR" dirty="0" smtClean="0"/>
          </a:p>
        </p:txBody>
      </p:sp>
      <p:grpSp>
        <p:nvGrpSpPr>
          <p:cNvPr id="37" name="그룹 36"/>
          <p:cNvGrpSpPr/>
          <p:nvPr/>
        </p:nvGrpSpPr>
        <p:grpSpPr>
          <a:xfrm>
            <a:off x="1115616" y="2755233"/>
            <a:ext cx="4524905" cy="1105815"/>
            <a:chOff x="1187624" y="3356992"/>
            <a:chExt cx="4896544" cy="1493286"/>
          </a:xfrm>
        </p:grpSpPr>
        <p:sp>
          <p:nvSpPr>
            <p:cNvPr id="5" name="직사각형 4"/>
            <p:cNvSpPr/>
            <p:nvPr/>
          </p:nvSpPr>
          <p:spPr>
            <a:xfrm>
              <a:off x="1187624" y="3916548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Sequenec</a:t>
              </a:r>
              <a:r>
                <a:rPr lang="en-US" altLang="ko-KR" sz="1400" dirty="0" smtClean="0"/>
                <a:t> Types</a:t>
              </a:r>
              <a:endParaRPr lang="ko-KR" altLang="en-US" sz="14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67944" y="335699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String/</a:t>
              </a:r>
              <a:r>
                <a:rPr lang="en-US" altLang="ko-KR" sz="1400" dirty="0" err="1" smtClean="0"/>
                <a:t>unicode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67944" y="3906493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Buffer/range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67944" y="4509120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List/tuple</a:t>
              </a:r>
              <a:endParaRPr lang="ko-KR" altLang="en-US" sz="1400" dirty="0"/>
            </a:p>
          </p:txBody>
        </p:sp>
        <p:cxnSp>
          <p:nvCxnSpPr>
            <p:cNvPr id="22" name="꺾인 연결선 21"/>
            <p:cNvCxnSpPr>
              <a:stCxn id="5" idx="3"/>
              <a:endCxn id="26" idx="1"/>
            </p:cNvCxnSpPr>
            <p:nvPr/>
          </p:nvCxnSpPr>
          <p:spPr>
            <a:xfrm flipV="1">
              <a:off x="3203848" y="3527571"/>
              <a:ext cx="864096" cy="5595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5" idx="3"/>
              <a:endCxn id="28" idx="1"/>
            </p:cNvCxnSpPr>
            <p:nvPr/>
          </p:nvCxnSpPr>
          <p:spPr>
            <a:xfrm flipV="1">
              <a:off x="3203848" y="4077072"/>
              <a:ext cx="864096" cy="1005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5" idx="3"/>
              <a:endCxn id="29" idx="1"/>
            </p:cNvCxnSpPr>
            <p:nvPr/>
          </p:nvCxnSpPr>
          <p:spPr>
            <a:xfrm>
              <a:off x="3203848" y="4087127"/>
              <a:ext cx="864096" cy="59257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971600" y="4530464"/>
            <a:ext cx="5844048" cy="1800200"/>
            <a:chOff x="1648264" y="4293096"/>
            <a:chExt cx="5844048" cy="2037568"/>
          </a:xfrm>
        </p:grpSpPr>
        <p:sp>
          <p:nvSpPr>
            <p:cNvPr id="16" name="직사각형 15"/>
            <p:cNvSpPr/>
            <p:nvPr/>
          </p:nvSpPr>
          <p:spPr>
            <a:xfrm>
              <a:off x="1648264" y="4314440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참</a:t>
              </a:r>
              <a:r>
                <a:rPr lang="ko-KR" altLang="en-US" dirty="0"/>
                <a:t>조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44408" y="4293096"/>
              <a:ext cx="259228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container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17216" y="532255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참조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917216" y="5898616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참조</a:t>
              </a:r>
            </a:p>
          </p:txBody>
        </p:sp>
        <p:cxnSp>
          <p:nvCxnSpPr>
            <p:cNvPr id="23" name="꺾인 연결선 22"/>
            <p:cNvCxnSpPr>
              <a:stCxn id="17" idx="2"/>
              <a:endCxn id="18" idx="1"/>
            </p:cNvCxnSpPr>
            <p:nvPr/>
          </p:nvCxnSpPr>
          <p:spPr>
            <a:xfrm rot="16200000" flipH="1">
              <a:off x="4172168" y="4793528"/>
              <a:ext cx="813432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7" idx="2"/>
              <a:endCxn id="20" idx="1"/>
            </p:cNvCxnSpPr>
            <p:nvPr/>
          </p:nvCxnSpPr>
          <p:spPr>
            <a:xfrm rot="16200000" flipH="1">
              <a:off x="3884136" y="5081560"/>
              <a:ext cx="1389496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484200" y="533091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값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484200" y="58978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container</a:t>
              </a:r>
              <a:endParaRPr lang="ko-KR" altLang="en-US" sz="1200" dirty="0"/>
            </a:p>
          </p:txBody>
        </p:sp>
        <p:cxnSp>
          <p:nvCxnSpPr>
            <p:cNvPr id="33" name="직선 화살표 연결선 32"/>
            <p:cNvCxnSpPr>
              <a:stCxn id="18" idx="3"/>
              <a:endCxn id="27" idx="1"/>
            </p:cNvCxnSpPr>
            <p:nvPr/>
          </p:nvCxnSpPr>
          <p:spPr>
            <a:xfrm>
              <a:off x="5925328" y="5538576"/>
              <a:ext cx="558872" cy="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20" idx="3"/>
              <a:endCxn id="31" idx="1"/>
            </p:cNvCxnSpPr>
            <p:nvPr/>
          </p:nvCxnSpPr>
          <p:spPr>
            <a:xfrm flipV="1">
              <a:off x="5925328" y="6113856"/>
              <a:ext cx="558872" cy="7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6948264" y="540740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** string </a:t>
            </a:r>
            <a:r>
              <a:rPr lang="ko-KR" altLang="en-US" sz="1200" dirty="0" err="1" smtClean="0"/>
              <a:t>일경우</a:t>
            </a:r>
            <a:r>
              <a:rPr lang="ko-KR" altLang="en-US" sz="1200" dirty="0" smtClean="0"/>
              <a:t> 값만 처리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5271516"/>
            <a:ext cx="2808312" cy="12538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99992" y="492142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Elements </a:t>
            </a:r>
            <a:r>
              <a:rPr lang="ko-KR" altLang="en-US" sz="1400" u="sng" dirty="0" smtClean="0"/>
              <a:t>관리</a:t>
            </a:r>
            <a:endParaRPr lang="ko-KR" altLang="en-US" sz="1400" u="sng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4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Sequence – </a:t>
            </a:r>
            <a:r>
              <a:rPr lang="ko-KR" altLang="en-US" dirty="0" smtClean="0"/>
              <a:t>기본 연산자 및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타입에 기본으로 처리 되는 함수</a:t>
            </a:r>
            <a:r>
              <a:rPr lang="en-US" altLang="ko-KR" dirty="0" smtClean="0"/>
              <a:t>, operator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62930"/>
              </p:ext>
            </p:extLst>
          </p:nvPr>
        </p:nvGraphicFramePr>
        <p:xfrm>
          <a:off x="755576" y="2839896"/>
          <a:ext cx="7407024" cy="3541432"/>
        </p:xfrm>
        <a:graphic>
          <a:graphicData uri="http://schemas.openxmlformats.org/drawingml/2006/table">
            <a:tbl>
              <a:tblPr/>
              <a:tblGrid>
                <a:gridCol w="2160240"/>
                <a:gridCol w="4104456"/>
                <a:gridCol w="1142328"/>
              </a:tblGrid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 smtClean="0">
                          <a:effectLst/>
                        </a:rPr>
                        <a:t>Operation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Notes</a:t>
                      </a: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멤버에 있으면 참 아니면 거짓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멤버에 있으면 거짓 아니면 참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+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두개의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sequence </a:t>
                      </a:r>
                      <a:r>
                        <a:rPr lang="ko-KR" altLang="en-US" sz="1200" baseline="0" dirty="0" smtClean="0">
                          <a:effectLst/>
                        </a:rPr>
                        <a:t>결합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*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n</a:t>
                      </a:r>
                      <a:r>
                        <a:rPr lang="en-US" sz="1200">
                          <a:effectLst/>
                        </a:rPr>
                        <a:t> ,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n</a:t>
                      </a:r>
                      <a:r>
                        <a:rPr lang="en-US" sz="1200">
                          <a:effectLst/>
                        </a:rPr>
                        <a:t> *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 smtClean="0">
                          <a:effectLst/>
                          <a:latin typeface="times"/>
                        </a:rPr>
                        <a:t> </a:t>
                      </a:r>
                      <a:r>
                        <a:rPr lang="ko-KR" altLang="en-US" sz="1200" b="0" i="0" baseline="0" dirty="0" smtClean="0">
                          <a:effectLst/>
                          <a:latin typeface="times"/>
                        </a:rPr>
                        <a:t>반복해서 </a:t>
                      </a:r>
                      <a:r>
                        <a:rPr lang="ko-KR" altLang="en-US" sz="1200" b="0" i="0" baseline="0" dirty="0" err="1" smtClean="0">
                          <a:effectLst/>
                          <a:latin typeface="times"/>
                        </a:rPr>
                        <a:t>복사값을</a:t>
                      </a:r>
                      <a:r>
                        <a:rPr lang="ko-KR" altLang="en-US" sz="1200" b="0" i="0" baseline="0" dirty="0" smtClean="0">
                          <a:effectLst/>
                          <a:latin typeface="times"/>
                        </a:rPr>
                        <a:t> 만들기</a:t>
                      </a:r>
                      <a:endParaRPr lang="en-US" sz="1200" i="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인덱스로 원소 하나를  검색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j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여러 개의 원소를 동시에 검색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j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k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여러 개의 원소를 동시에 검색하지만 </a:t>
                      </a:r>
                      <a:r>
                        <a:rPr lang="en-US" altLang="ko-KR" sz="1200" dirty="0" smtClean="0">
                          <a:effectLst/>
                        </a:rPr>
                        <a:t>k</a:t>
                      </a:r>
                      <a:r>
                        <a:rPr lang="ko-KR" altLang="en-US" sz="1200" dirty="0" smtClean="0">
                          <a:effectLst/>
                        </a:rPr>
                        <a:t>를 기준으로 처리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len(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시퀀스 길이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min(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원소내의 최소 값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max(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원소내의 최대값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0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91680" y="1412776"/>
            <a:ext cx="714752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1.Python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기본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형변환은</a:t>
            </a:r>
            <a:r>
              <a:rPr lang="ko-KR" altLang="en-US" dirty="0" smtClean="0"/>
              <a:t> 새로운 객체를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형변환은</a:t>
            </a:r>
            <a:r>
              <a:rPr lang="ko-KR" altLang="en-US" dirty="0" smtClean="0"/>
              <a:t> 기존 객체를 가지고 새로운 객체를 생성하는 것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35696" y="2996782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기존 타입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92080" y="2971630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새로</a:t>
            </a:r>
            <a:r>
              <a:rPr lang="ko-KR" altLang="en-US" dirty="0">
                <a:solidFill>
                  <a:schemeClr val="tx1"/>
                </a:solidFill>
              </a:rPr>
              <a:t>운</a:t>
            </a:r>
            <a:r>
              <a:rPr lang="ko-KR" altLang="en-US" dirty="0" smtClean="0">
                <a:solidFill>
                  <a:schemeClr val="tx1"/>
                </a:solidFill>
              </a:rPr>
              <a:t> 타입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923928" y="3233370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434437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6136" y="435581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37950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07" y="4797152"/>
            <a:ext cx="25336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6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정의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2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Sequence  class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만들때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스페셜메소드로</a:t>
            </a:r>
            <a:r>
              <a:rPr lang="ko-KR" altLang="en-US" dirty="0" smtClean="0"/>
              <a:t> 정의하면 </a:t>
            </a:r>
            <a:r>
              <a:rPr lang="en-US" altLang="ko-KR" dirty="0" err="1"/>
              <a:t>len</a:t>
            </a:r>
            <a:r>
              <a:rPr lang="en-US" altLang="ko-KR" dirty="0"/>
              <a:t>()</a:t>
            </a:r>
            <a:r>
              <a:rPr lang="ko-KR" altLang="en-US" dirty="0"/>
              <a:t>함수와 </a:t>
            </a:r>
            <a:r>
              <a:rPr lang="en-US" altLang="ko-KR" dirty="0"/>
              <a:t>[ ](</a:t>
            </a:r>
            <a:r>
              <a:rPr lang="ko-KR" altLang="en-US" dirty="0"/>
              <a:t>인덱스와 </a:t>
            </a:r>
            <a:r>
              <a:rPr lang="ko-KR" altLang="en-US" dirty="0" err="1"/>
              <a:t>슬라이스</a:t>
            </a:r>
            <a:r>
              <a:rPr lang="en-US" altLang="ko-KR" dirty="0"/>
              <a:t>)</a:t>
            </a:r>
            <a:r>
              <a:rPr lang="ko-KR" altLang="en-US" dirty="0" smtClean="0"/>
              <a:t>연산자를 사용할 수 있음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4427984" y="3429000"/>
            <a:ext cx="273630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len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55976" y="4880193"/>
            <a:ext cx="273630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getitem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3502749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길이  호출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3648" y="495394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index</a:t>
            </a:r>
            <a:r>
              <a:rPr lang="ko-KR" altLang="en-US" dirty="0" smtClean="0"/>
              <a:t>검색 및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검색 연산자 사용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36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Sequence  class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__, 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정의해서 </a:t>
            </a:r>
            <a:r>
              <a:rPr lang="en-US" altLang="ko-KR" dirty="0" smtClean="0"/>
              <a:t>overriding </a:t>
            </a:r>
            <a:r>
              <a:rPr lang="ko-KR" altLang="en-US" dirty="0" smtClean="0"/>
              <a:t>없이 </a:t>
            </a:r>
            <a:r>
              <a:rPr lang="en-US" altLang="ko-KR" dirty="0" smtClean="0"/>
              <a:t>sequence class </a:t>
            </a:r>
            <a:r>
              <a:rPr lang="ko-KR" altLang="en-US" dirty="0" smtClean="0"/>
              <a:t>정의가 가능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62" y="3212976"/>
            <a:ext cx="29718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5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Sequence  class 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타입의 인덱스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슬라이스로</a:t>
            </a:r>
            <a:r>
              <a:rPr lang="ko-KR" altLang="en-US" dirty="0" smtClean="0"/>
              <a:t> 처리하는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결과를 처리</a:t>
            </a:r>
            <a:endParaRPr lang="en-US" altLang="ko-KR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424538"/>
            <a:ext cx="2914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2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sorting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1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</a:t>
            </a:r>
            <a:r>
              <a:rPr lang="en-US" altLang="ko-KR" dirty="0" err="1" smtClean="0"/>
              <a:t>revesed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(reversed)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분류한 새로운 객체 생성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33972"/>
            <a:ext cx="3695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15987"/>
            <a:ext cx="360040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Sequence-sorted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(sorted, reversed)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분류한 새로운 객체 생성 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3573016"/>
            <a:ext cx="3331841" cy="2233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45023"/>
            <a:ext cx="3960439" cy="216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78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en-US" altLang="ko-KR" dirty="0"/>
              <a:t>:</a:t>
            </a:r>
            <a:r>
              <a:rPr lang="en-US" altLang="ko-KR" dirty="0" smtClean="0"/>
              <a:t> zip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함수로 </a:t>
            </a:r>
            <a:r>
              <a:rPr lang="en-US" altLang="ko-KR" dirty="0" err="1" smtClean="0"/>
              <a:t>seq</a:t>
            </a:r>
            <a:r>
              <a:rPr lang="ko-KR" altLang="en-US" dirty="0"/>
              <a:t>를</a:t>
            </a:r>
            <a:r>
              <a:rPr lang="ko-KR" altLang="en-US" dirty="0" smtClean="0"/>
              <a:t> 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89924"/>
            <a:ext cx="3312368" cy="26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07704" y="4635157"/>
            <a:ext cx="187220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6096" y="5042052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Zip </a:t>
            </a:r>
            <a:r>
              <a:rPr lang="ko-KR" altLang="en-US" dirty="0" smtClean="0"/>
              <a:t>함수 내의 인자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인자를 전달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4" idx="3"/>
            <a:endCxn id="6" idx="1"/>
          </p:cNvCxnSpPr>
          <p:nvPr/>
        </p:nvCxnSpPr>
        <p:spPr>
          <a:xfrm>
            <a:off x="3779912" y="4851181"/>
            <a:ext cx="1656184" cy="6525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17526"/>
              </p:ext>
            </p:extLst>
          </p:nvPr>
        </p:nvGraphicFramePr>
        <p:xfrm>
          <a:off x="1115616" y="2780928"/>
          <a:ext cx="6956544" cy="799428"/>
        </p:xfrm>
        <a:graphic>
          <a:graphicData uri="http://schemas.openxmlformats.org/drawingml/2006/table">
            <a:tbl>
              <a:tblPr/>
              <a:tblGrid>
                <a:gridCol w="3480414"/>
                <a:gridCol w="347613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join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 dirty="0">
                          <a:effectLst/>
                        </a:rPr>
                        <a:t>no change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51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변경이</a:t>
            </a:r>
            <a:r>
              <a:rPr lang="ko-KR" altLang="en-US" dirty="0"/>
              <a:t>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2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처리하며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클래스 생성하지만 </a:t>
            </a:r>
            <a:r>
              <a:rPr lang="en-US" altLang="ko-KR" dirty="0"/>
              <a:t> </a:t>
            </a:r>
            <a:r>
              <a:rPr lang="ko-KR" altLang="en-US" dirty="0" smtClean="0"/>
              <a:t>한번 사용하면 사라지므로 사용할 때마 호출해야 함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432435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000696"/>
            <a:ext cx="19716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Int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Float </a:t>
            </a:r>
            <a:r>
              <a:rPr lang="ko-KR" altLang="en-US" dirty="0" smtClean="0"/>
              <a:t>타입은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변환이 되고 문자열일 경우</a:t>
            </a:r>
            <a:r>
              <a:rPr lang="en-US" altLang="ko-KR" dirty="0" err="1" smtClean="0"/>
              <a:t>isdigit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인 정수표현만 가능함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996952"/>
            <a:ext cx="5810250" cy="336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처리 </a:t>
            </a:r>
            <a:r>
              <a:rPr lang="en-US" altLang="ko-KR" dirty="0" smtClean="0"/>
              <a:t>: zip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처리하며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06542"/>
              </p:ext>
            </p:extLst>
          </p:nvPr>
        </p:nvGraphicFramePr>
        <p:xfrm>
          <a:off x="1115616" y="2780928"/>
          <a:ext cx="6956544" cy="532952"/>
        </p:xfrm>
        <a:graphic>
          <a:graphicData uri="http://schemas.openxmlformats.org/drawingml/2006/table">
            <a:tbl>
              <a:tblPr/>
              <a:tblGrid>
                <a:gridCol w="3480414"/>
                <a:gridCol w="347613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 smtClean="0">
                          <a:effectLst/>
                        </a:rPr>
                        <a:t>Python 2</a:t>
                      </a:r>
                      <a:endParaRPr lang="en-US" sz="1400" dirty="0">
                        <a:effectLst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07320"/>
            <a:ext cx="2664296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9080"/>
            <a:ext cx="26289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11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Zip </a:t>
            </a:r>
            <a:r>
              <a:rPr lang="ko-KR" altLang="en-US" dirty="0" smtClean="0"/>
              <a:t>함수를 가지고 내부에 다시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을 넣고 처리하면 원래 형태로 변경됨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33056"/>
            <a:ext cx="4176464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처리 </a:t>
            </a:r>
            <a:r>
              <a:rPr lang="en-US" altLang="ko-KR" dirty="0" smtClean="0"/>
              <a:t>: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</a:t>
            </a:r>
            <a:r>
              <a:rPr lang="en-US" altLang="ko-KR" dirty="0"/>
              <a:t> </a:t>
            </a:r>
            <a:r>
              <a:rPr lang="ko-KR" altLang="en-US" dirty="0" smtClean="0"/>
              <a:t>다시 문자열로 처리시는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함수 사용 필요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908246"/>
              </p:ext>
            </p:extLst>
          </p:nvPr>
        </p:nvGraphicFramePr>
        <p:xfrm>
          <a:off x="1043608" y="3140968"/>
          <a:ext cx="6956544" cy="532952"/>
        </p:xfrm>
        <a:graphic>
          <a:graphicData uri="http://schemas.openxmlformats.org/drawingml/2006/table">
            <a:tbl>
              <a:tblPr/>
              <a:tblGrid>
                <a:gridCol w="3480414"/>
                <a:gridCol w="347613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join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 dirty="0">
                          <a:effectLst/>
                        </a:rPr>
                        <a:t>no change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365104"/>
            <a:ext cx="25336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684191"/>
            <a:ext cx="18097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2.9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(string)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5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en-US" altLang="ko-KR" dirty="0" smtClean="0"/>
              <a:t>: String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주요 속성과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886450" cy="399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4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새로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문자열은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이지</a:t>
            </a:r>
            <a:r>
              <a:rPr lang="ko-KR" altLang="en-US" dirty="0"/>
              <a:t>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연산자는 새로운 문자열 객체를 만들어 결과를 제공 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84984"/>
            <a:ext cx="22860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18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String-operator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56620"/>
              </p:ext>
            </p:extLst>
          </p:nvPr>
        </p:nvGraphicFramePr>
        <p:xfrm>
          <a:off x="539552" y="2060848"/>
          <a:ext cx="7920880" cy="4392488"/>
        </p:xfrm>
        <a:graphic>
          <a:graphicData uri="http://schemas.openxmlformats.org/drawingml/2006/table">
            <a:tbl>
              <a:tblPr/>
              <a:tblGrid>
                <a:gridCol w="1296144"/>
                <a:gridCol w="3816424"/>
                <a:gridCol w="2808312"/>
              </a:tblGrid>
              <a:tr h="3388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Operator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Description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Example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+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Concatenation - Adds values on either side of the operator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 + b will give </a:t>
                      </a:r>
                      <a:r>
                        <a:rPr lang="en-US" sz="1000" dirty="0" err="1">
                          <a:effectLst/>
                        </a:rPr>
                        <a:t>HelloPython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*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Repetition - Creates new strings, concatenating multiple copies of the same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a*2 will give -</a:t>
                      </a:r>
                      <a:r>
                        <a:rPr lang="en-US" sz="1000" dirty="0" err="1">
                          <a:effectLst/>
                        </a:rPr>
                        <a:t>HelloHello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Slice - Gives the character from the given index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a[1] will give 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 : 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Range Slice - Gives the characters from the given range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a[1:4] will give ell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exists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H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 smtClean="0">
                          <a:effectLst/>
                        </a:rPr>
                        <a:t> not   </a:t>
                      </a:r>
                      <a:r>
                        <a:rPr lang="en-US" sz="1000" b="1" dirty="0">
                          <a:effectLst/>
                        </a:rPr>
                        <a:t>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does not exist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 not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r/R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Raw String 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print r'\n' prints \n and print R'\</a:t>
                      </a:r>
                      <a:r>
                        <a:rPr lang="en-US" sz="1000" dirty="0" err="1">
                          <a:effectLst/>
                        </a:rPr>
                        <a:t>n'prints</a:t>
                      </a:r>
                      <a:r>
                        <a:rPr lang="en-US" sz="1000" dirty="0">
                          <a:effectLst/>
                        </a:rPr>
                        <a:t> \n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%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Format - Performs String formatting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See at next section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3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Operator+ </a:t>
            </a:r>
            <a:r>
              <a:rPr lang="ko-KR" altLang="en-US" dirty="0" smtClean="0"/>
              <a:t>함수 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타입에 기본으로 처리 되는 함수</a:t>
            </a:r>
            <a:r>
              <a:rPr lang="en-US" altLang="ko-KR" dirty="0" smtClean="0"/>
              <a:t>, operator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6016" y="3356992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+ : </a:t>
            </a:r>
            <a:r>
              <a:rPr lang="en-US" altLang="ko-KR" dirty="0" err="1" smtClean="0"/>
              <a:t>str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list, tuple</a:t>
            </a:r>
            <a:r>
              <a:rPr lang="ko-KR" altLang="en-US" dirty="0" smtClean="0"/>
              <a:t>만 처리 가능하지만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, tuple</a:t>
            </a:r>
            <a:r>
              <a:rPr lang="ko-KR" altLang="en-US" dirty="0" smtClean="0"/>
              <a:t>은 별도의 객체로 제동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min(), max() : </a:t>
            </a:r>
            <a:r>
              <a:rPr lang="ko-KR" altLang="en-US" dirty="0"/>
              <a:t> </a:t>
            </a:r>
            <a:r>
              <a:rPr lang="ko-KR" altLang="en-US" dirty="0" smtClean="0"/>
              <a:t>문자열은 </a:t>
            </a:r>
            <a:r>
              <a:rPr lang="ko-KR" altLang="en-US" dirty="0" err="1" smtClean="0"/>
              <a:t>숫자값을</a:t>
            </a:r>
            <a:r>
              <a:rPr lang="ko-KR" altLang="en-US" dirty="0" smtClean="0"/>
              <a:t> 기준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일 경우는 내부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확인해서 처리</a:t>
            </a:r>
            <a:endParaRPr lang="ko-KR" altLang="en-US" dirty="0"/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6195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0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String-escape </a:t>
            </a:r>
            <a:r>
              <a:rPr lang="ko-KR" altLang="en-US" dirty="0" smtClean="0"/>
              <a:t>문자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25801"/>
              </p:ext>
            </p:extLst>
          </p:nvPr>
        </p:nvGraphicFramePr>
        <p:xfrm>
          <a:off x="755576" y="1844824"/>
          <a:ext cx="7704856" cy="4608516"/>
        </p:xfrm>
        <a:graphic>
          <a:graphicData uri="http://schemas.openxmlformats.org/drawingml/2006/table">
            <a:tbl>
              <a:tblPr/>
              <a:tblGrid>
                <a:gridCol w="1656184"/>
                <a:gridCol w="1944216"/>
                <a:gridCol w="4104456"/>
              </a:tblGrid>
              <a:tr h="287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Backslash notation</a:t>
                      </a:r>
                      <a:endParaRPr lang="en-US" sz="12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Hexadecimal character</a:t>
                      </a:r>
                      <a:endParaRPr lang="en-US" sz="12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0x07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Bell or alert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0x08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Backspace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 smtClean="0">
                          <a:effectLst/>
                        </a:rPr>
                        <a:t>\000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effectLst/>
                        </a:rPr>
                        <a:t>널문자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\e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0x1b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Escape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\f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0x0c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 err="1">
                          <a:effectLst/>
                        </a:rPr>
                        <a:t>Formfeed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9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\M-\C-x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Meta-Control-x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effectLst/>
                        </a:rPr>
                        <a:t>Newline </a:t>
                      </a:r>
                      <a:r>
                        <a:rPr lang="ko-KR" altLang="en-US" sz="900" dirty="0" smtClean="0">
                          <a:effectLst/>
                        </a:rPr>
                        <a:t>은 </a:t>
                      </a:r>
                      <a:r>
                        <a:rPr lang="ko-KR" altLang="en-US" sz="900" dirty="0" err="1" smtClean="0">
                          <a:effectLst/>
                        </a:rPr>
                        <a:t>라인피드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en-US" altLang="ko-KR" sz="900" b="1" dirty="0" smtClean="0">
                          <a:effectLst/>
                        </a:rPr>
                        <a:t>L</a:t>
                      </a:r>
                      <a:r>
                        <a:rPr lang="en-US" altLang="ko-KR" sz="900" dirty="0" smtClean="0">
                          <a:effectLst/>
                        </a:rPr>
                        <a:t>ine </a:t>
                      </a:r>
                      <a:r>
                        <a:rPr lang="en-US" altLang="ko-KR" sz="900" b="1" dirty="0" smtClean="0">
                          <a:effectLst/>
                        </a:rPr>
                        <a:t>F</a:t>
                      </a:r>
                      <a:r>
                        <a:rPr lang="en-US" altLang="ko-KR" sz="900" dirty="0" smtClean="0">
                          <a:effectLst/>
                        </a:rPr>
                        <a:t>eed) </a:t>
                      </a:r>
                      <a:r>
                        <a:rPr lang="ko-KR" altLang="en-US" sz="900" dirty="0" smtClean="0">
                          <a:effectLst/>
                        </a:rPr>
                        <a:t>는 커서의 위치를 아랫줄로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</a:t>
                      </a:r>
                      <a:r>
                        <a:rPr lang="en-US" sz="1000" b="1" dirty="0" err="1">
                          <a:effectLst/>
                        </a:rPr>
                        <a:t>nnn</a:t>
                      </a:r>
                      <a:endParaRPr lang="en-US" sz="1000" b="1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Octal notation, where n is in the range 0.7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\r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0x0d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Carriage </a:t>
                      </a:r>
                      <a:r>
                        <a:rPr lang="en-US" sz="900" dirty="0" smtClean="0">
                          <a:effectLst/>
                        </a:rPr>
                        <a:t>return</a:t>
                      </a:r>
                      <a:r>
                        <a:rPr lang="ko-KR" altLang="en-US" sz="900" dirty="0" smtClean="0">
                          <a:effectLst/>
                        </a:rPr>
                        <a:t>은 현재 위치를 나타내는 커서 를 맨 앞으로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\s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0x20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\t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0x09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\v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Vertical 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Character 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effectLst/>
                        </a:rPr>
                        <a:t>\</a:t>
                      </a:r>
                      <a:r>
                        <a:rPr lang="en-US" altLang="ko-KR" sz="1000" b="1" dirty="0" err="1" smtClean="0">
                          <a:effectLst/>
                        </a:rPr>
                        <a:t>xnn</a:t>
                      </a:r>
                      <a:endParaRPr lang="en-US" altLang="ko-KR" sz="1000" b="1" dirty="0" smtClean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Hexadecimal notation, where n is in the range 0.9, </a:t>
                      </a:r>
                      <a:r>
                        <a:rPr lang="en-US" altLang="ko-KR" sz="900" dirty="0" err="1" smtClean="0">
                          <a:effectLst/>
                        </a:rPr>
                        <a:t>a.f</a:t>
                      </a:r>
                      <a:r>
                        <a:rPr lang="en-US" altLang="ko-KR" sz="900" dirty="0" smtClean="0">
                          <a:effectLst/>
                        </a:rPr>
                        <a:t>, or A.F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\\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문자 </a:t>
                      </a:r>
                      <a:r>
                        <a:rPr lang="en-US" altLang="ko-KR" sz="900" dirty="0">
                          <a:effectLst/>
                        </a:rPr>
                        <a:t>"\"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단일 인용부호</a:t>
                      </a:r>
                      <a:r>
                        <a:rPr lang="en-US" altLang="ko-KR" sz="900" dirty="0">
                          <a:effectLst/>
                        </a:rPr>
                        <a:t>(')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이중 인용부호</a:t>
                      </a:r>
                      <a:r>
                        <a:rPr lang="en-US" altLang="ko-KR" sz="900" dirty="0">
                          <a:effectLst/>
                        </a:rPr>
                        <a:t>(")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0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float </a:t>
            </a:r>
            <a:r>
              <a:rPr lang="ko-KR" altLang="en-US" dirty="0" err="1" smtClean="0"/>
              <a:t>형변환이</a:t>
            </a:r>
            <a:r>
              <a:rPr lang="ko-KR" altLang="en-US" dirty="0" smtClean="0"/>
              <a:t> 가능하지만 문자열이 경우는 숫자와 문자열일 경우 </a:t>
            </a:r>
            <a:r>
              <a:rPr lang="ko-KR" altLang="en-US" dirty="0" err="1" smtClean="0"/>
              <a:t>형변환을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오류가 발생할 수도 있음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5772150" cy="345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en-US" altLang="ko-KR" dirty="0" smtClean="0"/>
              <a:t>: String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08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21522"/>
              </p:ext>
            </p:extLst>
          </p:nvPr>
        </p:nvGraphicFramePr>
        <p:xfrm>
          <a:off x="683568" y="2237664"/>
          <a:ext cx="7560840" cy="3841872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capitalize()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Capitalizes first letter of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center(width, 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centered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count(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 0,end=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Counts how many times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decode(encoding='UTF-8',errors='strict')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Decodes the string using the codec registered for encoding. encoding defaults to the default string encoding.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encode(encoding='UTF-8',errors='strict')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encoded string version of string; on error, default is to raise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ValueError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unless errors is given with 'ignore' or 'replace'.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endswith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(suffix, beg=0, 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ends with suffix;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expandtabs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=8) 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Expands tabs in string to multiple spaces; defaults to 8 spaces per tab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provided.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03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218267"/>
              </p:ext>
            </p:extLst>
          </p:nvPr>
        </p:nvGraphicFramePr>
        <p:xfrm>
          <a:off x="683568" y="2237664"/>
          <a:ext cx="7560840" cy="4569121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3645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6375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find(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 end=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 returns index if found and -1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6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index(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raises an exception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found.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isalnum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alphanumeric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isalpha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alphabetic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63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isdigit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digits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islower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cased character and all cased characters are in lowercase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partition 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 the string at the first occurrence of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return a 3-tuple containing the part before the separator, the separator itself, and the part after the separator.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561819"/>
              </p:ext>
            </p:extLst>
          </p:nvPr>
        </p:nvGraphicFramePr>
        <p:xfrm>
          <a:off x="683568" y="2237664"/>
          <a:ext cx="7560840" cy="4086760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isspace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whitespace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istitle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is properly "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isupper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one cased character and all cased characters are in uppercase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join(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Merges (concatenates) the string representations of elements in sequence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a string, with separator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length of the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ljust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(width[,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left-justified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lower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all uppercase letters in string to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leading whitespace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maketrans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translation table to be used in translate function.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260344"/>
              </p:ext>
            </p:extLst>
          </p:nvPr>
        </p:nvGraphicFramePr>
        <p:xfrm>
          <a:off x="683568" y="2237664"/>
          <a:ext cx="7560840" cy="439997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max(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max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min(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min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replace(old, new [, max])</a:t>
                      </a:r>
                    </a:p>
                    <a:p>
                      <a:pPr algn="ctr" fontAlgn="t"/>
                      <a:endParaRPr kumimoji="0" lang="en-US" sz="1200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Replaces all occurrences of old in string with new or at most max occurrences if max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rfind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rindex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index(),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rjust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(width,[,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right-justified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trailing whitespace of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="",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according to delimiter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(space if not provided) and returns list of substrings; split into at most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substrings if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splitlines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('\n'))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at all (or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NEWLINEs and returns a list of each line with NEWLINEs removed.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401264"/>
              </p:ext>
            </p:extLst>
          </p:nvPr>
        </p:nvGraphicFramePr>
        <p:xfrm>
          <a:off x="683568" y="2237664"/>
          <a:ext cx="7560840" cy="419081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startswith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starts with substring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strip([chars])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both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and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on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swapcase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Inverts case for all letters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"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version of string, that is, all words begin with uppercase and the rest are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translate(table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deletechars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Translates string according to translation table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(256 chars), removing those in the del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upper()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lowercase letters in string to uppercase.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(width)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original string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leftpadded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zeros to a total of width characters; intended for numbers,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retains any sign given (less one zero).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isdecimal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string contains only decimal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13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43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count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문자열내의 문자 값이 몇 개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14" y="3212976"/>
            <a:ext cx="56388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1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find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문자열 내의 원소가 어디에 위치한지를 찾는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212976"/>
            <a:ext cx="4981575" cy="33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8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문자열 내의 원소가 어디에 위치한지를 찾는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5245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06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타입별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문자열 내의 구성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문자열이 알파벳이나 숫자 역부 확인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2571750" cy="334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2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</a:t>
            </a:r>
            <a:r>
              <a:rPr lang="en-US" altLang="ko-KR" dirty="0" smtClean="0"/>
              <a:t>partition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문자열을 특정 문자로 분리해서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원소를 갖는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반환</a:t>
            </a:r>
            <a:endParaRPr lang="en-US" altLang="ko-KR" dirty="0" smtClean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95430"/>
            <a:ext cx="31908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25" y="3159240"/>
            <a:ext cx="439248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join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특정 </a:t>
            </a:r>
            <a:r>
              <a:rPr lang="ko-KR" altLang="en-US" dirty="0" err="1" smtClean="0"/>
              <a:t>분리자에</a:t>
            </a:r>
            <a:r>
              <a:rPr lang="ko-KR" altLang="en-US" dirty="0" smtClean="0"/>
              <a:t> 의해 통합해서 문자열로 생성</a:t>
            </a:r>
            <a:r>
              <a:rPr lang="en-US" altLang="ko-KR" dirty="0" smtClean="0"/>
              <a:t>. 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타입일 경우는 문자열 키일 경우만 처리</a:t>
            </a:r>
            <a:endParaRPr lang="en-US" altLang="ko-KR" dirty="0" smtClean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30003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9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split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문자열을 특정 </a:t>
            </a:r>
            <a:r>
              <a:rPr lang="ko-KR" altLang="en-US" dirty="0" err="1" smtClean="0"/>
              <a:t>분리자에</a:t>
            </a:r>
            <a:r>
              <a:rPr lang="ko-KR" altLang="en-US" dirty="0" smtClean="0"/>
              <a:t> 의해 분리해서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생성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1048"/>
            <a:ext cx="3024336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</a:t>
            </a:r>
            <a:r>
              <a:rPr lang="en-US" altLang="ko-KR" dirty="0" err="1" smtClean="0"/>
              <a:t>startswith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위치에 </a:t>
            </a:r>
            <a:r>
              <a:rPr lang="en-US" altLang="ko-KR" dirty="0" smtClean="0"/>
              <a:t>prefix </a:t>
            </a:r>
            <a:r>
              <a:rPr lang="ko-KR" altLang="en-US" dirty="0" smtClean="0"/>
              <a:t>값이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96952"/>
            <a:ext cx="5495925" cy="356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</a:t>
            </a:r>
            <a:r>
              <a:rPr lang="en-US" altLang="ko-KR" dirty="0" err="1" smtClean="0"/>
              <a:t>endswith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위치에 </a:t>
            </a:r>
            <a:r>
              <a:rPr lang="en-US" altLang="ko-KR" dirty="0" smtClean="0"/>
              <a:t>suffix </a:t>
            </a:r>
            <a:r>
              <a:rPr lang="ko-KR" altLang="en-US" dirty="0" smtClean="0"/>
              <a:t>값이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79" y="2924944"/>
            <a:ext cx="5267325" cy="345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</a:t>
            </a:r>
            <a:r>
              <a:rPr lang="ko-KR" altLang="en-US" dirty="0" smtClean="0"/>
              <a:t>문자열 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문자열을 치환 및 삭제를 동시에 처리하는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4077072"/>
            <a:ext cx="54768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string.maketrans</a:t>
            </a:r>
            <a:r>
              <a:rPr lang="en-US" altLang="ko-KR" dirty="0" smtClean="0"/>
              <a:t> : help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변경을 </a:t>
            </a:r>
            <a:r>
              <a:rPr lang="ko-KR" altLang="en-US" dirty="0" err="1" smtClean="0"/>
              <a:t>매핑할</a:t>
            </a:r>
            <a:r>
              <a:rPr lang="ko-KR" altLang="en-US" dirty="0" smtClean="0"/>
              <a:t> 테이블을 만들기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3645024"/>
            <a:ext cx="50101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5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string.maketrans</a:t>
            </a:r>
            <a:r>
              <a:rPr lang="en-US" altLang="ko-KR" dirty="0" smtClean="0"/>
              <a:t> ;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테이블을 만들어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‘k’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‘s’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‘z’</a:t>
            </a:r>
            <a:r>
              <a:rPr lang="ko-KR" altLang="en-US" dirty="0" smtClean="0"/>
              <a:t>로 전환하는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0935"/>
            <a:ext cx="31908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6096" y="5301208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abkdefghijklmnopqrztuvwxyz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36096" y="393305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6228184" y="4648805"/>
            <a:ext cx="484632" cy="5803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6296" y="47251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3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 인자를 체크해서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함수에 인자를 받아 다양한 타입을 체크해서 처리할 수 있음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64" y="3068960"/>
            <a:ext cx="31051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치환 사례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문자열에 대한 치환 테이블에 정의된 대로 문자열을 치환 처리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42481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4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치환 사례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문자열에 대한 치환 테이블을 </a:t>
            </a:r>
            <a:r>
              <a:rPr lang="en-US" altLang="ko-KR" dirty="0" err="1" smtClean="0"/>
              <a:t>string.maketran</a:t>
            </a:r>
            <a:r>
              <a:rPr lang="ko-KR" altLang="en-US" dirty="0" smtClean="0"/>
              <a:t>함수로 정의하고 </a:t>
            </a:r>
            <a:r>
              <a:rPr lang="en-US" altLang="ko-KR" dirty="0" smtClean="0"/>
              <a:t>translate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문자를 숫자로 치환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95" y="4293096"/>
            <a:ext cx="53054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 3</a:t>
            </a:r>
            <a:r>
              <a:rPr lang="ko-KR" altLang="en-US" dirty="0" smtClean="0"/>
              <a:t>버전 문자열치환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3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 : table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버전부터는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정의해서 사용을 함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635624" y="4077072"/>
            <a:ext cx="3168352" cy="108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{ </a:t>
            </a:r>
            <a:r>
              <a:rPr lang="en-US" altLang="ko-KR" dirty="0" err="1" smtClean="0">
                <a:solidFill>
                  <a:schemeClr val="tx1"/>
                </a:solidFill>
              </a:rPr>
              <a:t>ord</a:t>
            </a:r>
            <a:r>
              <a:rPr lang="en-US" altLang="ko-KR" dirty="0" smtClean="0">
                <a:solidFill>
                  <a:schemeClr val="tx1"/>
                </a:solidFill>
              </a:rPr>
              <a:t>(key) : </a:t>
            </a:r>
            <a:r>
              <a:rPr lang="en-US" altLang="ko-KR" dirty="0" err="1" smtClean="0">
                <a:solidFill>
                  <a:schemeClr val="tx1"/>
                </a:solidFill>
              </a:rPr>
              <a:t>valeue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4077072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값으로 전환을 정의하지만 </a:t>
            </a:r>
            <a:r>
              <a:rPr lang="en-US" altLang="ko-KR" dirty="0" err="1" smtClean="0"/>
              <a:t>ord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로 정의해서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16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Translate: </a:t>
            </a:r>
            <a:r>
              <a:rPr lang="ko-KR" altLang="en-US" dirty="0" smtClean="0"/>
              <a:t>문자열 치환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Translate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변경된 테이블을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정의하고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값은 </a:t>
            </a:r>
            <a:r>
              <a:rPr lang="en-US" altLang="ko-KR" dirty="0" err="1" smtClean="0"/>
              <a:t>ord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전환해야 함 </a:t>
            </a:r>
            <a:endParaRPr lang="en-US" altLang="ko-KR" dirty="0" smtClean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996952"/>
            <a:ext cx="44767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4437112"/>
            <a:ext cx="4476750" cy="209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</a:t>
            </a:r>
            <a:r>
              <a:rPr lang="ko-KR" altLang="en-US" dirty="0" smtClean="0"/>
              <a:t>문자열 삭</a:t>
            </a:r>
            <a:r>
              <a:rPr lang="ko-KR" altLang="en-US" dirty="0"/>
              <a:t>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Translate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인자에 문자열로 값을 넣으면 문자열 내의 일치하는 것을 전부 삭제 처리</a:t>
            </a:r>
            <a:endParaRPr lang="en-US" altLang="ko-KR" dirty="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933056"/>
            <a:ext cx="53721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9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2.10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(list)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5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List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00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0" y="3240031"/>
            <a:ext cx="22669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제외한 내장 속성 확인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94368" y="4185084"/>
            <a:ext cx="2053972" cy="3966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2048" y="5669645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생성하고 </a:t>
            </a:r>
            <a:r>
              <a:rPr lang="en-US" altLang="ko-KR" dirty="0" err="1" smtClean="0"/>
              <a:t>isinstance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여부 확인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1" idx="2"/>
            <a:endCxn id="12" idx="0"/>
          </p:cNvCxnSpPr>
          <p:nvPr/>
        </p:nvCxnSpPr>
        <p:spPr>
          <a:xfrm>
            <a:off x="1821354" y="4581723"/>
            <a:ext cx="586878" cy="10879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02385"/>
            <a:ext cx="33337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1.7 </a:t>
            </a:r>
            <a:r>
              <a:rPr lang="ko-KR" altLang="en-US" sz="6000" dirty="0" smtClean="0"/>
              <a:t>변수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클래스명명 규칙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9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List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List </a:t>
            </a:r>
            <a:r>
              <a:rPr lang="ko-KR" altLang="en-US" dirty="0" smtClean="0"/>
              <a:t>타입에 대한 기본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472"/>
              </p:ext>
            </p:extLst>
          </p:nvPr>
        </p:nvGraphicFramePr>
        <p:xfrm>
          <a:off x="755576" y="2780928"/>
          <a:ext cx="7416824" cy="3027966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l=[1,2,3]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l.append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[1, 2, 3, 4]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리스트에 원소 추가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1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del l[3]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[1, 2, 3]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리스트에 원소 삭제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>
                          <a:effectLst/>
                        </a:rPr>
                        <a:t>len</a:t>
                      </a:r>
                      <a:r>
                        <a:rPr lang="en-US" sz="1200" dirty="0">
                          <a:effectLst/>
                        </a:rPr>
                        <a:t>([1, 2, 3])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[1, 2, 3] + [4,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[1, 2, 3, 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리스트를 합치니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['Hi!'] 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['Hi!', 'Hi!', 'Hi!', 'Hi!']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 내의 원소를 </a:t>
                      </a:r>
                      <a:r>
                        <a:rPr lang="en-US" sz="1200" dirty="0" smtClean="0">
                          <a:effectLst/>
                        </a:rPr>
                        <a:t>Repetition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[1, 2, 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[1, 2, 3]: 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리스트의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3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: +/extend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list + list</a:t>
            </a:r>
            <a:r>
              <a:rPr lang="ko-KR" altLang="en-US" dirty="0" smtClean="0"/>
              <a:t>는 다른 리스트를 생성하지만  </a:t>
            </a:r>
            <a:r>
              <a:rPr lang="en-US" altLang="ko-KR" dirty="0" err="1" smtClean="0"/>
              <a:t>list.extend</a:t>
            </a:r>
            <a:r>
              <a:rPr lang="ko-KR" altLang="en-US" dirty="0" err="1" smtClean="0"/>
              <a:t>메소는는</a:t>
            </a:r>
            <a:r>
              <a:rPr lang="ko-KR" altLang="en-US" dirty="0" smtClean="0"/>
              <a:t> 리스트 내의 원소를 확장함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3212976"/>
            <a:ext cx="59150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</a:t>
            </a:r>
            <a:r>
              <a:rPr lang="ko-KR" altLang="en-US" dirty="0" smtClean="0"/>
              <a:t>용 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내장함수중에</a:t>
            </a:r>
            <a:r>
              <a:rPr lang="ko-KR" altLang="en-US" dirty="0" smtClean="0"/>
              <a:t> 리스트 타입을 처리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72550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1944216"/>
                <a:gridCol w="5544616"/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(list1, list2)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Compares </a:t>
                      </a:r>
                      <a:r>
                        <a:rPr lang="en-US" sz="1400" dirty="0">
                          <a:effectLst/>
                        </a:rPr>
                        <a:t>elements of both lists.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Gives </a:t>
                      </a:r>
                      <a:r>
                        <a:rPr lang="en-US" sz="1400" dirty="0">
                          <a:effectLst/>
                        </a:rPr>
                        <a:t>the total length of the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list with max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list with min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tuple 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: compare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개의 리스트를 비교해서  같으면 </a:t>
            </a:r>
            <a:r>
              <a:rPr lang="en-US" altLang="ko-KR" sz="2800" dirty="0" smtClean="0"/>
              <a:t>0, </a:t>
            </a:r>
            <a:r>
              <a:rPr lang="ko-KR" altLang="en-US" sz="2800" dirty="0" err="1" smtClean="0"/>
              <a:t>첫번째가</a:t>
            </a:r>
            <a:r>
              <a:rPr lang="ko-KR" altLang="en-US" sz="2800" dirty="0" smtClean="0"/>
              <a:t> 크면 </a:t>
            </a:r>
            <a:r>
              <a:rPr lang="en-US" altLang="ko-KR" sz="2800" dirty="0" smtClean="0"/>
              <a:t>1, </a:t>
            </a:r>
            <a:r>
              <a:rPr lang="ko-KR" altLang="en-US" sz="2800" dirty="0" err="1" smtClean="0"/>
              <a:t>두번째가</a:t>
            </a:r>
            <a:r>
              <a:rPr lang="ko-KR" altLang="en-US" sz="2800" dirty="0" smtClean="0"/>
              <a:t> 크면 </a:t>
            </a:r>
            <a:r>
              <a:rPr lang="en-US" altLang="ko-KR" sz="2800" dirty="0" smtClean="0"/>
              <a:t>-1</a:t>
            </a:r>
            <a:r>
              <a:rPr lang="ko-KR" altLang="en-US" sz="2800" dirty="0" smtClean="0"/>
              <a:t>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비교결과를 리턴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2" y="3717032"/>
            <a:ext cx="47910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9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List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9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리스트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24194"/>
              </p:ext>
            </p:extLst>
          </p:nvPr>
        </p:nvGraphicFramePr>
        <p:xfrm>
          <a:off x="683568" y="2636912"/>
          <a:ext cx="7560840" cy="387865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list.append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list.count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count of how many times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list.extend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the contents of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list.index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lowest index in list that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appears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list.insert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index,obj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list at offset 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list.pop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=list[-1])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and returns last object 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list.remove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t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list.reverse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Reverses objects of list in place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list.sort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func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])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Sorts objects of list, use compare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if given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7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마지막 </a:t>
            </a: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다음에 원소를 추가하는 </a:t>
            </a:r>
            <a:r>
              <a:rPr lang="ko-KR" altLang="en-US" sz="2800" dirty="0" err="1" smtClean="0"/>
              <a:t>메소드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284984"/>
            <a:ext cx="36290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4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이 개수를 나타내는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</a:t>
            </a:r>
            <a:endParaRPr lang="en-US" altLang="ko-KR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645024"/>
            <a:ext cx="55245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8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index </a:t>
            </a:r>
            <a:r>
              <a:rPr lang="ko-KR" altLang="en-US" sz="2800" dirty="0" smtClean="0"/>
              <a:t>위치를 확인하고 삭제하는 </a:t>
            </a:r>
            <a:r>
              <a:rPr lang="ko-KR" altLang="en-US" sz="2800" dirty="0" err="1" smtClean="0"/>
              <a:t>메소드임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default</a:t>
            </a:r>
            <a:r>
              <a:rPr lang="ko-KR" altLang="en-US" sz="2800" dirty="0" smtClean="0"/>
              <a:t>가 항상 </a:t>
            </a:r>
            <a:r>
              <a:rPr lang="en-US" altLang="ko-KR" sz="2800" dirty="0" smtClean="0"/>
              <a:t>last </a:t>
            </a:r>
            <a:r>
              <a:rPr lang="ko-KR" altLang="en-US" sz="2800" dirty="0" smtClean="0"/>
              <a:t>위치이며 위치를 주면 삭제함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인덱스범위가 넘으면 오류 처리 </a:t>
            </a:r>
            <a:endParaRPr lang="en-US" altLang="ko-KR" sz="2800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924944"/>
            <a:ext cx="5991225" cy="379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remove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를 기준으로 삭제하는 </a:t>
            </a:r>
            <a:r>
              <a:rPr lang="ko-KR" altLang="en-US" sz="2800" dirty="0" err="1" smtClean="0"/>
              <a:t>메소드로써</a:t>
            </a:r>
            <a:r>
              <a:rPr lang="ko-KR" altLang="en-US" sz="2800" dirty="0" smtClean="0"/>
              <a:t> 중복된 값이 있을 경우 하나씩 삭제함 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3284984"/>
            <a:ext cx="43910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식별자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5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list</a:t>
            </a:r>
            <a:r>
              <a:rPr lang="ko-KR" altLang="en-US" dirty="0"/>
              <a:t> </a:t>
            </a:r>
            <a:r>
              <a:rPr lang="ko-KR" altLang="en-US" dirty="0" smtClean="0"/>
              <a:t>내의 위치를 지정해서 원소를 넣을 때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오류가 발생하지만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벗어나면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로 인식해서 처리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84984"/>
            <a:ext cx="59436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6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sort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list.sort</a:t>
            </a:r>
            <a:r>
              <a:rPr lang="en-US" altLang="ko-KR" dirty="0" smtClean="0"/>
              <a:t>(key=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함수처리된</a:t>
            </a:r>
            <a:r>
              <a:rPr lang="ko-KR" altLang="en-US" dirty="0" smtClean="0"/>
              <a:t> 결과를 기준으로 소트를 진행함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올림차순별이</a:t>
            </a:r>
            <a:r>
              <a:rPr lang="ko-KR" altLang="en-US" dirty="0" smtClean="0"/>
              <a:t> 기본</a:t>
            </a:r>
            <a:r>
              <a:rPr lang="en-US" altLang="ko-KR" smtClean="0"/>
              <a:t>)</a:t>
            </a: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57464"/>
            <a:ext cx="1762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05064"/>
            <a:ext cx="22479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0888" y="343829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리스트 구성에 따라 값을 계산처리</a:t>
            </a:r>
            <a:endParaRPr lang="ko-KR" altLang="en-US" b="1" u="sng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3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stack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Stack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LIFO(last in first out)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이용하여 원소 추가</a:t>
            </a:r>
            <a:r>
              <a:rPr lang="en-US" altLang="ko-KR" dirty="0" smtClean="0"/>
              <a:t>(append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삭제</a:t>
            </a:r>
            <a:r>
              <a:rPr lang="en-US" altLang="ko-KR" dirty="0" smtClean="0"/>
              <a:t>(pop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간단하게 구성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429000"/>
            <a:ext cx="2664296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queue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FIFO(first in first out)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이용하여 원소 추가</a:t>
            </a:r>
            <a:r>
              <a:rPr lang="en-US" altLang="ko-KR" dirty="0" smtClean="0"/>
              <a:t>(append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삭제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reverse,pop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간단하게 구성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99565"/>
            <a:ext cx="1990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631613"/>
            <a:ext cx="1719470" cy="17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3995936" y="4308893"/>
            <a:ext cx="86409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3604" y="515719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en-US" altLang="ko-KR" sz="1200" dirty="0" smtClean="0"/>
              <a:t>pop() </a:t>
            </a:r>
            <a:r>
              <a:rPr lang="ko-KR" altLang="en-US" sz="1200" dirty="0" smtClean="0"/>
              <a:t>인자에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을 부여하면 첫 원소가 제거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4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Sequence-List: reverse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list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원소들위</a:t>
            </a:r>
            <a:r>
              <a:rPr lang="ko-KR" altLang="en-US" dirty="0" smtClean="0"/>
              <a:t> 위치를 반대방향으로 바꾸는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32385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문자열 삽입 위치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Bisect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 내의 특정 원소가 삽입될   인덱스의 위치를  확인하는데 사용</a:t>
            </a:r>
            <a:r>
              <a:rPr lang="en-US" altLang="ko-KR" dirty="0" smtClean="0"/>
              <a:t>. </a:t>
            </a: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52" y="3645024"/>
            <a:ext cx="4724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5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2.11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(tuple)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Tuple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2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Tuple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타입에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타입으로 내부 원소에 대해 갱신이 불가능하여 리스트처리보다 제한적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Slicing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처럼 처리가능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61549"/>
              </p:ext>
            </p:extLst>
          </p:nvPr>
        </p:nvGraphicFramePr>
        <p:xfrm>
          <a:off x="755576" y="3284984"/>
          <a:ext cx="7416824" cy="3131520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T =(1,)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원소가 하나인 경우 생성 꼭 한 개일 경우는 뒤에 </a:t>
                      </a:r>
                      <a:r>
                        <a:rPr lang="ko-KR" altLang="en-US" sz="1200" dirty="0" err="1" smtClean="0">
                          <a:effectLst/>
                        </a:rPr>
                        <a:t>꼼마</a:t>
                      </a:r>
                      <a:r>
                        <a:rPr lang="en-US" altLang="ko-KR" sz="1200" dirty="0" smtClean="0">
                          <a:effectLst/>
                        </a:rPr>
                        <a:t>(,)</a:t>
                      </a:r>
                      <a:r>
                        <a:rPr lang="ko-KR" altLang="en-US" sz="1200" dirty="0" smtClean="0">
                          <a:effectLst/>
                        </a:rPr>
                        <a:t>를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붙여야 함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(1,2,3,4)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(1, 2, 3, 4)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len</a:t>
                      </a:r>
                      <a:r>
                        <a:rPr lang="en-US" sz="1200" dirty="0" smtClean="0">
                          <a:effectLst/>
                        </a:rPr>
                        <a:t>((1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</a:t>
                      </a:r>
                      <a:r>
                        <a:rPr lang="en-US" altLang="ko-KR" sz="1200" dirty="0" smtClean="0">
                          <a:effectLst/>
                        </a:rPr>
                        <a:t>3) </a:t>
                      </a:r>
                      <a:r>
                        <a:rPr lang="en-US" altLang="ko-KR" sz="1200" dirty="0">
                          <a:effectLst/>
                        </a:rPr>
                        <a:t>+ </a:t>
                      </a:r>
                      <a:r>
                        <a:rPr lang="en-US" altLang="ko-KR" sz="1200" dirty="0" smtClean="0">
                          <a:effectLst/>
                        </a:rPr>
                        <a:t>(4</a:t>
                      </a:r>
                      <a:r>
                        <a:rPr lang="en-US" altLang="ko-KR" sz="1200" dirty="0">
                          <a:effectLst/>
                        </a:rPr>
                        <a:t>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3, 4,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튜플을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 합치기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('Hi!‘) </a:t>
                      </a:r>
                      <a:r>
                        <a:rPr lang="en-US" sz="1200" dirty="0">
                          <a:effectLst/>
                        </a:rPr>
                        <a:t>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'</a:t>
                      </a:r>
                      <a:r>
                        <a:rPr lang="en-US" sz="1200" dirty="0" err="1" smtClean="0">
                          <a:effectLst/>
                        </a:rPr>
                        <a:t>Hi!Hi!Hi!Hi</a:t>
                      </a:r>
                      <a:r>
                        <a:rPr lang="en-US" sz="1200" dirty="0" smtClean="0">
                          <a:effectLst/>
                        </a:rPr>
                        <a:t>!'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반복을 </a:t>
                      </a:r>
                      <a:r>
                        <a:rPr lang="en-US" altLang="ko-KR" sz="1200" dirty="0" smtClean="0">
                          <a:effectLst/>
                        </a:rPr>
                        <a:t>string</a:t>
                      </a:r>
                      <a:r>
                        <a:rPr lang="ko-KR" altLang="en-US" sz="1200" dirty="0" smtClean="0">
                          <a:effectLst/>
                        </a:rPr>
                        <a:t>으로 표시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3): </a:t>
                      </a:r>
                      <a:r>
                        <a:rPr lang="en-US" sz="1200" dirty="0">
                          <a:effectLst/>
                        </a:rPr>
                        <a:t>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71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식별자는</a:t>
            </a:r>
            <a:r>
              <a:rPr lang="ko-KR" altLang="en-US" dirty="0" smtClean="0"/>
              <a:t> 이름공간에서 별도로 구별할 수 있는 이름 정의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err="1" smtClean="0"/>
              <a:t>식별자</a:t>
            </a:r>
            <a:r>
              <a:rPr lang="ko-KR" altLang="en-US" dirty="0" smtClean="0"/>
              <a:t> 대상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객</a:t>
            </a:r>
            <a:r>
              <a:rPr lang="ko-KR" altLang="en-US" dirty="0"/>
              <a:t>체</a:t>
            </a:r>
            <a:r>
              <a:rPr lang="en-US" altLang="ko-KR" dirty="0" smtClean="0"/>
              <a:t>,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등등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이름으로 식별하기 때문에 동일한 이름이 만들어지면 재할당되어 다르게 인식이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6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</a:t>
            </a:r>
            <a:r>
              <a:rPr lang="en-US" altLang="ko-KR" dirty="0"/>
              <a:t> 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 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내장함수 중에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 타입을 처리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527508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2016224"/>
                <a:gridCol w="5472608"/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(tuple1, tuple2)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Compares </a:t>
                      </a:r>
                      <a:r>
                        <a:rPr lang="en-US" sz="1400" dirty="0">
                          <a:effectLst/>
                        </a:rPr>
                        <a:t>elements of both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s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Gives </a:t>
                      </a:r>
                      <a:r>
                        <a:rPr lang="en-US" sz="1400" dirty="0">
                          <a:effectLst/>
                        </a:rPr>
                        <a:t>the total length of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with max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with min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dirty="0" smtClean="0">
                          <a:effectLst/>
                        </a:rPr>
                        <a:t>list </a:t>
                      </a:r>
                      <a:r>
                        <a:rPr lang="en-US" sz="1400" dirty="0">
                          <a:effectLst/>
                        </a:rPr>
                        <a:t>into </a:t>
                      </a:r>
                      <a:r>
                        <a:rPr lang="en-US" sz="1400" dirty="0" smtClean="0">
                          <a:effectLst/>
                        </a:rPr>
                        <a:t>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속성처리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 내부 속성은 동일한 </a:t>
            </a:r>
            <a:r>
              <a:rPr lang="ko-KR" altLang="en-US" dirty="0" err="1" smtClean="0"/>
              <a:t>원소수</a:t>
            </a:r>
            <a:r>
              <a:rPr lang="en-US" altLang="ko-KR" dirty="0" smtClean="0"/>
              <a:t>(count),  </a:t>
            </a:r>
            <a:r>
              <a:rPr lang="ko-KR" altLang="en-US" dirty="0" smtClean="0"/>
              <a:t>특정 값에 대한 위치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를 처리만 함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49894"/>
            <a:ext cx="2571750" cy="39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3188056"/>
            <a:ext cx="4608512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: </a:t>
            </a:r>
            <a:r>
              <a:rPr lang="ko-KR" altLang="en-US" dirty="0" smtClean="0"/>
              <a:t>동일한 객체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을 동일한 객체로 처리하려면 별명을 사용하거나 변수에 할당된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처리해야 동일한 객체를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20669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4168" y="4365104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특성을 가지고 있어 </a:t>
            </a:r>
            <a:r>
              <a:rPr lang="ko-KR" altLang="en-US" dirty="0" err="1" smtClean="0"/>
              <a:t>리터럴도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초기화시</a:t>
            </a:r>
            <a:r>
              <a:rPr lang="ko-KR" altLang="en-US" dirty="0" smtClean="0"/>
              <a:t> 다른 객체로 인식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 flipV="1">
            <a:off x="4237310" y="4965268"/>
            <a:ext cx="184685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Tuple </a:t>
            </a:r>
            <a:r>
              <a:rPr lang="ko-KR" altLang="en-US" dirty="0" smtClean="0"/>
              <a:t>처리 이슈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내장 타입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이지만 원소가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일 경우 값이 변경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객체는 변경되지 않음</a:t>
            </a:r>
            <a:endParaRPr lang="en-US" altLang="ko-KR" dirty="0" smtClean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45024"/>
            <a:ext cx="25717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764704"/>
            <a:ext cx="8515672" cy="5102696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2.12 Sequence 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type</a:t>
            </a:r>
            <a:br>
              <a:rPr lang="en-US" altLang="ko-KR" sz="6000" dirty="0" smtClean="0"/>
            </a:br>
            <a:r>
              <a:rPr lang="en-US" altLang="ko-KR" sz="6000" dirty="0" smtClean="0"/>
              <a:t>(Index/slice)</a:t>
            </a:r>
            <a:br>
              <a:rPr lang="en-US" altLang="ko-KR" sz="6000" dirty="0" smtClean="0"/>
            </a:br>
            <a:r>
              <a:rPr lang="ko-KR" altLang="en-US" sz="6000" dirty="0" smtClean="0"/>
              <a:t>검색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ko-KR" altLang="en-US" dirty="0" smtClean="0"/>
              <a:t>타입 검색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92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방법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안에 들어있는 원소를 접근하는 법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691680" y="3573016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index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4941168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slice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1960" y="382039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원소에 값을 직접 접근하는 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44820" y="518855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 원소들을 가지는 부분 집합으로 검색하는 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4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8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명명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4392488"/>
          </a:xfrm>
        </p:spPr>
        <p:txBody>
          <a:bodyPr>
            <a:norm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상수와 클래스는 대문자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변수와 함수는 소문자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카멜</a:t>
            </a:r>
            <a:r>
              <a:rPr lang="ko-KR" altLang="en-US" dirty="0" smtClean="0"/>
              <a:t> 표기 등</a:t>
            </a:r>
            <a:r>
              <a:rPr lang="en-US" altLang="ko-KR" dirty="0" smtClean="0"/>
              <a:t>)</a:t>
            </a:r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앞에 하나의 </a:t>
            </a:r>
            <a:r>
              <a:rPr lang="ko-KR" altLang="en-US" dirty="0"/>
              <a:t>밑줄과 </a:t>
            </a:r>
            <a:r>
              <a:rPr lang="ko-KR" altLang="en-US" dirty="0" err="1"/>
              <a:t>식별자를</a:t>
            </a:r>
            <a:r>
              <a:rPr lang="ko-KR" altLang="en-US" dirty="0"/>
              <a:t> 시작하면 </a:t>
            </a:r>
            <a:r>
              <a:rPr lang="en-US" altLang="ko-KR" dirty="0" smtClean="0"/>
              <a:t>Private</a:t>
            </a:r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(property, </a:t>
            </a:r>
            <a:r>
              <a:rPr lang="ko-KR" altLang="en-US" dirty="0" smtClean="0"/>
              <a:t>사용자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앞에 두 </a:t>
            </a:r>
            <a:r>
              <a:rPr lang="ko-KR" altLang="en-US" dirty="0"/>
              <a:t>개의 주요 밑줄 </a:t>
            </a:r>
            <a:r>
              <a:rPr lang="ko-KR" altLang="en-US" dirty="0" err="1"/>
              <a:t>식별자를</a:t>
            </a:r>
            <a:r>
              <a:rPr lang="ko-KR" altLang="en-US" dirty="0"/>
              <a:t> 시작하면 강력한 </a:t>
            </a:r>
            <a:r>
              <a:rPr lang="en-US" altLang="ko-KR" dirty="0" smtClean="0"/>
              <a:t>Private(</a:t>
            </a:r>
            <a:r>
              <a:rPr lang="ko-KR" altLang="en-US" dirty="0" smtClean="0"/>
              <a:t>사용자 </a:t>
            </a:r>
            <a:r>
              <a:rPr lang="ko-KR" altLang="en-US" dirty="0" err="1"/>
              <a:t>식별자로</a:t>
            </a:r>
            <a:r>
              <a:rPr lang="ko-KR" altLang="en-US" dirty="0"/>
              <a:t> 정의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앞뒤로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밑줄로 </a:t>
            </a:r>
            <a:r>
              <a:rPr lang="ko-KR" altLang="en-US" dirty="0"/>
              <a:t>끝나는 경우</a:t>
            </a:r>
            <a:r>
              <a:rPr lang="en-US" altLang="ko-KR" dirty="0"/>
              <a:t>, </a:t>
            </a:r>
            <a:r>
              <a:rPr lang="ko-KR" altLang="en-US" dirty="0" smtClean="0"/>
              <a:t>언어 </a:t>
            </a:r>
            <a:r>
              <a:rPr lang="ko-KR" altLang="en-US" dirty="0"/>
              <a:t>정의 특별한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(special method)</a:t>
            </a:r>
            <a:r>
              <a:rPr lang="ko-KR" altLang="en-US" dirty="0" smtClean="0"/>
              <a:t>으로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7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 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String </a:t>
            </a:r>
            <a:r>
              <a:rPr lang="ko-KR" altLang="en-US" dirty="0" smtClean="0"/>
              <a:t>타입을 제외하고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원소의 타입이고  </a:t>
            </a:r>
            <a:r>
              <a:rPr lang="en-US" altLang="ko-KR" dirty="0" smtClean="0"/>
              <a:t>slice</a:t>
            </a:r>
            <a:r>
              <a:rPr lang="ko-KR" altLang="en-US" dirty="0" smtClean="0"/>
              <a:t>는 시퀀스 타입으로 처리됨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2714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8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Accessing Values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Type(String, List, Tuple)</a:t>
            </a:r>
            <a:r>
              <a:rPr lang="ko-KR" altLang="en-US" dirty="0"/>
              <a:t>은 </a:t>
            </a:r>
            <a:r>
              <a:rPr lang="ko-KR" altLang="en-US" dirty="0" err="1"/>
              <a:t>변수명</a:t>
            </a:r>
            <a:r>
              <a:rPr lang="en-US" altLang="ko-KR" dirty="0"/>
              <a:t>[index]</a:t>
            </a:r>
            <a:r>
              <a:rPr lang="ko-KR" altLang="en-US" dirty="0"/>
              <a:t>로 값을 접근하여 </a:t>
            </a:r>
            <a:r>
              <a:rPr lang="ko-KR" altLang="en-US" dirty="0" smtClean="0"/>
              <a:t>가져옴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28999"/>
            <a:ext cx="3240360" cy="238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789040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변수에는 </a:t>
            </a:r>
            <a:r>
              <a:rPr lang="en-US" altLang="ko-KR" dirty="0"/>
              <a:t>Sequence Instance</a:t>
            </a:r>
            <a:r>
              <a:rPr lang="ko-KR" altLang="en-US" dirty="0"/>
              <a:t>이 참조를 가지고 있고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를 </a:t>
            </a:r>
            <a:r>
              <a:rPr lang="ko-KR" altLang="en-US" dirty="0"/>
              <a:t>이용하여 값들의 위치를 검색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범위가 벗어나면 오류이지만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접근은 범위가 벗어나도 오류를 </a:t>
            </a:r>
            <a:r>
              <a:rPr lang="ko-KR" altLang="en-US" dirty="0" err="1" smtClean="0"/>
              <a:t>내지않음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3789040"/>
            <a:ext cx="58959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2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Updating Values : 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변수에는 </a:t>
            </a:r>
            <a:r>
              <a:rPr lang="en-US" altLang="ko-KR" dirty="0" smtClean="0"/>
              <a:t>Sequence Instance</a:t>
            </a:r>
            <a:r>
              <a:rPr lang="ko-KR" altLang="en-US" dirty="0" smtClean="0"/>
              <a:t>이 참조를 가지고 있고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이용하여 값들의 위치를 검색하고 </a:t>
            </a:r>
            <a:r>
              <a:rPr lang="ko-KR" altLang="en-US" dirty="0" err="1" smtClean="0"/>
              <a:t>할당값을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861048"/>
            <a:ext cx="367240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3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Updating Values: 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문자열은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로 접근해서 갱신이 불가하므로 별도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작성해서 변경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861048"/>
            <a:ext cx="309634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93647"/>
            <a:ext cx="3168352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enumerater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6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와 값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(enumerate)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값도 활용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933056"/>
            <a:ext cx="40290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67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Slice()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0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slice() </a:t>
            </a:r>
            <a:r>
              <a:rPr lang="ko-KR" altLang="en-US" dirty="0" smtClean="0"/>
              <a:t>함수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slice()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조회 가능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288032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1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처리 규칙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slice() </a:t>
            </a:r>
            <a:r>
              <a:rPr lang="ko-KR" altLang="en-US" dirty="0" smtClean="0"/>
              <a:t>함수 이용해서 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slice()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조회 가능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137" y="3284984"/>
            <a:ext cx="5600700" cy="26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8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모든버전용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slicing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갱신과 삭제는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타입만 가능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(python 2.x</a:t>
            </a:r>
            <a:r>
              <a:rPr lang="ko-KR" altLang="en-US" dirty="0" smtClean="0"/>
              <a:t>에만 있음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5656" y="3356992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4412066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, </a:t>
            </a:r>
            <a:r>
              <a:rPr lang="en-US" altLang="ko-KR" sz="1400" i="1" dirty="0" smtClean="0"/>
              <a:t>sequence)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475656" y="5457747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10951" y="36168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검</a:t>
            </a:r>
            <a:r>
              <a:rPr lang="ko-KR" altLang="en-US" sz="1400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5" y="4671971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생성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10951" y="57176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삭</a:t>
            </a:r>
            <a:r>
              <a:rPr lang="ko-KR" altLang="en-US" sz="1400" dirty="0"/>
              <a:t>제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40968"/>
            <a:ext cx="3124200" cy="280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</a:t>
            </a:r>
            <a:r>
              <a:rPr lang="ko-KR" altLang="en-US" dirty="0" smtClean="0"/>
              <a:t>버전용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Container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List,dict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에 범위 내에서만 처리됨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모든 버전에 사용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02537" y="3009475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802537" y="4233611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, </a:t>
            </a:r>
            <a:r>
              <a:rPr lang="en-US" altLang="ko-KR" sz="1400" i="1" dirty="0"/>
              <a:t>value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802537" y="5457747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49800" y="32693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84" y="44935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9800" y="57176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16157"/>
            <a:ext cx="24574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 </a:t>
            </a:r>
            <a:r>
              <a:rPr lang="en-US" altLang="ko-KR" dirty="0" smtClean="0"/>
              <a:t>get/set/del item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/list/tuple </a:t>
            </a:r>
            <a:r>
              <a:rPr lang="ko-KR" altLang="en-US" sz="2800" dirty="0" smtClean="0"/>
              <a:t>등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생성된 자료에 대해 검색하고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/list </a:t>
            </a:r>
            <a:r>
              <a:rPr lang="ko-KR" altLang="en-US" sz="2800" dirty="0"/>
              <a:t>등</a:t>
            </a:r>
            <a:r>
              <a:rPr lang="ko-KR" altLang="en-US" sz="2800" dirty="0" smtClean="0"/>
              <a:t>은 갱신과 삭제가 가능한 내부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24003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2120" y="3861048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참조</a:t>
            </a:r>
            <a:endParaRPr lang="en-US" altLang="ko-KR" dirty="0" smtClean="0"/>
          </a:p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값으로 참조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2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get/set/del slice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버전일 경우에만 </a:t>
            </a:r>
            <a:r>
              <a:rPr lang="en-US" altLang="ko-KR" sz="2800" dirty="0" smtClean="0"/>
              <a:t>Sequence</a:t>
            </a:r>
            <a:r>
              <a:rPr lang="ko-KR" altLang="en-US" sz="2800" dirty="0" smtClean="0"/>
              <a:t>타입에 대한 </a:t>
            </a:r>
            <a:r>
              <a:rPr lang="en-US" altLang="ko-KR" sz="2800" dirty="0" smtClean="0"/>
              <a:t>slicing </a:t>
            </a:r>
            <a:r>
              <a:rPr lang="ko-KR" altLang="en-US" sz="2800" dirty="0" smtClean="0"/>
              <a:t>처리</a:t>
            </a:r>
            <a:r>
              <a:rPr lang="en-US" altLang="ko-KR" sz="2800" dirty="0" smtClean="0"/>
              <a:t>(item</a:t>
            </a:r>
            <a:r>
              <a:rPr lang="ko-KR" altLang="en-US" sz="2800" dirty="0" smtClean="0"/>
              <a:t>으로 통합됨</a:t>
            </a:r>
            <a:r>
              <a:rPr lang="en-US" altLang="ko-KR" sz="2800" dirty="0" smtClean="0"/>
              <a:t>)</a:t>
            </a:r>
          </a:p>
          <a:p>
            <a:pPr marL="457200" lvl="1" indent="0" fontAlgn="base">
              <a:buNone/>
            </a:pPr>
            <a:endParaRPr lang="en-US" altLang="ko-KR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29908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1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2.13 String 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format</a:t>
            </a:r>
            <a:br>
              <a:rPr lang="en-US" altLang="ko-KR" sz="6000" dirty="0" smtClean="0"/>
            </a:br>
            <a:r>
              <a:rPr lang="ko-KR" altLang="en-US" sz="6000" dirty="0" smtClean="0"/>
              <a:t>공통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2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Format conversion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7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Format : </a:t>
            </a:r>
            <a:r>
              <a:rPr lang="ko-KR" altLang="en-US" dirty="0" smtClean="0"/>
              <a:t>변환타</a:t>
            </a:r>
            <a:r>
              <a:rPr lang="ko-KR" altLang="en-US" dirty="0"/>
              <a:t>입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format</a:t>
            </a:r>
            <a:r>
              <a:rPr lang="ko-KR" altLang="en-US" dirty="0" smtClean="0"/>
              <a:t>을 위한 변환 타입들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669194"/>
              </p:ext>
            </p:extLst>
          </p:nvPr>
        </p:nvGraphicFramePr>
        <p:xfrm>
          <a:off x="827584" y="2780928"/>
          <a:ext cx="7704856" cy="3755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616624"/>
              </a:tblGrid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Conversion Type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Meaning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1644">
                <a:tc>
                  <a:txBody>
                    <a:bodyPr/>
                    <a:lstStyle/>
                    <a:p>
                      <a:pPr algn="ctr"/>
                      <a:r>
                        <a:rPr kumimoji="0" lang="da-DK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d, i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Signed integer decimal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octal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u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decimal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hexadecimal (lowercase)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hexadecimal (uppercase)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exponential format (lowercase)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exponential format (uppercase)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f, F</a:t>
                      </a:r>
                      <a:endParaRPr kumimoji="0" lang="en-US" altLang="ko-KR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decimal format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kumimoji="0"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Same as e if exponent is greater than –4 or less than precision; f otherwise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G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Same as E if exponent is greater than –4 or less than precision; F otherwise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 character (accepts an integer or a single character string)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r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(converts any Python object using </a:t>
                      </a:r>
                      <a:r>
                        <a:rPr kumimoji="0" lang="en-US" altLang="ko-KR" sz="9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</a:t>
                      </a: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w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(converts any Python object using </a:t>
                      </a:r>
                      <a:r>
                        <a:rPr kumimoji="0" lang="en-US" altLang="ko-KR" sz="9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66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 </a:t>
            </a:r>
            <a:r>
              <a:rPr lang="ko-KR" altLang="en-US" sz="6000" dirty="0" err="1" smtClean="0"/>
              <a:t>파이썬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7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충돌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동일한 </a:t>
            </a:r>
            <a:r>
              <a:rPr lang="en-US" altLang="ko-KR" sz="2800" dirty="0" smtClean="0"/>
              <a:t>namespace</a:t>
            </a:r>
            <a:r>
              <a:rPr lang="ko-KR" altLang="en-US" sz="2800" dirty="0" smtClean="0"/>
              <a:t>를 관리하므로 이름이 동일시 재할당이 발생해 버림</a:t>
            </a:r>
            <a:endParaRPr lang="en-US" altLang="ko-KR" sz="2800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275272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99592" y="3140968"/>
            <a:ext cx="3312368" cy="26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2780928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75656" y="3645024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operator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200000">
            <a:off x="2002170" y="475600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5562174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operator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1678" y="4459715"/>
            <a:ext cx="172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같은 이름이 존재하면 나중에 할당되는 값으로 변경</a:t>
            </a:r>
            <a:endParaRPr lang="ko-KR" altLang="en-US" sz="1600" b="1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3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New </a:t>
            </a:r>
            <a:r>
              <a:rPr lang="ko-KR" altLang="en-US" dirty="0" smtClean="0"/>
              <a:t>타입변환 코드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위치접근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941168"/>
            <a:ext cx="47529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1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이름접근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{name: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941168"/>
            <a:ext cx="39909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486408"/>
              </p:ext>
            </p:extLst>
          </p:nvPr>
        </p:nvGraphicFramePr>
        <p:xfrm>
          <a:off x="971600" y="3861048"/>
          <a:ext cx="7200800" cy="2743200"/>
        </p:xfrm>
        <a:graphic>
          <a:graphicData uri="http://schemas.openxmlformats.org/drawingml/2006/table">
            <a:tbl>
              <a:tblPr/>
              <a:tblGrid>
                <a:gridCol w="2448272"/>
                <a:gridCol w="47525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문자열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String)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effectLst/>
                        </a:rPr>
                        <a:t> d, </a:t>
                      </a:r>
                      <a:r>
                        <a:rPr lang="en-US" sz="1200" baseline="0" dirty="0" err="1" smtClean="0">
                          <a:effectLst/>
                        </a:rPr>
                        <a:t>i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정수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Integer)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부동소수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floating-point)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o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16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16</a:t>
                      </a:r>
                      <a:r>
                        <a:rPr lang="ko-KR" altLang="en-US" sz="1200" dirty="0" smtClean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%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%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표시</a:t>
                      </a:r>
                      <a:endParaRPr lang="ko-KR" altLang="en-US" sz="1200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!r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__</a:t>
                      </a:r>
                      <a:r>
                        <a:rPr lang="en-US" altLang="ko-KR" sz="1200" dirty="0" err="1" smtClean="0">
                          <a:effectLst/>
                        </a:rPr>
                        <a:t>repr</a:t>
                      </a:r>
                      <a:r>
                        <a:rPr lang="en-US" altLang="ko-KR" sz="1200" dirty="0" smtClean="0">
                          <a:effectLst/>
                        </a:rPr>
                        <a:t>__ </a:t>
                      </a:r>
                      <a:r>
                        <a:rPr lang="ko-KR" altLang="en-US" sz="1200" dirty="0" smtClean="0">
                          <a:effectLst/>
                        </a:rPr>
                        <a:t>처리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 !s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__</a:t>
                      </a:r>
                      <a:r>
                        <a:rPr lang="en-US" altLang="ko-KR" sz="1200" dirty="0" err="1" smtClean="0">
                          <a:effectLst/>
                        </a:rPr>
                        <a:t>str</a:t>
                      </a:r>
                      <a:r>
                        <a:rPr lang="en-US" altLang="ko-KR" sz="1200" dirty="0" smtClean="0">
                          <a:effectLst/>
                        </a:rPr>
                        <a:t>__</a:t>
                      </a:r>
                      <a:endParaRPr lang="ko-KR" altLang="en-US" sz="1200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19695"/>
            <a:ext cx="47529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9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String Format -old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913721"/>
              </p:ext>
            </p:extLst>
          </p:nvPr>
        </p:nvGraphicFramePr>
        <p:xfrm>
          <a:off x="1475656" y="3717032"/>
          <a:ext cx="6408712" cy="1645920"/>
        </p:xfrm>
        <a:graphic>
          <a:graphicData uri="http://schemas.openxmlformats.org/drawingml/2006/table">
            <a:tbl>
              <a:tblPr/>
              <a:tblGrid>
                <a:gridCol w="1866829"/>
                <a:gridCol w="454188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문자</a:t>
                      </a:r>
                      <a:r>
                        <a:rPr lang="en-US" altLang="ko-KR" sz="1200" dirty="0" smtClean="0">
                          <a:effectLst/>
                        </a:rPr>
                        <a:t>(string)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정수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Integer)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부동소수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floating-point)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%x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16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02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(%) : 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“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 % (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내부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값</a:t>
            </a:r>
            <a:r>
              <a:rPr lang="en-US" altLang="ko-KR" dirty="0" smtClean="0"/>
              <a:t>)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157192"/>
            <a:ext cx="7067550" cy="12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%</a:t>
            </a:r>
            <a:r>
              <a:rPr lang="ko-KR" altLang="en-US" dirty="0" err="1" smtClean="0">
                <a:solidFill>
                  <a:schemeClr val="tx1"/>
                </a:solidFill>
              </a:rPr>
              <a:t>스트링타</a:t>
            </a:r>
            <a:r>
              <a:rPr lang="ko-KR" altLang="en-US" dirty="0" err="1">
                <a:solidFill>
                  <a:schemeClr val="tx1"/>
                </a:solidFill>
              </a:rPr>
              <a:t>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 % (</a:t>
            </a:r>
            <a:r>
              <a:rPr lang="ko-KR" altLang="en-US" dirty="0" err="1">
                <a:solidFill>
                  <a:schemeClr val="tx1"/>
                </a:solidFill>
              </a:rPr>
              <a:t>스트링</a:t>
            </a:r>
            <a:r>
              <a:rPr lang="ko-KR" altLang="en-US" dirty="0">
                <a:solidFill>
                  <a:schemeClr val="tx1"/>
                </a:solidFill>
              </a:rPr>
              <a:t> 내부 </a:t>
            </a:r>
            <a:r>
              <a:rPr lang="ko-KR" altLang="en-US" dirty="0" err="1">
                <a:solidFill>
                  <a:schemeClr val="tx1"/>
                </a:solidFill>
              </a:rPr>
              <a:t>매칭</a:t>
            </a:r>
            <a:r>
              <a:rPr lang="ko-KR" altLang="en-US" dirty="0">
                <a:solidFill>
                  <a:schemeClr val="tx1"/>
                </a:solidFill>
              </a:rPr>
              <a:t>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(%) : name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013176"/>
            <a:ext cx="2857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%(</a:t>
            </a:r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err="1" smtClean="0">
                <a:solidFill>
                  <a:schemeClr val="tx1"/>
                </a:solidFill>
              </a:rPr>
              <a:t>스트링타입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 %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타입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2.14 String format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폭과 정확도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</a:t>
            </a:r>
            <a:r>
              <a:rPr lang="ko-KR" altLang="en-US" sz="6000" dirty="0"/>
              <a:t>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New </a:t>
            </a:r>
            <a:r>
              <a:rPr lang="ko-KR" altLang="en-US" dirty="0" smtClean="0"/>
              <a:t>폭과 정확도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8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Special  </a:t>
            </a:r>
            <a:r>
              <a:rPr lang="ko-KR" altLang="en-US" dirty="0" smtClean="0"/>
              <a:t>명명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3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정수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469774" y="2564904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296" y="4562544"/>
            <a:ext cx="26670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1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실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469774" y="2564904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581128"/>
            <a:ext cx="31146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smtClean="0"/>
              <a:t>위치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width.precision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타입변환 </a:t>
            </a:r>
            <a:r>
              <a:rPr lang="en-US" altLang="ko-KR" dirty="0" smtClean="0"/>
              <a:t>}  “.format(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을 가지고 별도의 </a:t>
            </a:r>
            <a:r>
              <a:rPr lang="ko-KR" altLang="en-US" dirty="0" err="1" smtClean="0"/>
              <a:t>포맷팅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259632" y="3140968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25144"/>
            <a:ext cx="32575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4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숫</a:t>
            </a:r>
            <a:r>
              <a:rPr lang="ko-KR" altLang="en-US" dirty="0"/>
              <a:t>자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formatting </a:t>
            </a:r>
            <a:r>
              <a:rPr lang="ko-KR" altLang="en-US" dirty="0" smtClean="0"/>
              <a:t>처리 예시</a:t>
            </a:r>
            <a:endParaRPr lang="en-US" altLang="ko-KR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89" y="2276872"/>
            <a:ext cx="6181725" cy="434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9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old </a:t>
            </a:r>
            <a:r>
              <a:rPr lang="ko-KR" altLang="en-US" dirty="0" smtClean="0"/>
              <a:t>폭과 정확도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2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포매팅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%</a:t>
            </a:r>
            <a:r>
              <a:rPr lang="en-US" altLang="ko-KR" dirty="0" err="1" smtClean="0"/>
              <a:t>width.precision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타입변환 </a:t>
            </a:r>
            <a:r>
              <a:rPr lang="en-US" altLang="ko-KR" dirty="0" smtClean="0"/>
              <a:t>}  “ %format(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을 가지고 별도의 </a:t>
            </a:r>
            <a:r>
              <a:rPr lang="ko-KR" altLang="en-US" dirty="0" err="1" smtClean="0"/>
              <a:t>포맷팅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33623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98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old </a:t>
            </a:r>
            <a:r>
              <a:rPr lang="ko-KR" altLang="en-US" dirty="0" smtClean="0"/>
              <a:t>폭을</a:t>
            </a:r>
            <a:r>
              <a:rPr lang="en-US" altLang="ko-KR" dirty="0" smtClean="0"/>
              <a:t> *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8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받기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*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폭에 대해 값을 받아 처리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0968"/>
            <a:ext cx="4238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2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2.15 String format</a:t>
            </a:r>
            <a:br>
              <a:rPr lang="en-US" altLang="ko-KR" sz="6000" dirty="0" smtClean="0"/>
            </a:br>
            <a:r>
              <a:rPr lang="ko-KR" altLang="en-US" sz="6000" dirty="0" smtClean="0"/>
              <a:t>위치 및 </a:t>
            </a:r>
            <a:r>
              <a:rPr lang="en-US" altLang="ko-KR" sz="6000" dirty="0" smtClean="0"/>
              <a:t>name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85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String Format –new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6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Special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9361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내부에서 제공되는  </a:t>
            </a:r>
            <a:r>
              <a:rPr lang="en-US" altLang="ko-KR" sz="2800" dirty="0" smtClean="0"/>
              <a:t>__special__</a:t>
            </a:r>
            <a:r>
              <a:rPr lang="ko-KR" altLang="en-US" sz="2800" dirty="0" smtClean="0"/>
              <a:t>로 생성되어 있는 속성 및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22002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7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“% %” % 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처리를 </a:t>
            </a:r>
            <a:r>
              <a:rPr lang="en-US" altLang="ko-KR" dirty="0" smtClean="0"/>
              <a:t>“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위치</a:t>
            </a:r>
            <a:r>
              <a:rPr lang="en-US" altLang="ko-KR" dirty="0" smtClean="0"/>
              <a:t>}  “.format(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0968"/>
            <a:ext cx="4019550" cy="313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9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 및 </a:t>
            </a:r>
            <a:r>
              <a:rPr lang="en-US" altLang="ko-KR" dirty="0" smtClean="0"/>
              <a:t>name - 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5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index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위치</a:t>
            </a:r>
            <a:r>
              <a:rPr lang="en-US" altLang="ko-KR" dirty="0" smtClean="0"/>
              <a:t>}  “.format(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위치는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 증가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724128" y="4268821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{}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파라미터보다</a:t>
            </a:r>
            <a:r>
              <a:rPr lang="ko-KR" altLang="en-US" dirty="0" smtClean="0"/>
              <a:t> 작으면 처리가 되지만 </a:t>
            </a:r>
            <a:r>
              <a:rPr lang="en-US" altLang="ko-KR" dirty="0" smtClean="0"/>
              <a:t>{]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개수보다 많으면 오류가 발생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468052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2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name </a:t>
            </a:r>
            <a:r>
              <a:rPr lang="ko-KR" altLang="en-US" dirty="0" smtClean="0"/>
              <a:t>치환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</a:t>
            </a:r>
            <a:r>
              <a:rPr lang="ko-KR" altLang="en-US" dirty="0" err="1"/>
              <a:t>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}  “.format(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=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6827" y="4100879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{}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파라미터보다</a:t>
            </a:r>
            <a:r>
              <a:rPr lang="ko-KR" altLang="en-US" dirty="0" smtClean="0"/>
              <a:t> 작으면 처리가 되지만 </a:t>
            </a:r>
            <a:r>
              <a:rPr lang="en-US" altLang="ko-KR" dirty="0" smtClean="0"/>
              <a:t>{]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개수보다 많으면 오류가 발생</a:t>
            </a:r>
            <a:endParaRPr lang="ko-KR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573016"/>
            <a:ext cx="482453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7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혼용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치환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}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</a:t>
            </a:r>
            <a:r>
              <a:rPr lang="ko-KR" altLang="en-US" dirty="0" err="1"/>
              <a:t>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}  “.format(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=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92080" y="4100879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처리시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처리는 맨 </a:t>
            </a:r>
            <a:r>
              <a:rPr lang="ko-KR" altLang="en-US" dirty="0" err="1" smtClean="0"/>
              <a:t>뒷에서</a:t>
            </a:r>
            <a:r>
              <a:rPr lang="ko-KR" altLang="en-US" dirty="0" smtClean="0"/>
              <a:t> 처리가 되어야 함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5104"/>
            <a:ext cx="36290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6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 및 </a:t>
            </a:r>
            <a:r>
              <a:rPr lang="en-US" altLang="ko-KR" dirty="0" smtClean="0"/>
              <a:t>name - 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5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혼용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치환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</a:t>
            </a:r>
            <a:r>
              <a:rPr lang="en-US" altLang="ko-KR" dirty="0" smtClean="0"/>
              <a:t>% </a:t>
            </a:r>
            <a:r>
              <a:rPr lang="ko-KR" altLang="en-US" dirty="0" smtClean="0"/>
              <a:t>데이터 간에 개수가 맞아야 하고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타입일 경우는 속성의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를 사용하면 됨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33956"/>
            <a:ext cx="57245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038600"/>
            <a:ext cx="858768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2.16 String format</a:t>
            </a:r>
            <a:br>
              <a:rPr lang="en-US" altLang="ko-KR" sz="6000" dirty="0" smtClean="0"/>
            </a:br>
            <a:r>
              <a:rPr lang="ko-KR" altLang="en-US" sz="6000" dirty="0" smtClean="0"/>
              <a:t>정렬 및 사인부호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8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정렬 </a:t>
            </a:r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/>
              <a:t>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정</a:t>
            </a:r>
            <a:r>
              <a:rPr lang="ko-KR" altLang="en-US" dirty="0"/>
              <a:t>렬</a:t>
            </a:r>
            <a:r>
              <a:rPr lang="ko-KR" altLang="en-US" dirty="0" smtClean="0"/>
              <a:t>하는 방법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07761"/>
              </p:ext>
            </p:extLst>
          </p:nvPr>
        </p:nvGraphicFramePr>
        <p:xfrm>
          <a:off x="971600" y="3861048"/>
          <a:ext cx="7200800" cy="1371600"/>
        </p:xfrm>
        <a:graphic>
          <a:graphicData uri="http://schemas.openxmlformats.org/drawingml/2006/table">
            <a:tbl>
              <a:tblPr/>
              <a:tblGrid>
                <a:gridCol w="2448272"/>
                <a:gridCol w="47525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&lt;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좌측 정렬 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&gt;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우측정렬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^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가운데 정렬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=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1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1.8 Keywords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7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정렬 부호를 붙여 </a:t>
            </a:r>
            <a:r>
              <a:rPr lang="en-US" altLang="ko-KR" dirty="0" smtClean="0"/>
              <a:t>format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28184" y="5036983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공백을 채우려면 정렬방법부호 앞에 공백으로 대체할 문자를 표시하면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2" y="4293096"/>
            <a:ext cx="4896543" cy="23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66731" y="288965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정렬</a:t>
            </a:r>
            <a:r>
              <a:rPr lang="en-US" altLang="ko-KR" dirty="0" smtClean="0">
                <a:solidFill>
                  <a:schemeClr val="tx1"/>
                </a:solidFill>
              </a:rPr>
              <a:t>][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Sign/0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- 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Signs, </a:t>
            </a:r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사인부호와 </a:t>
            </a:r>
            <a:r>
              <a:rPr lang="en-US" altLang="ko-KR" dirty="0" smtClean="0"/>
              <a:t>padding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93096"/>
            <a:ext cx="29051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66731" y="270892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부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  <a:r>
              <a:rPr lang="en-US" altLang="ko-KR" dirty="0" smtClean="0">
                <a:solidFill>
                  <a:schemeClr val="tx1"/>
                </a:solidFill>
              </a:rPr>
              <a:t>][padding][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9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Sign/0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- 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8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Signs, Zero-Padding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%(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)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(.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)?[</a:t>
            </a:r>
            <a:r>
              <a:rPr lang="en-US" altLang="ko-KR" dirty="0" err="1" smtClean="0"/>
              <a:t>s|d|f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en-US" altLang="ko-KR" dirty="0" smtClean="0"/>
              <a:t>+ </a:t>
            </a:r>
            <a:r>
              <a:rPr lang="ko-KR" altLang="en-US" dirty="0" smtClean="0"/>
              <a:t>부호는 우측정렬</a:t>
            </a:r>
            <a:r>
              <a:rPr lang="en-US" altLang="ko-KR" dirty="0" smtClean="0"/>
              <a:t>/ -</a:t>
            </a:r>
            <a:r>
              <a:rPr lang="ko-KR" altLang="en-US" dirty="0" smtClean="0"/>
              <a:t>부호는 좌측 정렬</a:t>
            </a:r>
            <a:endParaRPr lang="en-US" altLang="ko-KR" dirty="0" smtClean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266429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416221"/>
            <a:ext cx="29718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2.17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set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3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Set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2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중복을 허용하지 </a:t>
            </a:r>
            <a:r>
              <a:rPr lang="ko-KR" altLang="en-US" dirty="0" smtClean="0"/>
              <a:t>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순서가 없음</a:t>
            </a:r>
            <a:r>
              <a:rPr lang="en-US" altLang="ko-KR" dirty="0" smtClean="0"/>
              <a:t> </a:t>
            </a:r>
            <a:r>
              <a:rPr lang="en-US" altLang="ko-KR" dirty="0"/>
              <a:t>(unordered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smtClean="0"/>
              <a:t>교집합</a:t>
            </a:r>
            <a:r>
              <a:rPr lang="en-US" altLang="ko-KR" dirty="0" smtClean="0"/>
              <a:t>(&amp;), </a:t>
            </a:r>
            <a:r>
              <a:rPr lang="ko-KR" altLang="en-US" dirty="0" smtClean="0"/>
              <a:t>합집합</a:t>
            </a:r>
            <a:r>
              <a:rPr lang="en-US" altLang="ko-KR" dirty="0" smtClean="0"/>
              <a:t>(|),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(-) </a:t>
            </a:r>
            <a:r>
              <a:rPr lang="ko-KR" altLang="en-US" dirty="0" smtClean="0"/>
              <a:t>연산 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Set: mutable set</a:t>
            </a:r>
          </a:p>
          <a:p>
            <a:pPr marL="0" indent="0">
              <a:buNone/>
            </a:pPr>
            <a:r>
              <a:rPr lang="en-US" altLang="ko-KR" dirty="0" err="1" smtClean="0"/>
              <a:t>Frozenset</a:t>
            </a:r>
            <a:r>
              <a:rPr lang="en-US" altLang="ko-KR" dirty="0" smtClean="0"/>
              <a:t>: immutable set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834" y="3933056"/>
            <a:ext cx="650875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77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생성시 주의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내부 원소가 리스트 등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값이 들어갈 수 없음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652120" y="5085184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 smtClean="0"/>
              <a:t>은 구조상 내부 요소가 변경이 가능한 값으로 구성할 수 없다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2" y="2924944"/>
            <a:ext cx="423655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508104" y="350100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/>
              <a:t>  </a:t>
            </a:r>
            <a:r>
              <a:rPr lang="ko-KR" altLang="en-US" dirty="0" smtClean="0"/>
              <a:t>생성은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가능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Set()</a:t>
            </a:r>
            <a:r>
              <a:rPr lang="ko-KR" altLang="en-US" dirty="0" smtClean="0"/>
              <a:t>으로 생성시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리스트 등 </a:t>
            </a:r>
            <a:r>
              <a:rPr lang="en-US" altLang="ko-KR" dirty="0" smtClean="0"/>
              <a:t>mutable</a:t>
            </a:r>
            <a:r>
              <a:rPr lang="ko-KR" altLang="en-US" dirty="0"/>
              <a:t> </a:t>
            </a:r>
            <a:r>
              <a:rPr lang="ko-KR" altLang="en-US" dirty="0" smtClean="0"/>
              <a:t>객체를 요소로 처리할 수 없음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2304256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8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Keyword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89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 </a:t>
            </a:r>
            <a:r>
              <a:rPr lang="ko-KR" altLang="en-US" dirty="0" smtClean="0"/>
              <a:t>타입은 </a:t>
            </a:r>
            <a:r>
              <a:rPr lang="en-US" altLang="ko-KR" dirty="0" smtClean="0"/>
              <a:t>index/slice </a:t>
            </a:r>
            <a:r>
              <a:rPr lang="ko-KR" altLang="en-US" dirty="0" smtClean="0"/>
              <a:t>검색을 제공하지 않으므로 내부 원소는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통해 원소를 조회</a:t>
            </a:r>
            <a:endParaRPr lang="en-US" altLang="ko-K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40731"/>
            <a:ext cx="295232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40731"/>
            <a:ext cx="2448272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3648" y="530283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검색 오류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7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 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결과인 </a:t>
            </a:r>
            <a:r>
              <a:rPr lang="en-US" altLang="ko-KR" dirty="0" err="1" smtClean="0"/>
              <a:t>dict_keys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연산자를 지원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44862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41650"/>
            <a:ext cx="26193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91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FrozenSet</a:t>
            </a:r>
            <a:r>
              <a:rPr lang="en-US" altLang="ko-KR" dirty="0" smtClean="0"/>
              <a:t>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8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FrozenSet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및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FrozenSet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타입이므로 생성 후 원소를 추가나 삭제가 </a:t>
            </a:r>
            <a:r>
              <a:rPr lang="ko-KR" altLang="en-US" dirty="0"/>
              <a:t>불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6992"/>
            <a:ext cx="36861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29844"/>
            <a:ext cx="352839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b="1" u="sng" dirty="0" smtClean="0"/>
              <a:t>생성 이후 변경 불가</a:t>
            </a:r>
            <a:endParaRPr lang="ko-KR" altLang="en-US" b="1" u="sng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Set Type </a:t>
            </a:r>
            <a:r>
              <a:rPr lang="ko-KR" altLang="en-US" dirty="0" smtClean="0"/>
              <a:t>내장함</a:t>
            </a:r>
            <a:r>
              <a:rPr lang="ko-KR" altLang="en-US" dirty="0"/>
              <a:t>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2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smtClean="0"/>
              <a:t>내장 함수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411579"/>
              </p:ext>
            </p:extLst>
          </p:nvPr>
        </p:nvGraphicFramePr>
        <p:xfrm>
          <a:off x="611560" y="2132857"/>
          <a:ext cx="7704855" cy="1340688"/>
        </p:xfrm>
        <a:graphic>
          <a:graphicData uri="http://schemas.openxmlformats.org/drawingml/2006/table">
            <a:tbl>
              <a:tblPr/>
              <a:tblGrid>
                <a:gridCol w="2568285"/>
                <a:gridCol w="1536171"/>
                <a:gridCol w="3600399"/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len(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cardinality of set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for membership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test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for non-membership in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7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52478"/>
              </p:ext>
            </p:extLst>
          </p:nvPr>
        </p:nvGraphicFramePr>
        <p:xfrm>
          <a:off x="611560" y="2132857"/>
          <a:ext cx="7704855" cy="3037382"/>
        </p:xfrm>
        <a:graphic>
          <a:graphicData uri="http://schemas.openxmlformats.org/drawingml/2006/table">
            <a:tbl>
              <a:tblPr/>
              <a:tblGrid>
                <a:gridCol w="2568285"/>
                <a:gridCol w="1536171"/>
                <a:gridCol w="3600399"/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 dirty="0" err="1">
                          <a:effectLst/>
                        </a:rPr>
                        <a:t>.issubset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&lt;=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.issuperset(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&gt;=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.union(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|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from both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.intersection(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&amp;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common to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-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but 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99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.symmetric_difference(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^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 either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or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but not both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.copy()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new set with a shallow copy of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9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831616"/>
              </p:ext>
            </p:extLst>
          </p:nvPr>
        </p:nvGraphicFramePr>
        <p:xfrm>
          <a:off x="755576" y="2204864"/>
          <a:ext cx="7560843" cy="4064508"/>
        </p:xfrm>
        <a:graphic>
          <a:graphicData uri="http://schemas.openxmlformats.org/drawingml/2006/table">
            <a:tbl>
              <a:tblPr/>
              <a:tblGrid>
                <a:gridCol w="2424270"/>
                <a:gridCol w="1536173"/>
                <a:gridCol w="3600400"/>
              </a:tblGrid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dirty="0">
                          <a:effectLst/>
                        </a:rPr>
                        <a:t>Operation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Equivalent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Result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.update(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|=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adding elements from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.intersection_update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&amp;=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both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and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-=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removing elements found in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.symmetric_difference_update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^=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either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or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 but not in both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.add(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add element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to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.remove(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 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 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 if not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.discard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removes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from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if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.pop()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and return an arbitrary element from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 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 if empty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.clear()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all elements 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endParaRPr lang="en-US" sz="1100" dirty="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내장함수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4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</a:t>
            </a:r>
            <a:r>
              <a:rPr lang="ko-KR" altLang="en-US" dirty="0" smtClean="0"/>
              <a:t>정보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정보는 확인하기 위해 </a:t>
            </a:r>
            <a:r>
              <a:rPr lang="en-US" altLang="ko-KR" dirty="0" smtClean="0"/>
              <a:t>keyword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하여 확인 </a:t>
            </a:r>
            <a:r>
              <a:rPr lang="en-US" altLang="ko-KR" dirty="0" smtClean="0"/>
              <a:t>(2.7</a:t>
            </a:r>
            <a:r>
              <a:rPr lang="ko-KR" altLang="en-US" dirty="0" smtClean="0"/>
              <a:t>버전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63" y="3429000"/>
            <a:ext cx="640080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타입내부 점검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object, type,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override</a:t>
            </a:r>
            <a:r>
              <a:rPr lang="ko-KR" altLang="en-US" dirty="0" smtClean="0"/>
              <a:t>된 것을 비교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23" y="2996952"/>
            <a:ext cx="645160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9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연산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타입이므로 생성 후 원소에 대한 연산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3924300" cy="32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56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update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을 추가하는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합집합한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72" y="3068960"/>
            <a:ext cx="4314825" cy="345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/>
              <a:t>:</a:t>
            </a:r>
            <a:r>
              <a:rPr lang="en-US" altLang="ko-KR" dirty="0" err="1" smtClean="0"/>
              <a:t>intersection_update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매칭되는 원소만 남기는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교집합한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212976"/>
            <a:ext cx="4705350" cy="33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0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difference_update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매칭해서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집합이 매치되지 않는 원소만 남기는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차집합한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924944"/>
            <a:ext cx="4057650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</a:t>
            </a:r>
            <a:r>
              <a:rPr lang="en-US" altLang="ko-KR" sz="3100" dirty="0" err="1" smtClean="0"/>
              <a:t>symmetric_difference_update</a:t>
            </a:r>
            <a:endParaRPr lang="en-US" altLang="ko-KR" sz="31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매칭되는 원소를 빼고 양쪽 집합이  매치되지 않는 원소만 남기는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284984"/>
            <a:ext cx="5600700" cy="32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4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add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동일한 원소를 추가해도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기준에 따라 변경되지 않음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12" y="3068960"/>
            <a:ext cx="48196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8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remove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996952"/>
            <a:ext cx="42291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1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discard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39147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8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pop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</a:t>
            </a:r>
            <a:r>
              <a:rPr lang="en-US" altLang="ko-KR" dirty="0" smtClean="0"/>
              <a:t>hash </a:t>
            </a:r>
            <a:r>
              <a:rPr lang="ko-KR" altLang="en-US" dirty="0" smtClean="0"/>
              <a:t>위치 별로 삭제하는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. 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2924944"/>
            <a:ext cx="3800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85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: 2.x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2.7 </a:t>
            </a:r>
            <a:r>
              <a:rPr lang="ko-KR" altLang="en-US" dirty="0" smtClean="0"/>
              <a:t>버전 키워드 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55823"/>
              </p:ext>
            </p:extLst>
          </p:nvPr>
        </p:nvGraphicFramePr>
        <p:xfrm>
          <a:off x="827584" y="2708923"/>
          <a:ext cx="7344816" cy="2664297"/>
        </p:xfrm>
        <a:graphic>
          <a:graphicData uri="http://schemas.openxmlformats.org/drawingml/2006/table">
            <a:tbl>
              <a:tblPr/>
              <a:tblGrid>
                <a:gridCol w="1448851"/>
                <a:gridCol w="2143139"/>
                <a:gridCol w="1876413"/>
                <a:gridCol w="1876413"/>
              </a:tblGrid>
              <a:tr h="29603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</a:rPr>
                        <a:t>Keyword</a:t>
                      </a:r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and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elif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print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else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import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raise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assert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except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return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break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try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class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finally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lambda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while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continue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not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with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def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or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yield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del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pass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8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clear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전부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068960"/>
            <a:ext cx="40576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4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87624" y="4038600"/>
            <a:ext cx="765157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2.18 </a:t>
            </a:r>
            <a:r>
              <a:rPr lang="ko-KR" altLang="en-US" sz="6000" dirty="0" smtClean="0"/>
              <a:t>내장 </a:t>
            </a:r>
            <a:r>
              <a:rPr lang="en-US" altLang="ko-KR" sz="6000" dirty="0" smtClean="0"/>
              <a:t>mapping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40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mapping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00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Mapping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-dictionary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Key/Value</a:t>
            </a:r>
            <a:r>
              <a:rPr lang="ko-KR" altLang="en-US" dirty="0" smtClean="0"/>
              <a:t>로 원소를 관리하는 데이터 타입이</a:t>
            </a:r>
            <a:r>
              <a:rPr lang="ko-KR" altLang="en-US" dirty="0"/>
              <a:t>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요소들은 </a:t>
            </a:r>
            <a:r>
              <a:rPr lang="ko-KR" altLang="en-US" dirty="0" err="1" smtClean="0"/>
              <a:t>변경가능함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791581" y="3181548"/>
            <a:ext cx="3924436" cy="2664296"/>
            <a:chOff x="791580" y="3181548"/>
            <a:chExt cx="7006484" cy="2664296"/>
          </a:xfrm>
        </p:grpSpPr>
        <p:sp>
          <p:nvSpPr>
            <p:cNvPr id="3" name="직사각형 2"/>
            <p:cNvSpPr/>
            <p:nvPr/>
          </p:nvSpPr>
          <p:spPr>
            <a:xfrm>
              <a:off x="813288" y="3829620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참</a:t>
              </a:r>
              <a:r>
                <a:rPr lang="ko-KR" altLang="en-US" sz="1200" dirty="0"/>
                <a:t>조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09432" y="3808276"/>
              <a:ext cx="259228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container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082240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Name 1</a:t>
              </a:r>
              <a:endParaRPr lang="ko-KR" altLang="en-US" sz="8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89952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/>
                <a:t>값</a:t>
              </a:r>
              <a:endParaRPr lang="ko-KR" altLang="en-US" sz="8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82240" y="5413796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Name 2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89952" y="540465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container</a:t>
              </a:r>
              <a:endParaRPr lang="ko-KR" altLang="en-US" sz="800" dirty="0"/>
            </a:p>
          </p:txBody>
        </p:sp>
        <p:cxnSp>
          <p:nvCxnSpPr>
            <p:cNvPr id="6" name="꺾인 연결선 5"/>
            <p:cNvCxnSpPr>
              <a:stCxn id="15" idx="2"/>
              <a:endCxn id="16" idx="1"/>
            </p:cNvCxnSpPr>
            <p:nvPr/>
          </p:nvCxnSpPr>
          <p:spPr>
            <a:xfrm rot="16200000" flipH="1">
              <a:off x="3337192" y="4308708"/>
              <a:ext cx="813432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꺾인 연결선 7"/>
            <p:cNvCxnSpPr>
              <a:stCxn id="15" idx="2"/>
              <a:endCxn id="18" idx="1"/>
            </p:cNvCxnSpPr>
            <p:nvPr/>
          </p:nvCxnSpPr>
          <p:spPr>
            <a:xfrm rot="16200000" flipH="1">
              <a:off x="3049160" y="4596740"/>
              <a:ext cx="1389496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649224" y="484609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참</a:t>
              </a:r>
              <a:r>
                <a:rPr lang="ko-KR" altLang="en-US" sz="800" dirty="0"/>
                <a:t>조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649224" y="541301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참조</a:t>
              </a:r>
              <a:endParaRPr lang="ko-KR" altLang="en-US" sz="800" dirty="0"/>
            </a:p>
          </p:txBody>
        </p:sp>
        <p:cxnSp>
          <p:nvCxnSpPr>
            <p:cNvPr id="10" name="직선 화살표 연결선 9"/>
            <p:cNvCxnSpPr>
              <a:stCxn id="16" idx="3"/>
              <a:endCxn id="25" idx="1"/>
            </p:cNvCxnSpPr>
            <p:nvPr/>
          </p:nvCxnSpPr>
          <p:spPr>
            <a:xfrm>
              <a:off x="5090352" y="5053756"/>
              <a:ext cx="558872" cy="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18" idx="3"/>
              <a:endCxn id="27" idx="1"/>
            </p:cNvCxnSpPr>
            <p:nvPr/>
          </p:nvCxnSpPr>
          <p:spPr>
            <a:xfrm flipV="1">
              <a:off x="5090352" y="5629036"/>
              <a:ext cx="558872" cy="7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20072" y="4877450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14920" y="5430792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1580" y="3181548"/>
              <a:ext cx="4298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Dictionary Type</a:t>
              </a:r>
              <a:endParaRPr lang="ko-KR" altLang="en-US" dirty="0"/>
            </a:p>
          </p:txBody>
        </p:sp>
      </p:grpSp>
      <p:pic>
        <p:nvPicPr>
          <p:cNvPr id="45058" name="Picture 2" descr="dict with keys 'a' 'o' 'g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50880"/>
            <a:ext cx="2808313" cy="289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78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속성과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33056"/>
            <a:ext cx="64389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 클래스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 클래스 내부에서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708920"/>
            <a:ext cx="43148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9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Hash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86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key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hash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mapping </a:t>
            </a:r>
            <a:r>
              <a:rPr lang="ko-KR" altLang="en-US" dirty="0" smtClean="0"/>
              <a:t>타입은 기본 </a:t>
            </a:r>
            <a:r>
              <a:rPr lang="en-US" altLang="ko-KR" dirty="0" smtClean="0"/>
              <a:t>hash </a:t>
            </a:r>
            <a:r>
              <a:rPr lang="ko-KR" altLang="en-US" dirty="0" smtClean="0"/>
              <a:t>처리가 되는 경우만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583882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19672" y="3645024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57395" y="345310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r>
              <a:rPr lang="ko-KR" altLang="en-US" dirty="0"/>
              <a:t> </a:t>
            </a:r>
            <a:r>
              <a:rPr lang="ko-KR" altLang="en-US" dirty="0" smtClean="0"/>
              <a:t>내의 리스트 등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이 들어오면 </a:t>
            </a:r>
            <a:r>
              <a:rPr lang="en-US" altLang="ko-KR" dirty="0" smtClean="0"/>
              <a:t>hash</a:t>
            </a:r>
            <a:r>
              <a:rPr lang="ko-KR" altLang="en-US" dirty="0" smtClean="0"/>
              <a:t>를 만들 수 없어 에러 처리됨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3" idx="3"/>
          </p:cNvCxnSpPr>
          <p:nvPr/>
        </p:nvCxnSpPr>
        <p:spPr>
          <a:xfrm>
            <a:off x="4355976" y="3861048"/>
            <a:ext cx="1201419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5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직접 만들거나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통해 생성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항상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쌍을 구성해야 함</a:t>
            </a:r>
            <a:endParaRPr lang="en-US" altLang="ko-KR" dirty="0" smtClean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52839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71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: print(2.x)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2.x</a:t>
            </a:r>
            <a:r>
              <a:rPr lang="ko-KR" altLang="en-US" dirty="0" smtClean="0"/>
              <a:t>버전을 </a:t>
            </a:r>
            <a:r>
              <a:rPr lang="en-US" altLang="ko-KR" dirty="0" smtClean="0"/>
              <a:t>3.</a:t>
            </a:r>
            <a:r>
              <a:rPr lang="ko-KR" altLang="en-US" dirty="0" smtClean="0"/>
              <a:t>버전처럼 사용하려면 </a:t>
            </a:r>
            <a:r>
              <a:rPr lang="en-US" altLang="ko-KR" dirty="0" smtClean="0"/>
              <a:t>__future__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</a:t>
            </a:r>
            <a:r>
              <a:rPr lang="en-US" altLang="ko-KR" dirty="0" smtClean="0"/>
              <a:t>print</a:t>
            </a:r>
            <a:r>
              <a:rPr lang="ko-KR" altLang="en-US" dirty="0" smtClean="0"/>
              <a:t>를 함수로 사용해야 함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096344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19881"/>
            <a:ext cx="321945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067944" y="4489733"/>
            <a:ext cx="648072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1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</a:t>
            </a:r>
            <a:r>
              <a:rPr lang="en-US" altLang="ko-KR" dirty="0" smtClean="0"/>
              <a:t>- </a:t>
            </a:r>
            <a:r>
              <a:rPr lang="en-US" altLang="ko-KR" dirty="0"/>
              <a:t>Accessing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Key/Value</a:t>
            </a:r>
            <a:r>
              <a:rPr lang="ko-KR" altLang="en-US" dirty="0" smtClean="0"/>
              <a:t>로 원소를 관리하므로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원소를 검색 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5024"/>
            <a:ext cx="2990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1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2" y="3390974"/>
            <a:ext cx="4029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- Updating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할당하면 추가하고 기존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변경하면 기존 값을 변경함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4147340"/>
            <a:ext cx="3024336" cy="5057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728654"/>
            <a:ext cx="3024336" cy="39604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없으므로 추가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824174"/>
            <a:ext cx="1944216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있는 값을 변경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926676"/>
            <a:ext cx="1944216" cy="7300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780928"/>
            <a:ext cx="4144832" cy="391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 Delete </a:t>
            </a:r>
            <a:r>
              <a:rPr lang="en-US" altLang="ko-KR" dirty="0" smtClean="0"/>
              <a:t>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원소 하나만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원소들을 삭제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instance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3870340"/>
            <a:ext cx="3024336" cy="3507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509120"/>
            <a:ext cx="3024336" cy="2315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원소 하나 삭제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685674"/>
            <a:ext cx="1944216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624876"/>
            <a:ext cx="1944216" cy="8933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83568" y="4293096"/>
            <a:ext cx="3024336" cy="1805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42760" y="44449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</a:t>
            </a:r>
            <a:r>
              <a:rPr lang="ko-KR" altLang="en-US" dirty="0"/>
              <a:t>든</a:t>
            </a:r>
            <a:r>
              <a:rPr lang="ko-KR" altLang="en-US" dirty="0" smtClean="0"/>
              <a:t> 원소 삭제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3" idx="3"/>
            <a:endCxn id="14" idx="1"/>
          </p:cNvCxnSpPr>
          <p:nvPr/>
        </p:nvCxnSpPr>
        <p:spPr>
          <a:xfrm>
            <a:off x="3707904" y="4383392"/>
            <a:ext cx="2034856" cy="246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4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내장함수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3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Mapping–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 내장함수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Dictionary </a:t>
            </a:r>
            <a:r>
              <a:rPr lang="ko-KR" altLang="en-US" dirty="0" smtClean="0"/>
              <a:t>타입에 원소 하나만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원소들을 삭제</a:t>
            </a:r>
            <a:r>
              <a:rPr lang="en-US" altLang="ko-KR" dirty="0" smtClean="0"/>
              <a:t>, dictionary instance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199537"/>
              </p:ext>
            </p:extLst>
          </p:nvPr>
        </p:nvGraphicFramePr>
        <p:xfrm>
          <a:off x="1115616" y="2996952"/>
          <a:ext cx="7200800" cy="2826888"/>
        </p:xfrm>
        <a:graphic>
          <a:graphicData uri="http://schemas.openxmlformats.org/drawingml/2006/table">
            <a:tbl>
              <a:tblPr/>
              <a:tblGrid>
                <a:gridCol w="1728192"/>
                <a:gridCol w="5472608"/>
              </a:tblGrid>
              <a:tr h="20632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(dict1, dict2)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Compares elements of both dict.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 the total length of the dictionary. This would be equal to the number of items in the dictionary.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dictionary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dictionary, then it would return a dictionary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(mapping)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dirty="0" smtClean="0">
                          <a:effectLst/>
                        </a:rPr>
                        <a:t>map </a:t>
                      </a:r>
                      <a:r>
                        <a:rPr lang="en-US" sz="1400" dirty="0">
                          <a:effectLst/>
                        </a:rPr>
                        <a:t>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 확인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</a:t>
            </a:r>
            <a:r>
              <a:rPr lang="ko-KR" altLang="en-US" dirty="0"/>
              <a:t>내의 </a:t>
            </a:r>
            <a:r>
              <a:rPr lang="ko-KR" altLang="en-US" dirty="0" err="1"/>
              <a:t>스페셜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제외한 내장 속성 확인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41" y="2924944"/>
            <a:ext cx="3752850" cy="328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4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04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</a:t>
            </a:r>
            <a:r>
              <a:rPr lang="en-US" altLang="ko-KR" dirty="0" smtClean="0"/>
              <a:t>dictionary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951572"/>
              </p:ext>
            </p:extLst>
          </p:nvPr>
        </p:nvGraphicFramePr>
        <p:xfrm>
          <a:off x="755576" y="1700808"/>
          <a:ext cx="7560840" cy="4726488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dict.clear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elements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dict.copy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shallow copy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dict.fromkeys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dictionary with keys from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values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dict.get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(key, default=None)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returns value or default if key not in dictionary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dict.has_key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key in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otherwise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(key, value) tuple pairs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dict.keys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keys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dict.setdefault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(key, default=None)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Similar to get(), but will set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[key]=default if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not already in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dict.update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(dict2)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Adds dictionary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dict2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 key-values pairs to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dict.values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dict.iteritems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Iterable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를 만들기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6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dict.get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키가 없을 경우 </a:t>
            </a:r>
            <a:r>
              <a:rPr lang="en-US" altLang="ko-KR" dirty="0" err="1" smtClean="0"/>
              <a:t>KeyError</a:t>
            </a:r>
            <a:r>
              <a:rPr lang="ko-KR" altLang="en-US" dirty="0" smtClean="0"/>
              <a:t>가 발생하므로 </a:t>
            </a:r>
            <a:r>
              <a:rPr lang="en-US" altLang="ko-KR" dirty="0" smtClean="0"/>
              <a:t>get()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읽어서 처리하면 오류발생을 막을 수 있</a:t>
            </a:r>
            <a:r>
              <a:rPr lang="ko-KR" altLang="en-US" dirty="0"/>
              <a:t>음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3068960"/>
            <a:ext cx="6181725" cy="33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4248" y="3789040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Key </a:t>
            </a:r>
            <a:r>
              <a:rPr lang="ko-KR" altLang="en-US" dirty="0" err="1" smtClean="0"/>
              <a:t>조회시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설정할 수 있음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3717032"/>
            <a:ext cx="3168352" cy="5588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5" idx="1"/>
          </p:cNvCxnSpPr>
          <p:nvPr/>
        </p:nvCxnSpPr>
        <p:spPr>
          <a:xfrm>
            <a:off x="4355976" y="3996445"/>
            <a:ext cx="2448272" cy="2542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7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: 3.x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3.x </a:t>
            </a:r>
            <a:r>
              <a:rPr lang="ko-KR" altLang="en-US" dirty="0" smtClean="0"/>
              <a:t>버전 키워드 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644394"/>
              </p:ext>
            </p:extLst>
          </p:nvPr>
        </p:nvGraphicFramePr>
        <p:xfrm>
          <a:off x="827584" y="2708923"/>
          <a:ext cx="7344816" cy="2673064"/>
        </p:xfrm>
        <a:graphic>
          <a:graphicData uri="http://schemas.openxmlformats.org/drawingml/2006/table">
            <a:tbl>
              <a:tblPr/>
              <a:tblGrid>
                <a:gridCol w="1656184"/>
                <a:gridCol w="1935806"/>
                <a:gridCol w="1876413"/>
                <a:gridCol w="1876413"/>
              </a:tblGrid>
              <a:tr h="29603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</a:rPr>
                        <a:t>Keyword</a:t>
                      </a:r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and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import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raise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else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return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assert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except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try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break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finally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lambda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while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class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effectLst/>
                        </a:rPr>
                        <a:t> nonlocal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with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continue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not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yield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def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del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pass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dict.setdefault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내의 원소를 추가하거나 갱신할 때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지정해서 처리 가능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5435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27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dict.get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setdefault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내의 원소를 추가하거나 갱신하고 이를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연산자나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호출해서 처리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39" y="2924944"/>
            <a:ext cx="45529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9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dict.update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연결할때</a:t>
            </a:r>
            <a:r>
              <a:rPr lang="ko-KR" altLang="en-US" dirty="0" smtClean="0"/>
              <a:t> 사용하면 </a:t>
            </a:r>
            <a:r>
              <a:rPr lang="ko-KR" altLang="en-US" dirty="0" err="1" smtClean="0"/>
              <a:t>키값이</a:t>
            </a:r>
            <a:r>
              <a:rPr lang="ko-KR" altLang="en-US" dirty="0" smtClean="0"/>
              <a:t> 겹칠 경우는 인자로 전달 받은 값으로 갱신됨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2" y="3284984"/>
            <a:ext cx="6010275" cy="310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11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iteritems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iterkeys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itervalues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로 전환해서 처리하는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93096"/>
            <a:ext cx="5400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20888"/>
            <a:ext cx="355578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버전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4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버전변</a:t>
            </a:r>
            <a:r>
              <a:rPr lang="ko-KR" altLang="en-US" dirty="0"/>
              <a:t>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en-US" altLang="ko-KR" dirty="0" err="1" smtClean="0"/>
              <a:t>keys,items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결과가 리스트 타입에서 객체타입으로 변경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113865"/>
              </p:ext>
            </p:extLst>
          </p:nvPr>
        </p:nvGraphicFramePr>
        <p:xfrm>
          <a:off x="612775" y="3225783"/>
          <a:ext cx="8153400" cy="2723496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 타입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keys, values, items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변경</a:t>
            </a:r>
            <a:endParaRPr lang="ko-KR" alt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05064"/>
            <a:ext cx="314667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79506"/>
            <a:ext cx="286247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/values/items()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버전 변경에서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타입이 </a:t>
            </a:r>
            <a:r>
              <a:rPr lang="en-US" altLang="ko-KR" dirty="0" err="1" smtClean="0"/>
              <a:t>dict_keys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values,items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변경되어 동일한 결과를 인지하려면 </a:t>
            </a:r>
            <a:r>
              <a:rPr lang="en-US" altLang="ko-KR" dirty="0" smtClean="0"/>
              <a:t>list()</a:t>
            </a:r>
            <a:r>
              <a:rPr lang="ko-KR" altLang="en-US" dirty="0" smtClean="0"/>
              <a:t>로 변환 필요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04468"/>
            <a:ext cx="1994977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84" y="3251734"/>
            <a:ext cx="2209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59" y="5180721"/>
            <a:ext cx="20002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995936" y="4399886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23928" y="543800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버전에 따른 변경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26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/values/items: for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3. </a:t>
            </a:r>
            <a:r>
              <a:rPr lang="ko-KR" altLang="en-US" dirty="0" smtClean="0"/>
              <a:t>대에서도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문에서는 실제 값만 처리됨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61048"/>
            <a:ext cx="2304256" cy="159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64" y="5589240"/>
            <a:ext cx="228539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:  set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3. </a:t>
            </a:r>
            <a:r>
              <a:rPr lang="ko-KR" altLang="en-US" dirty="0" smtClean="0"/>
              <a:t>대에서도</a:t>
            </a:r>
            <a:r>
              <a:rPr lang="en-US" altLang="ko-KR" dirty="0"/>
              <a:t>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연산을 이용해서 처리 가능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05064"/>
            <a:ext cx="38290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98" y="4347964"/>
            <a:ext cx="23526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5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print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1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/keys/values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dict.viewitems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내의 키와 값을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타입으로 처리하는 객체 버전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에서</a:t>
            </a:r>
            <a:r>
              <a:rPr lang="en-US" altLang="ko-KR" dirty="0"/>
              <a:t> </a:t>
            </a:r>
            <a:r>
              <a:rPr lang="ko-KR" altLang="en-US" dirty="0" smtClean="0"/>
              <a:t>통합 됨 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00525"/>
            <a:ext cx="30194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02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viewkeys</a:t>
            </a:r>
            <a:r>
              <a:rPr lang="en-US" altLang="ko-KR" dirty="0" smtClean="0"/>
              <a:t>()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타입에서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viewkeys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처리함 결과로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연산을 처리할 수 있음</a:t>
            </a:r>
            <a:r>
              <a:rPr lang="en-US" altLang="ko-KR" dirty="0" smtClean="0"/>
              <a:t>(3</a:t>
            </a:r>
            <a:r>
              <a:rPr lang="ko-KR" altLang="en-US" dirty="0" smtClean="0"/>
              <a:t>버전에서는 </a:t>
            </a:r>
            <a:r>
              <a:rPr lang="en-US" altLang="ko-KR" dirty="0" smtClean="0"/>
              <a:t>keys()/items() </a:t>
            </a:r>
            <a:r>
              <a:rPr lang="ko-KR" altLang="en-US" dirty="0" smtClean="0"/>
              <a:t>동일함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2996952"/>
            <a:ext cx="5915025" cy="34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5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38600"/>
            <a:ext cx="822764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2.19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Boolean 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26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Boolean type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8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Boolean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</a:t>
            </a:r>
            <a:r>
              <a:rPr lang="ko-KR" altLang="en-US" dirty="0" err="1"/>
              <a:t>이</a:t>
            </a:r>
            <a:r>
              <a:rPr lang="ko-KR" altLang="en-US" dirty="0" err="1" smtClean="0"/>
              <a:t>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true/false</a:t>
            </a:r>
            <a:r>
              <a:rPr lang="ko-KR" altLang="en-US" dirty="0" smtClean="0"/>
              <a:t>를 실제 값이 존재하거나 없는 경우에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확정할 경우 사용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174491"/>
              </p:ext>
            </p:extLst>
          </p:nvPr>
        </p:nvGraphicFramePr>
        <p:xfrm>
          <a:off x="827584" y="3284984"/>
          <a:ext cx="3888432" cy="2743200"/>
        </p:xfrm>
        <a:graphic>
          <a:graphicData uri="http://schemas.openxmlformats.org/drawingml/2006/table">
            <a:tbl>
              <a:tblPr/>
              <a:tblGrid>
                <a:gridCol w="1916460"/>
                <a:gridCol w="1971972"/>
              </a:tblGrid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값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참 </a:t>
                      </a:r>
                      <a:r>
                        <a:rPr lang="en-US" sz="1200" b="1" dirty="0">
                          <a:effectLst/>
                        </a:rPr>
                        <a:t>or </a:t>
                      </a:r>
                      <a:r>
                        <a:rPr lang="ko-KR" altLang="en-US" sz="1200" b="1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"python"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""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[1, 2, 3]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[]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{}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None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48064" y="3717032"/>
            <a:ext cx="2520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   pass</a:t>
            </a:r>
          </a:p>
          <a:p>
            <a:r>
              <a:rPr lang="en-US" altLang="ko-KR" dirty="0" smtClean="0"/>
              <a:t>Else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pass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조건식에</a:t>
            </a:r>
            <a:r>
              <a:rPr lang="ko-KR" altLang="en-US" dirty="0" smtClean="0"/>
              <a:t> 값들이 참과 거짓을 구별하여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내부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타입도 하나의 클래스이며 내부는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동일한 속성을 가지고 있음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01008"/>
            <a:ext cx="53054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764704"/>
            <a:ext cx="8515672" cy="5102696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2.20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none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data </a:t>
            </a:r>
            <a:r>
              <a:rPr lang="en-US" altLang="ko-KR" sz="6000" dirty="0" smtClean="0"/>
              <a:t>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1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None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3168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정의된 것이 없는 타입을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때 표시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존재하지 </a:t>
            </a:r>
            <a:r>
              <a:rPr lang="ko-KR" altLang="en-US" dirty="0"/>
              <a:t>않음</a:t>
            </a:r>
            <a:r>
              <a:rPr lang="en-US" altLang="ko-KR" dirty="0"/>
              <a:t>(Not Exists)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정의되지 않음</a:t>
            </a:r>
            <a:r>
              <a:rPr lang="en-US" altLang="ko-KR" dirty="0"/>
              <a:t>(Not Assigned, Not Defined)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값이 없음</a:t>
            </a:r>
            <a:r>
              <a:rPr lang="en-US" altLang="ko-KR" dirty="0"/>
              <a:t>(No Value)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초기값</a:t>
            </a:r>
            <a:r>
              <a:rPr lang="en-US" altLang="ko-KR" dirty="0"/>
              <a:t>(Initialized Value)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zen</a:t>
            </a:r>
            <a:r>
              <a:rPr lang="en-US" altLang="ko-KR" dirty="0" smtClean="0"/>
              <a:t> of python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Print : 2.7</a:t>
            </a:r>
            <a:r>
              <a:rPr lang="ko-KR" altLang="en-US" dirty="0" smtClean="0"/>
              <a:t>버전일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p</a:t>
            </a:r>
            <a:r>
              <a:rPr lang="en-US" altLang="ko-KR" sz="2800" dirty="0" smtClean="0"/>
              <a:t>rint</a:t>
            </a:r>
            <a:r>
              <a:rPr lang="ko-KR" altLang="en-US" sz="2800" dirty="0" smtClean="0"/>
              <a:t> 키워드라 </a:t>
            </a:r>
            <a:r>
              <a:rPr lang="ko-KR" altLang="en-US" sz="2800" dirty="0" err="1" smtClean="0"/>
              <a:t>표현식에</a:t>
            </a:r>
            <a:r>
              <a:rPr lang="ko-KR" altLang="en-US" sz="2800" dirty="0" smtClean="0"/>
              <a:t> 사용시 오류가 발생하므로 별도의 함수를 지정해서 처리</a:t>
            </a:r>
            <a:endParaRPr lang="en-US" altLang="ko-KR" sz="28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21145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87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None </a:t>
            </a:r>
            <a:r>
              <a:rPr lang="ko-KR" altLang="en-US" dirty="0" smtClean="0"/>
              <a:t>타입 내부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데이터 타입은 하나의 클래스</a:t>
            </a:r>
            <a:endParaRPr lang="en-US" altLang="ko-KR" dirty="0" smtClean="0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84" y="2708920"/>
            <a:ext cx="6324600" cy="383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2.21 Type </a:t>
            </a:r>
            <a:r>
              <a:rPr lang="ko-KR" altLang="en-US" sz="6000" dirty="0" smtClean="0"/>
              <a:t>변환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Conversion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1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6" y="2833290"/>
            <a:ext cx="314325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conversion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변수에서 참조하는 타입을 자신의 필요한 타입으로 변경이 필요할 경우 사용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파이썬에</a:t>
            </a:r>
            <a:r>
              <a:rPr lang="ko-KR" altLang="en-US" dirty="0" smtClean="0"/>
              <a:t> 제공되는 함수들을 이용해서 사용하면 됨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375043" y="393479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타입 함수를 이용해서 변수에 할당하면 초기값을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9" name="오른쪽 중괄호 8"/>
          <p:cNvSpPr/>
          <p:nvPr/>
        </p:nvSpPr>
        <p:spPr>
          <a:xfrm>
            <a:off x="3311454" y="3789040"/>
            <a:ext cx="684076" cy="1152128"/>
          </a:xfrm>
          <a:prstGeom prst="rightBrace">
            <a:avLst>
              <a:gd name="adj1" fmla="val 68363"/>
              <a:gd name="adj2" fmla="val 51154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/>
          <p:cNvSpPr/>
          <p:nvPr/>
        </p:nvSpPr>
        <p:spPr>
          <a:xfrm>
            <a:off x="3311860" y="2996952"/>
            <a:ext cx="684076" cy="792088"/>
          </a:xfrm>
          <a:prstGeom prst="rightBrace">
            <a:avLst>
              <a:gd name="adj1" fmla="val 68363"/>
              <a:gd name="adj2" fmla="val 51154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375043" y="299695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타입 함수를  이용해서 변수에 적절한 타입으로 변환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1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</a:t>
            </a:r>
            <a:r>
              <a:rPr lang="en-US" altLang="ko-KR" dirty="0"/>
              <a:t>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 err="1" smtClean="0"/>
              <a:t>파라미터를</a:t>
            </a:r>
            <a:r>
              <a:rPr lang="ko-KR" altLang="en-US" dirty="0" smtClean="0"/>
              <a:t> 하나 받아 객체를 실행하면 타입전환 처리함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float()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list()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tuple()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set()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80928"/>
            <a:ext cx="280831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7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immutable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객체 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객체가 생성된 후에 다시 </a:t>
            </a:r>
            <a:r>
              <a:rPr lang="ko-KR" altLang="en-US" dirty="0" err="1" smtClean="0"/>
              <a:t>컨버전을</a:t>
            </a:r>
            <a:r>
              <a:rPr lang="ko-KR" altLang="en-US" dirty="0" smtClean="0"/>
              <a:t> 할 경우 같은 타입이면 기존 객체를 </a:t>
            </a:r>
            <a:r>
              <a:rPr lang="ko-KR" altLang="en-US" dirty="0" err="1" smtClean="0"/>
              <a:t>리턴하고</a:t>
            </a:r>
            <a:r>
              <a:rPr lang="ko-KR" altLang="en-US" dirty="0" smtClean="0"/>
              <a:t> 다른 경우는 별도의 객체를 생성 시킴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float()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tuple()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73016"/>
            <a:ext cx="2376264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42384" y="4365104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객체가 생기고 동일한 것을 </a:t>
            </a:r>
            <a:r>
              <a:rPr lang="ko-KR" altLang="en-US" dirty="0" err="1" smtClean="0"/>
              <a:t>컨버전하면</a:t>
            </a:r>
            <a:r>
              <a:rPr lang="ko-KR" altLang="en-US" dirty="0" smtClean="0"/>
              <a:t> 기존 객체를 </a:t>
            </a:r>
            <a:r>
              <a:rPr lang="ko-KR" altLang="en-US" dirty="0" err="1" smtClean="0"/>
              <a:t>리턴함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8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integer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문자열은 문자와 숫자로 구성될 수 있으므로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객체에 있는 </a:t>
            </a:r>
            <a:r>
              <a:rPr lang="en-US" altLang="ko-KR" dirty="0" err="1" smtClean="0"/>
              <a:t>isdigit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숫자여부를 확인하고 </a:t>
            </a:r>
            <a:r>
              <a:rPr lang="ko-KR" altLang="en-US" dirty="0" err="1" smtClean="0"/>
              <a:t>형변환을</a:t>
            </a:r>
            <a:r>
              <a:rPr lang="ko-KR" altLang="en-US" dirty="0" smtClean="0"/>
              <a:t> 해야 함</a:t>
            </a:r>
            <a:endParaRPr lang="en-US" altLang="ko-KR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646430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48064" y="580526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5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동일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string</a:t>
            </a:r>
            <a:r>
              <a:rPr lang="ko-KR" altLang="en-US" dirty="0" smtClean="0"/>
              <a:t>은 변경 불가하므로 동일한 객체를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변환해도 기존 것을 전달하기만 함</a:t>
            </a:r>
            <a:endParaRPr lang="en-US" altLang="ko-KR" dirty="0" smtClean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29000"/>
            <a:ext cx="25050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51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38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3212976"/>
            <a:ext cx="750756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1.9 </a:t>
            </a:r>
            <a:r>
              <a:rPr lang="ko-KR" altLang="en-US" sz="6000" dirty="0" smtClean="0"/>
              <a:t>참조 변수 정의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2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객체 변</a:t>
            </a:r>
            <a:r>
              <a:rPr lang="ko-KR" altLang="en-US" dirty="0"/>
              <a:t>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mutable </a:t>
            </a:r>
            <a:r>
              <a:rPr lang="ko-KR" altLang="en-US" dirty="0" smtClean="0"/>
              <a:t>객체는 </a:t>
            </a:r>
            <a:r>
              <a:rPr lang="ko-KR" altLang="en-US" dirty="0" err="1" smtClean="0"/>
              <a:t>컨버전은</a:t>
            </a:r>
            <a:r>
              <a:rPr lang="ko-KR" altLang="en-US" dirty="0" smtClean="0"/>
              <a:t> 새로운 객체를 생성시킴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list()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set()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284984"/>
            <a:ext cx="2376264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4038600"/>
            <a:ext cx="873169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2.22 Data type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copy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8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20480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는 기본 얇은 </a:t>
            </a:r>
            <a:r>
              <a:rPr lang="en-US" altLang="ko-KR" dirty="0" smtClean="0"/>
              <a:t>copy</a:t>
            </a:r>
            <a:r>
              <a:rPr lang="ko-KR" altLang="en-US" dirty="0"/>
              <a:t> </a:t>
            </a:r>
            <a:r>
              <a:rPr lang="ko-KR" altLang="en-US" dirty="0" smtClean="0"/>
              <a:t>처리함</a:t>
            </a:r>
            <a:endParaRPr lang="en-US" altLang="ko-KR" dirty="0" smtClean="0"/>
          </a:p>
          <a:p>
            <a:pPr marL="320040" lvl="1" indent="0">
              <a:buNone/>
            </a:pP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copy.deepcopy</a:t>
            </a:r>
            <a:r>
              <a:rPr lang="ko-KR" altLang="en-US" dirty="0" smtClean="0"/>
              <a:t>를 처리해야 할 경우</a:t>
            </a:r>
            <a:endParaRPr lang="en-US" altLang="ko-KR" dirty="0" smtClean="0"/>
          </a:p>
          <a:p>
            <a:pPr marL="1051560" lvl="2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tuple/list/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타입일 경우 이 데이터 타입 내의 원소가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등 변경이 가능한 원소가 있을 경우 변경이 가능해져 부수효과가 발생이 가능함</a:t>
            </a:r>
            <a:endParaRPr lang="en-US" altLang="ko-KR" dirty="0" smtClean="0"/>
          </a:p>
          <a:p>
            <a:pPr marL="937260" lvl="2" indent="-342900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3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Copy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immutable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3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동일한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하거나 </a:t>
            </a:r>
            <a:r>
              <a:rPr lang="ko-KR" altLang="en-US" dirty="0" err="1" smtClean="0"/>
              <a:t>재성성시</a:t>
            </a:r>
            <a:r>
              <a:rPr lang="ko-KR" altLang="en-US" dirty="0" smtClean="0"/>
              <a:t> 기존 동일한 객체를 넘김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86826"/>
            <a:ext cx="261555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48064" y="4182011"/>
            <a:ext cx="2916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Immutable</a:t>
            </a:r>
            <a:r>
              <a:rPr lang="ko-KR" altLang="en-US" dirty="0" smtClean="0"/>
              <a:t>은 기존 객체가 존재할 경우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를 할 경우는 그대로 참조변수에 기존 객체 주소를 전달함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동일한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하거나 </a:t>
            </a:r>
            <a:r>
              <a:rPr lang="ko-KR" altLang="en-US" dirty="0" err="1" smtClean="0"/>
              <a:t>재성성시</a:t>
            </a:r>
            <a:r>
              <a:rPr lang="ko-KR" altLang="en-US" dirty="0" smtClean="0"/>
              <a:t> 기존 동일한 객체를 넘김</a:t>
            </a:r>
            <a:endParaRPr lang="en-US" altLang="ko-K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89040"/>
            <a:ext cx="17907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48064" y="4182011"/>
            <a:ext cx="2916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Immutable</a:t>
            </a:r>
            <a:r>
              <a:rPr lang="ko-KR" altLang="en-US" dirty="0" smtClean="0"/>
              <a:t>은 기존 객체가 존재할 경우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를 할 경우는 그대로 참조변수에 기존 객체 주소를 전달함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6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Copy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하면 별도의 객체가 생김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068960"/>
            <a:ext cx="25146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하면 별도의 객체가 생김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933056"/>
            <a:ext cx="18764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0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하면 별도의 객체가 생김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501008"/>
            <a:ext cx="42957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16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deepcopy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deepcopy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데이터 타입 내에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객체가 있을 경우 참조가 공유되므로 </a:t>
            </a:r>
            <a:r>
              <a:rPr lang="en-US" altLang="ko-KR" dirty="0" err="1" smtClean="0"/>
              <a:t>deepcopy</a:t>
            </a:r>
            <a:r>
              <a:rPr lang="ko-KR" altLang="en-US" dirty="0" smtClean="0"/>
              <a:t>를 이용해서 전부 새로운 객체를 만들고 사용해야 원하는 결과가 나옴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56992"/>
            <a:ext cx="2276475" cy="31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60032" y="3861048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Mutable</a:t>
            </a:r>
            <a:r>
              <a:rPr lang="ko-KR" altLang="en-US" sz="1600" dirty="0"/>
              <a:t>은 주로 리스트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타입으로 내부 </a:t>
            </a:r>
            <a:r>
              <a:rPr lang="ko-KR" altLang="en-US" sz="1600" dirty="0" smtClean="0"/>
              <a:t>요소가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 추가된 경우에는 </a:t>
            </a:r>
            <a:r>
              <a:rPr lang="ko-KR" altLang="en-US" sz="1600" dirty="0" err="1" smtClean="0"/>
              <a:t>변경시</a:t>
            </a:r>
            <a:r>
              <a:rPr lang="ko-KR" altLang="en-US" sz="1600" dirty="0" smtClean="0"/>
              <a:t> 변경됨 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475656" y="4437112"/>
            <a:ext cx="223224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3" idx="1"/>
          </p:cNvCxnSpPr>
          <p:nvPr/>
        </p:nvCxnSpPr>
        <p:spPr>
          <a:xfrm flipV="1">
            <a:off x="3707904" y="4276547"/>
            <a:ext cx="1152128" cy="4846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491274" y="5150501"/>
            <a:ext cx="223224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06550" y="5383074"/>
            <a:ext cx="3672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Mutable </a:t>
            </a:r>
            <a:r>
              <a:rPr lang="ko-KR" altLang="en-US" sz="1600" dirty="0"/>
              <a:t>처리할 경우 처음이 값이 변경되지 않으려면 참조만 복사하지 말고 전체 값을 복사해야 별도의 참조가 생겨 다른 값 객체로 인식함</a:t>
            </a:r>
          </a:p>
        </p:txBody>
      </p:sp>
      <p:cxnSp>
        <p:nvCxnSpPr>
          <p:cNvPr id="8" name="직선 화살표 연결선 7"/>
          <p:cNvCxnSpPr>
            <a:stCxn id="9" idx="3"/>
            <a:endCxn id="10" idx="1"/>
          </p:cNvCxnSpPr>
          <p:nvPr/>
        </p:nvCxnSpPr>
        <p:spPr>
          <a:xfrm>
            <a:off x="3723522" y="5474537"/>
            <a:ext cx="1283028" cy="447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038600"/>
            <a:ext cx="858768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2.23 Comprehension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5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comprehension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조건제시법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원소나열법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smtClean="0"/>
              <a:t>수학 집합을 표시할 때 원소를 나열하는 법과 특정 조건을 함축하여 표시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619672" y="3429000"/>
            <a:ext cx="5904656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altLang="en-US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원소나열</a:t>
            </a:r>
            <a:r>
              <a:rPr kumimoji="1" lang="en-US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    </a:t>
            </a:r>
          </a:p>
          <a:p>
            <a:r>
              <a:rPr kumimoji="1" lang="en-US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         S 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en-US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{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1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2,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4,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8,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...,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2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¹²</a:t>
            </a:r>
            <a:r>
              <a:rPr kumimoji="1" lang="en-US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}</a:t>
            </a:r>
          </a:p>
          <a:p>
            <a:endParaRPr kumimoji="1" lang="en-US" altLang="ko-KR" sz="800" b="1" dirty="0">
              <a:solidFill>
                <a:schemeClr val="bg1"/>
              </a:solidFill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r>
              <a:rPr kumimoji="1" lang="ko-KR" altLang="ko-KR" sz="8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8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en-US" altLang="ko-KR" sz="800" b="1" dirty="0" smtClean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altLang="en-US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조건 제시</a:t>
            </a:r>
            <a:endParaRPr kumimoji="1" lang="en-US" altLang="ko-KR" b="1" dirty="0">
              <a:solidFill>
                <a:schemeClr val="bg1"/>
              </a:solidFill>
              <a:latin typeface="Arial"/>
              <a:ea typeface="굴림" pitchFamily="50" charset="-127"/>
              <a:cs typeface="굴림" pitchFamily="50" charset="-127"/>
            </a:endParaRPr>
          </a:p>
          <a:p>
            <a:r>
              <a:rPr kumimoji="1" lang="en-US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         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M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{x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in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S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even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}</a:t>
            </a:r>
            <a:r>
              <a:rPr kumimoji="1" lang="ko-KR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7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조건 제시 표현은 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6677" y="3068960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표현</a:t>
            </a:r>
            <a:r>
              <a:rPr lang="ko-KR" altLang="en-US" b="1" dirty="0" err="1"/>
              <a:t>식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3450635" y="3068960"/>
            <a:ext cx="220053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연속처리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5804520" y="3068960"/>
            <a:ext cx="200784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연속처리 제약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3460370" y="4941168"/>
            <a:ext cx="2479781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For </a:t>
            </a:r>
            <a:r>
              <a:rPr lang="ko-KR" altLang="en-US" b="1" dirty="0" smtClean="0"/>
              <a:t>문 </a:t>
            </a:r>
            <a:r>
              <a:rPr lang="en-US" altLang="ko-KR" b="1" dirty="0" smtClean="0"/>
              <a:t>:</a:t>
            </a:r>
          </a:p>
          <a:p>
            <a:r>
              <a:rPr lang="en-US" altLang="ko-KR" b="1" dirty="0" smtClean="0"/>
              <a:t>    If</a:t>
            </a:r>
            <a:r>
              <a:rPr lang="ko-KR" altLang="en-US" b="1" dirty="0" smtClean="0"/>
              <a:t>문</a:t>
            </a:r>
            <a:endParaRPr lang="en-US" altLang="ko-KR" b="1" dirty="0" smtClean="0"/>
          </a:p>
          <a:p>
            <a:r>
              <a:rPr lang="ko-KR" altLang="en-US" b="1" dirty="0" smtClean="0"/>
              <a:t>        </a:t>
            </a:r>
            <a:r>
              <a:rPr lang="ko-KR" altLang="en-US" b="1" dirty="0" err="1" smtClean="0"/>
              <a:t>표현식</a:t>
            </a:r>
            <a:endParaRPr lang="ko-KR" altLang="en-US" b="1" dirty="0"/>
          </a:p>
        </p:txBody>
      </p:sp>
      <p:sp>
        <p:nvSpPr>
          <p:cNvPr id="10" name="아래쪽 화살표 9"/>
          <p:cNvSpPr/>
          <p:nvPr/>
        </p:nvSpPr>
        <p:spPr>
          <a:xfrm>
            <a:off x="4283968" y="4221088"/>
            <a:ext cx="720080" cy="56121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971600" y="2924944"/>
            <a:ext cx="7056784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5436096" y="431203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동일 표현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1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Comprehension </a:t>
            </a:r>
            <a:r>
              <a:rPr lang="ko-KR" altLang="en-US" dirty="0" smtClean="0"/>
              <a:t>내 변수관리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2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2.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버전은 </a:t>
            </a:r>
            <a:r>
              <a:rPr lang="en-US" altLang="ko-KR" dirty="0" smtClean="0"/>
              <a:t>comprehension</a:t>
            </a:r>
            <a:r>
              <a:rPr lang="ko-KR" altLang="en-US" dirty="0" smtClean="0"/>
              <a:t>에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를 관리하지 않아서 </a:t>
            </a:r>
            <a:r>
              <a:rPr lang="en-US" altLang="ko-KR" dirty="0" smtClean="0"/>
              <a:t>comprehension</a:t>
            </a:r>
            <a:r>
              <a:rPr lang="ko-KR" altLang="en-US" dirty="0" smtClean="0"/>
              <a:t>에 사용한 변수를 활용이 가능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29622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0152" y="501482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라는 변수의 값이 변경되어 버림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5144418"/>
            <a:ext cx="1296144" cy="6300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3203848" y="5363749"/>
            <a:ext cx="2736304" cy="956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7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 smtClean="0"/>
              <a:t>3 </a:t>
            </a:r>
            <a:r>
              <a:rPr lang="ko-KR" altLang="en-US" dirty="0"/>
              <a:t>버전은 </a:t>
            </a:r>
            <a:r>
              <a:rPr lang="en-US" altLang="ko-KR" dirty="0"/>
              <a:t>comprehension</a:t>
            </a:r>
            <a:r>
              <a:rPr lang="ko-KR" altLang="en-US" dirty="0"/>
              <a:t>에 별도의 </a:t>
            </a:r>
            <a:r>
              <a:rPr lang="en-US" altLang="ko-KR" dirty="0"/>
              <a:t>namespace</a:t>
            </a:r>
            <a:r>
              <a:rPr lang="ko-KR" altLang="en-US" dirty="0"/>
              <a:t>를 </a:t>
            </a:r>
            <a:r>
              <a:rPr lang="ko-KR" altLang="en-US" dirty="0" smtClean="0"/>
              <a:t>관리해서  </a:t>
            </a:r>
            <a:r>
              <a:rPr lang="en-US" altLang="ko-KR" dirty="0" smtClean="0"/>
              <a:t>comprehension</a:t>
            </a:r>
            <a:r>
              <a:rPr lang="ko-KR" altLang="en-US" dirty="0"/>
              <a:t>에 사용한 변수를 </a:t>
            </a:r>
            <a:r>
              <a:rPr lang="ko-KR" altLang="en-US" dirty="0" smtClean="0"/>
              <a:t>활용 불가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17032"/>
            <a:ext cx="37433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3" y="4509120"/>
            <a:ext cx="24098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7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정의 규칙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변수 정의는 항상 값을 할당할 경우에만 가능함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627784" y="2969975"/>
            <a:ext cx="2952328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37112"/>
            <a:ext cx="489654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940152" y="4638303"/>
            <a:ext cx="331236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/>
              <a:t>어휘분석에 따른 할당 될 경우 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iii + 1  </a:t>
            </a:r>
            <a:r>
              <a:rPr lang="ko-KR" altLang="en-US" sz="1800" dirty="0" smtClean="0"/>
              <a:t>부터 처리시 </a:t>
            </a:r>
            <a:r>
              <a:rPr lang="en-US" altLang="ko-KR" sz="1800" dirty="0" smtClean="0"/>
              <a:t>Unbinding </a:t>
            </a:r>
            <a:r>
              <a:rPr lang="ko-KR" altLang="en-US" sz="1800" dirty="0" smtClean="0"/>
              <a:t>에러가 발생함  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NameError</a:t>
            </a:r>
            <a:r>
              <a:rPr lang="en-US" altLang="ko-KR" sz="1800" dirty="0"/>
              <a:t>: name </a:t>
            </a:r>
            <a:r>
              <a:rPr lang="en-US" altLang="ko-KR" sz="1800" dirty="0" smtClean="0"/>
              <a:t>'iii' </a:t>
            </a:r>
            <a:r>
              <a:rPr lang="en-US" altLang="ko-KR" sz="1800" dirty="0"/>
              <a:t>is not </a:t>
            </a:r>
            <a:r>
              <a:rPr lang="en-US" altLang="ko-KR" sz="1800" dirty="0" smtClean="0"/>
              <a:t>defined)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1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list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8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List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리스트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[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5" y="4293096"/>
            <a:ext cx="30480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93096"/>
            <a:ext cx="3312368" cy="136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오른쪽 화살표 4"/>
          <p:cNvSpPr/>
          <p:nvPr/>
        </p:nvSpPr>
        <p:spPr>
          <a:xfrm>
            <a:off x="4139952" y="4798492"/>
            <a:ext cx="72008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List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[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3645024"/>
            <a:ext cx="55149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 </a:t>
            </a:r>
            <a:r>
              <a:rPr lang="ko-KR" altLang="en-US" dirty="0" smtClean="0"/>
              <a:t>원소로 함수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내부에 외부 변수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리스트 </a:t>
            </a:r>
            <a:r>
              <a:rPr lang="ko-KR" altLang="en-US" dirty="0" err="1" smtClean="0"/>
              <a:t>컴프리헨션에서</a:t>
            </a:r>
            <a:r>
              <a:rPr lang="ko-KR" altLang="en-US" dirty="0" smtClean="0"/>
              <a:t> 함수 내부 </a:t>
            </a:r>
            <a:r>
              <a:rPr lang="ko-KR" altLang="en-US" dirty="0" err="1" smtClean="0"/>
              <a:t>로직에서</a:t>
            </a:r>
            <a:r>
              <a:rPr lang="ko-KR" altLang="en-US" dirty="0" smtClean="0"/>
              <a:t> 외부변수를 </a:t>
            </a:r>
            <a:r>
              <a:rPr lang="ko-KR" altLang="en-US" dirty="0" err="1" smtClean="0"/>
              <a:t>참조할때</a:t>
            </a:r>
            <a:r>
              <a:rPr lang="ko-KR" altLang="en-US" dirty="0" smtClean="0"/>
              <a:t> 모든 순환이 단 된 결과를 참조</a:t>
            </a:r>
            <a:endParaRPr lang="en-US" altLang="ko-KR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84984"/>
            <a:ext cx="585787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22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초기값으로 외부변수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리스트 </a:t>
            </a:r>
            <a:r>
              <a:rPr lang="ko-KR" altLang="en-US" dirty="0" err="1" smtClean="0"/>
              <a:t>컴프리헨션에</a:t>
            </a:r>
            <a:r>
              <a:rPr lang="ko-KR" altLang="en-US" dirty="0" smtClean="0"/>
              <a:t> 있는 변수를 함수의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초기값으로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원하는 숫자 대로 처리됨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27" y="3429000"/>
            <a:ext cx="59150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02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set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43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34909"/>
            <a:ext cx="29241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34910"/>
            <a:ext cx="29908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283968" y="4997431"/>
            <a:ext cx="57606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53" y="3645024"/>
            <a:ext cx="52006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 변수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및 할당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변수 정의는 값과 </a:t>
            </a:r>
            <a:r>
              <a:rPr lang="en-US" altLang="ko-KR" dirty="0" smtClean="0"/>
              <a:t>binding(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)</a:t>
            </a:r>
            <a:r>
              <a:rPr lang="ko-KR" altLang="en-US" dirty="0" smtClean="0"/>
              <a:t>될 때 정의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 smtClean="0"/>
              <a:t>변수 정의 없이 사용되면 에러가 발생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Scope </a:t>
            </a:r>
            <a:r>
              <a:rPr lang="ko-KR" altLang="en-US" dirty="0" smtClean="0"/>
              <a:t>원칙에 따라 동일한 이름이 발생시는 변수 내에 저장된 것을 변경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55976" y="5461655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 + 1 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I </a:t>
            </a:r>
            <a:r>
              <a:rPr lang="ko-KR" altLang="en-US" sz="1200" dirty="0" smtClean="0"/>
              <a:t>를 검색</a:t>
            </a:r>
            <a:endParaRPr lang="en-US" altLang="ko-KR" sz="1200" dirty="0"/>
          </a:p>
          <a:p>
            <a:r>
              <a:rPr lang="en-US" altLang="ko-KR" sz="1200" dirty="0" smtClean="0"/>
              <a:t>I</a:t>
            </a:r>
            <a:r>
              <a:rPr lang="ko-KR" altLang="en-US" sz="1200" dirty="0" smtClean="0"/>
              <a:t>변수에 값이 할당되기 이전에  즉 이름공간에 생성되기 전이므로 </a:t>
            </a:r>
            <a:r>
              <a:rPr lang="en-US" altLang="ko-KR" sz="1200" dirty="0" smtClean="0"/>
              <a:t>“ </a:t>
            </a:r>
            <a:r>
              <a:rPr lang="en-US" altLang="ko-KR" sz="1200" dirty="0" err="1" smtClean="0"/>
              <a:t>NameError</a:t>
            </a:r>
            <a:r>
              <a:rPr lang="en-US" altLang="ko-KR" sz="1200" dirty="0"/>
              <a:t>: name '</a:t>
            </a:r>
            <a:r>
              <a:rPr lang="en-US" altLang="ko-KR" sz="1200" dirty="0" err="1"/>
              <a:t>i</a:t>
            </a:r>
            <a:r>
              <a:rPr lang="en-US" altLang="ko-KR" sz="1200" dirty="0"/>
              <a:t>' is not </a:t>
            </a:r>
            <a:r>
              <a:rPr lang="en-US" altLang="ko-KR" sz="1200" dirty="0" smtClean="0"/>
              <a:t>defined “ </a:t>
            </a:r>
            <a:r>
              <a:rPr lang="ko-KR" altLang="en-US" sz="1200" dirty="0" smtClean="0"/>
              <a:t>에러가 발생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505006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변수 정의 없이 할당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89912" y="3573016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변수 정의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 할당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137656" y="4221677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할당 연산자를 이용하여 값을 변수에 할당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실제 값의 참조가 변수에 보관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63" y="4076271"/>
            <a:ext cx="30956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5357845"/>
            <a:ext cx="3096345" cy="92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사전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사</a:t>
            </a:r>
            <a:r>
              <a:rPr lang="ko-KR" altLang="en-US" dirty="0"/>
              <a:t>전</a:t>
            </a:r>
            <a:r>
              <a:rPr lang="ko-KR" altLang="en-US" dirty="0" smtClean="0"/>
              <a:t>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</a:t>
            </a:r>
            <a:r>
              <a:rPr lang="en-US" altLang="ko-KR" dirty="0"/>
              <a:t>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(</a:t>
            </a:r>
            <a:r>
              <a:rPr lang="en-US" altLang="ko-KR" dirty="0" err="1" smtClean="0"/>
              <a:t>k,v</a:t>
            </a:r>
            <a:r>
              <a:rPr lang="en-US" altLang="ko-KR" dirty="0" smtClean="0"/>
              <a:t>)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525373"/>
            <a:ext cx="3240359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99688"/>
            <a:ext cx="367240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067945" y="4997432"/>
            <a:ext cx="648072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en-US" altLang="ko-KR" dirty="0" smtClean="0"/>
              <a:t>Comprehension :  </a:t>
            </a:r>
            <a:r>
              <a:rPr lang="ko-KR" altLang="en-US" dirty="0" smtClean="0"/>
              <a:t>단</a:t>
            </a:r>
            <a:r>
              <a:rPr lang="ko-KR" altLang="en-US" dirty="0"/>
              <a:t>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타입에 대한 </a:t>
            </a:r>
            <a:r>
              <a:rPr lang="en-US" altLang="ko-KR" dirty="0" smtClean="0"/>
              <a:t>comprehension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61048"/>
            <a:ext cx="42957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81128"/>
            <a:ext cx="22574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91680" y="2852936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altLang="ko-KR" dirty="0"/>
              <a:t>A = {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</a:t>
            </a:r>
            <a:r>
              <a:rPr lang="en-US" altLang="ko-KR" dirty="0" smtClean="0"/>
              <a:t>if </a:t>
            </a:r>
            <a:r>
              <a:rPr lang="ko-KR" altLang="en-US" dirty="0"/>
              <a:t>논리식</a:t>
            </a: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1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429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038600"/>
            <a:ext cx="8659688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2.24 Generator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표현</a:t>
            </a:r>
            <a:r>
              <a:rPr lang="ko-KR" altLang="en-US" sz="6000" dirty="0" err="1"/>
              <a:t>식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3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generator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tuple(immutable)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comprehension</a:t>
            </a:r>
            <a:r>
              <a:rPr lang="ko-KR" altLang="en-US" dirty="0" smtClean="0"/>
              <a:t>이 존재하지 않고 </a:t>
            </a:r>
            <a:r>
              <a:rPr lang="en-US" altLang="ko-KR" dirty="0" smtClean="0"/>
              <a:t>syntax </a:t>
            </a:r>
            <a:r>
              <a:rPr lang="ko-KR" altLang="en-US" dirty="0" smtClean="0"/>
              <a:t>상으로 </a:t>
            </a:r>
            <a:r>
              <a:rPr lang="en-US" altLang="ko-KR" dirty="0" smtClean="0"/>
              <a:t>generator </a:t>
            </a:r>
            <a:r>
              <a:rPr lang="ko-KR" altLang="en-US" dirty="0" smtClean="0"/>
              <a:t>가 생성 </a:t>
            </a:r>
            <a:endParaRPr lang="en-US" altLang="ko-KR" dirty="0" smtClean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3429000"/>
            <a:ext cx="64135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generator</a:t>
            </a:r>
            <a:r>
              <a:rPr lang="ko-KR" altLang="en-US" dirty="0" smtClean="0"/>
              <a:t>를 호출하면 </a:t>
            </a:r>
            <a:r>
              <a:rPr lang="en-US" altLang="ko-KR" dirty="0" smtClean="0"/>
              <a:t>next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하나씩 호출해야 함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StopIteration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발생하면 종료됨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23" y="3284984"/>
            <a:ext cx="5867400" cy="29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1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generator </a:t>
            </a:r>
            <a:r>
              <a:rPr lang="ko-KR" altLang="en-US" dirty="0" smtClean="0"/>
              <a:t>직접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5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호출 </a:t>
            </a:r>
            <a:r>
              <a:rPr lang="en-US" altLang="ko-KR" dirty="0" smtClean="0"/>
              <a:t>: send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send</a:t>
            </a:r>
            <a:r>
              <a:rPr lang="ko-KR" altLang="en-US" dirty="0" smtClean="0"/>
              <a:t>함수로 보낼 때는 일단 </a:t>
            </a:r>
            <a:r>
              <a:rPr lang="en-US" altLang="ko-KR" dirty="0" smtClean="0"/>
              <a:t>None</a:t>
            </a:r>
            <a:r>
              <a:rPr lang="ko-KR" altLang="en-US" dirty="0" smtClean="0"/>
              <a:t>을 인자로 전달하고 처리해야 함</a:t>
            </a:r>
            <a:endParaRPr lang="en-US" altLang="ko-KR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8" y="2852936"/>
            <a:ext cx="7010400" cy="355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3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4038600"/>
            <a:ext cx="873169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2.25 __</a:t>
            </a:r>
            <a:r>
              <a:rPr lang="en-US" altLang="ko-KR" sz="6000" dirty="0" err="1" smtClean="0"/>
              <a:t>bulitins</a:t>
            </a:r>
            <a:r>
              <a:rPr lang="en-US" altLang="ko-KR" sz="6000" dirty="0" smtClean="0"/>
              <a:t>__</a:t>
            </a:r>
            <a:br>
              <a:rPr lang="en-US" altLang="ko-KR" sz="6000" dirty="0" smtClean="0"/>
            </a:br>
            <a:r>
              <a:rPr lang="ko-KR" altLang="en-US" sz="6000" dirty="0" smtClean="0"/>
              <a:t>기타 </a:t>
            </a: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2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관리 기준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3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__/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5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 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</a:t>
            </a:r>
            <a:r>
              <a:rPr lang="en-US" altLang="ko-KR" sz="2800" dirty="0" err="1" smtClean="0"/>
              <a:t>builtins</a:t>
            </a:r>
            <a:r>
              <a:rPr lang="en-US" altLang="ko-KR" sz="2800" dirty="0" smtClean="0"/>
              <a:t>__ </a:t>
            </a:r>
            <a:r>
              <a:rPr lang="ko-KR" altLang="en-US" sz="2800" dirty="0" smtClean="0"/>
              <a:t>내에 내장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가 존재</a:t>
            </a:r>
            <a:endParaRPr lang="en-US" altLang="ko-KR" sz="2800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54673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56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 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</a:t>
            </a:r>
            <a:r>
              <a:rPr lang="en-US" altLang="ko-KR" sz="2800" dirty="0" err="1" smtClean="0"/>
              <a:t>builtins</a:t>
            </a:r>
            <a:r>
              <a:rPr lang="en-US" altLang="ko-KR" sz="2800" dirty="0" smtClean="0"/>
              <a:t>__ </a:t>
            </a:r>
            <a:r>
              <a:rPr lang="ko-KR" altLang="en-US" sz="2800" dirty="0" smtClean="0"/>
              <a:t>내 내장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들</a:t>
            </a:r>
            <a:endParaRPr lang="en-US" altLang="ko-KR" sz="2800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14287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996952"/>
            <a:ext cx="1466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Ellipsis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[…]</a:t>
            </a:r>
            <a:r>
              <a:rPr lang="ko-KR" altLang="en-US" sz="2800" dirty="0" smtClean="0"/>
              <a:t>으로 처리시 </a:t>
            </a:r>
            <a:r>
              <a:rPr lang="en-US" altLang="ko-KR" sz="2800" dirty="0" smtClean="0"/>
              <a:t>Ellipsis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클래스로 처리됨</a:t>
            </a:r>
            <a:endParaRPr lang="en-US" altLang="ko-KR" sz="2800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564904"/>
            <a:ext cx="3943350" cy="384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19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doctest</a:t>
            </a:r>
            <a:r>
              <a:rPr lang="ko-KR" altLang="en-US" dirty="0" smtClean="0"/>
              <a:t>와 같이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출력이 긴 경우 </a:t>
            </a:r>
            <a:r>
              <a:rPr lang="en-US" altLang="ko-KR" sz="2800" dirty="0" smtClean="0"/>
              <a:t>#</a:t>
            </a:r>
            <a:r>
              <a:rPr lang="en-US" altLang="ko-KR" sz="2800" dirty="0" err="1" smtClean="0"/>
              <a:t>doctest</a:t>
            </a:r>
            <a:r>
              <a:rPr lang="en-US" altLang="ko-KR" sz="2800" dirty="0" smtClean="0"/>
              <a:t> Ellipsis </a:t>
            </a:r>
            <a:r>
              <a:rPr lang="ko-KR" altLang="en-US" sz="2800" dirty="0" smtClean="0"/>
              <a:t>를 사용하면 출력 중간에 </a:t>
            </a:r>
            <a:r>
              <a:rPr lang="en-US" altLang="ko-KR" sz="2800" dirty="0" smtClean="0"/>
              <a:t>…</a:t>
            </a:r>
            <a:r>
              <a:rPr lang="ko-KR" altLang="en-US" sz="2800" dirty="0" smtClean="0"/>
              <a:t>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표시됨</a:t>
            </a:r>
            <a:endParaRPr lang="en-US" altLang="ko-KR" sz="28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3549774" cy="37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5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4038600"/>
            <a:ext cx="7939608" cy="182880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2.26 </a:t>
            </a:r>
            <a:r>
              <a:rPr lang="ko-KR" altLang="en-US" sz="6700" dirty="0" smtClean="0"/>
              <a:t>자료구조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(</a:t>
            </a:r>
            <a:r>
              <a:rPr lang="ko-KR" altLang="en-US" sz="6700" dirty="0" smtClean="0"/>
              <a:t>정렬</a:t>
            </a:r>
            <a:r>
              <a:rPr lang="en-US" altLang="ko-KR" sz="6700" dirty="0" smtClean="0"/>
              <a:t>)</a:t>
            </a:r>
            <a:br>
              <a:rPr lang="en-US" altLang="ko-KR" sz="6700" dirty="0" smtClean="0"/>
            </a:br>
            <a:endParaRPr lang="ko-KR" altLang="en-US" sz="6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0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e</a:t>
            </a:r>
            <a:r>
              <a:rPr lang="en-US" altLang="ko-KR" dirty="0" smtClean="0"/>
              <a:t>numerate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함수가 아닌 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enumerate</a:t>
            </a:r>
            <a:r>
              <a:rPr lang="ko-KR" altLang="en-US" sz="2800" dirty="0" smtClean="0"/>
              <a:t>는 객체를 받아 객체의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를 분리해서 표시하는 객체를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24944"/>
            <a:ext cx="6153150" cy="356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iterable</a:t>
            </a:r>
            <a:r>
              <a:rPr lang="ko-KR" altLang="en-US" sz="2800" dirty="0" smtClean="0"/>
              <a:t>한 </a:t>
            </a:r>
            <a:r>
              <a:rPr lang="en-US" altLang="ko-KR" sz="2800" dirty="0" smtClean="0"/>
              <a:t>enumerate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만들면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와 원소들이 표시됨</a:t>
            </a:r>
            <a:endParaRPr lang="en-US" altLang="ko-KR" sz="2800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852936"/>
            <a:ext cx="3676650" cy="379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11760" y="3789040"/>
            <a:ext cx="2664296" cy="1368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16216" y="3861048"/>
            <a:ext cx="1728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타입은 기본으로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매핑이</a:t>
            </a:r>
            <a:r>
              <a:rPr lang="ko-KR" altLang="en-US" dirty="0" smtClean="0"/>
              <a:t> 되므로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를 사용할 경우 별도로 처리되어야 함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5076056" y="4473116"/>
            <a:ext cx="1440160" cy="4035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93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모듈에 속한 함수</a:t>
            </a:r>
            <a:r>
              <a:rPr lang="en-US" altLang="ko-KR" dirty="0" smtClean="0"/>
              <a:t>, class, instance</a:t>
            </a:r>
            <a:r>
              <a:rPr lang="ko-KR" altLang="en-US" dirty="0" smtClean="0"/>
              <a:t>는 특정 </a:t>
            </a:r>
            <a:r>
              <a:rPr lang="ko-KR" altLang="en-US" dirty="0" err="1" smtClean="0"/>
              <a:t>바이딩이</a:t>
            </a:r>
            <a:r>
              <a:rPr lang="ko-KR" altLang="en-US" dirty="0" smtClean="0"/>
              <a:t> 안 된 경우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변수를 참조함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980005" y="3212976"/>
            <a:ext cx="4248472" cy="1080120"/>
            <a:chOff x="1979712" y="3320988"/>
            <a:chExt cx="5616624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직사각형 3"/>
            <p:cNvSpPr/>
            <p:nvPr/>
          </p:nvSpPr>
          <p:spPr>
            <a:xfrm>
              <a:off x="1979712" y="3320988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모듈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932040" y="3501008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 smtClean="0">
                  <a:solidFill>
                    <a:schemeClr val="tx1"/>
                  </a:solidFill>
                </a:rPr>
                <a:t>globals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4" idx="3"/>
              <a:endCxn id="6" idx="1"/>
            </p:cNvCxnSpPr>
            <p:nvPr/>
          </p:nvCxnSpPr>
          <p:spPr>
            <a:xfrm>
              <a:off x="4067944" y="3861048"/>
              <a:ext cx="864096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755576" y="5024231"/>
            <a:ext cx="2098963" cy="1080120"/>
            <a:chOff x="-1836712" y="5589240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직사각형 9"/>
            <p:cNvSpPr/>
            <p:nvPr/>
          </p:nvSpPr>
          <p:spPr>
            <a:xfrm>
              <a:off x="-1836712" y="5589240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함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수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71600" y="5769260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locals()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0" idx="3"/>
              <a:endCxn id="11" idx="1"/>
            </p:cNvCxnSpPr>
            <p:nvPr/>
          </p:nvCxnSpPr>
          <p:spPr>
            <a:xfrm>
              <a:off x="251520" y="6129300"/>
              <a:ext cx="720080" cy="0"/>
            </a:xfrm>
            <a:prstGeom prst="straightConnector1">
              <a:avLst/>
            </a:prstGeom>
            <a:grpFill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491880" y="5024231"/>
            <a:ext cx="2144620" cy="1080120"/>
            <a:chOff x="9252520" y="4752326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직사각형 11"/>
            <p:cNvSpPr/>
            <p:nvPr/>
          </p:nvSpPr>
          <p:spPr>
            <a:xfrm>
              <a:off x="9252520" y="4752326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class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60832" y="4932346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r>
                <a:rPr lang="en-US" altLang="ko-KR" sz="1200" b="1" dirty="0" err="1" smtClean="0">
                  <a:solidFill>
                    <a:schemeClr val="tx1"/>
                  </a:solidFill>
                </a:rPr>
                <a:t>dict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>
              <a:stCxn id="12" idx="3"/>
              <a:endCxn id="13" idx="1"/>
            </p:cNvCxnSpPr>
            <p:nvPr/>
          </p:nvCxnSpPr>
          <p:spPr>
            <a:xfrm>
              <a:off x="11340752" y="5292386"/>
              <a:ext cx="720080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6372200" y="4996611"/>
            <a:ext cx="2144620" cy="1080120"/>
            <a:chOff x="9252520" y="4752326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9252520" y="4752326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instance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060832" y="4932346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r>
                <a:rPr lang="en-US" altLang="ko-KR" sz="1200" b="1" dirty="0" err="1" smtClean="0">
                  <a:solidFill>
                    <a:schemeClr val="tx1"/>
                  </a:solidFill>
                </a:rPr>
                <a:t>dict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22" idx="3"/>
              <a:endCxn id="23" idx="1"/>
            </p:cNvCxnSpPr>
            <p:nvPr/>
          </p:nvCxnSpPr>
          <p:spPr>
            <a:xfrm>
              <a:off x="11340752" y="5292386"/>
              <a:ext cx="720080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/>
          <p:cNvCxnSpPr>
            <a:stCxn id="6" idx="2"/>
            <a:endCxn id="10" idx="0"/>
          </p:cNvCxnSpPr>
          <p:nvPr/>
        </p:nvCxnSpPr>
        <p:spPr>
          <a:xfrm flipH="1">
            <a:off x="1156036" y="4113076"/>
            <a:ext cx="5064791" cy="911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6" idx="2"/>
            <a:endCxn id="12" idx="0"/>
          </p:cNvCxnSpPr>
          <p:nvPr/>
        </p:nvCxnSpPr>
        <p:spPr>
          <a:xfrm flipH="1">
            <a:off x="3901051" y="4113076"/>
            <a:ext cx="2319776" cy="911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2"/>
            <a:endCxn id="22" idx="0"/>
          </p:cNvCxnSpPr>
          <p:nvPr/>
        </p:nvCxnSpPr>
        <p:spPr>
          <a:xfrm>
            <a:off x="6220827" y="4113076"/>
            <a:ext cx="560544" cy="883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6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reserved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함수가 아닌 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 reversed</a:t>
            </a:r>
            <a:r>
              <a:rPr lang="ko-KR" altLang="en-US" sz="2800" dirty="0" smtClean="0"/>
              <a:t>는 객체를 받아 </a:t>
            </a:r>
            <a:r>
              <a:rPr lang="en-US" altLang="ko-KR" sz="2800" dirty="0" smtClean="0"/>
              <a:t>reverse iterator</a:t>
            </a:r>
            <a:r>
              <a:rPr lang="ko-KR" altLang="en-US" sz="2800" dirty="0" smtClean="0"/>
              <a:t>를 생성</a:t>
            </a:r>
            <a:endParaRPr lang="en-US" altLang="ko-KR" sz="28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2852936"/>
            <a:ext cx="54006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73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iterable</a:t>
            </a:r>
            <a:r>
              <a:rPr lang="ko-KR" altLang="en-US" sz="2800" dirty="0" smtClean="0"/>
              <a:t>한 </a:t>
            </a:r>
            <a:r>
              <a:rPr lang="en-US" altLang="ko-KR" sz="2800" dirty="0" smtClean="0"/>
              <a:t>reversed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만들면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역으로 출력이 가능</a:t>
            </a:r>
            <a:endParaRPr lang="en-US" altLang="ko-KR" sz="2800" dirty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140968"/>
            <a:ext cx="3581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30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2.27 </a:t>
            </a:r>
            <a:r>
              <a:rPr lang="ko-KR" altLang="en-US" sz="6000" dirty="0" smtClean="0"/>
              <a:t>자료구조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(buffer)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4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buffer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47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함수가 아닌 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buffer </a:t>
            </a:r>
            <a:r>
              <a:rPr lang="en-US" altLang="ko-KR" sz="2800" dirty="0"/>
              <a:t>call interface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strings,arrays</a:t>
            </a:r>
            <a:r>
              <a:rPr lang="en-US" altLang="ko-KR" sz="2800" dirty="0"/>
              <a:t>, </a:t>
            </a:r>
            <a:r>
              <a:rPr lang="en-US" altLang="ko-KR" sz="2800" dirty="0" smtClean="0"/>
              <a:t>buffers </a:t>
            </a:r>
            <a:r>
              <a:rPr lang="ko-KR" altLang="en-US" sz="2800" dirty="0" smtClean="0"/>
              <a:t>등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만  </a:t>
            </a:r>
            <a:r>
              <a:rPr lang="en-US" altLang="ko-KR" sz="2800" dirty="0" smtClean="0"/>
              <a:t>object</a:t>
            </a:r>
            <a:r>
              <a:rPr lang="ko-KR" altLang="en-US" sz="2800" dirty="0" smtClean="0"/>
              <a:t>에 들어와서 처리가능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3429000"/>
            <a:ext cx="56292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2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buffer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slice </a:t>
            </a:r>
            <a:r>
              <a:rPr lang="ko-KR" altLang="en-US" sz="2800" dirty="0" smtClean="0"/>
              <a:t>기능처럼 처리 됨</a:t>
            </a:r>
            <a:endParaRPr lang="en-US" altLang="ko-KR" sz="2800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2" y="3212976"/>
            <a:ext cx="460057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58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오류 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buffer</a:t>
            </a:r>
            <a:r>
              <a:rPr lang="ko-KR" altLang="en-US" sz="2800" dirty="0" smtClean="0"/>
              <a:t>로 처리할 수 없는 객체</a:t>
            </a:r>
            <a:endParaRPr lang="en-US" altLang="ko-KR" sz="2800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5024"/>
            <a:ext cx="56864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4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memoryview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68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함수가 아닌 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Buffer interface</a:t>
            </a:r>
            <a:r>
              <a:rPr lang="ko-KR" altLang="en-US" sz="2800" dirty="0" smtClean="0"/>
              <a:t>가 가능한 경우에만 새로운 메모리 </a:t>
            </a:r>
            <a:r>
              <a:rPr lang="ko-KR" altLang="en-US" sz="2800" dirty="0" err="1" smtClean="0"/>
              <a:t>뷰</a:t>
            </a:r>
            <a:r>
              <a:rPr lang="ko-KR" altLang="en-US" sz="2800" dirty="0" smtClean="0"/>
              <a:t> 객체를 </a:t>
            </a:r>
            <a:r>
              <a:rPr lang="ko-KR" altLang="en-US" sz="2800" dirty="0" err="1" smtClean="0"/>
              <a:t>만듬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3717032"/>
            <a:ext cx="53244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class method : </a:t>
            </a:r>
            <a:r>
              <a:rPr lang="ko-KR" altLang="en-US" dirty="0" smtClean="0"/>
              <a:t>변수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 변수는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관리하므로 참조하려면 </a:t>
            </a:r>
            <a:r>
              <a:rPr lang="en-US" altLang="ko-KR" dirty="0" smtClean="0"/>
              <a:t>class.</a:t>
            </a:r>
            <a:r>
              <a:rPr lang="ko-KR" altLang="en-US" dirty="0" err="1" smtClean="0"/>
              <a:t>변수명으로</a:t>
            </a:r>
            <a:r>
              <a:rPr lang="ko-KR" altLang="en-US" dirty="0" smtClean="0"/>
              <a:t> 참조해야 함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6096" y="3462469"/>
            <a:ext cx="2520280" cy="919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Global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Count = 100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7517" y="5029809"/>
            <a:ext cx="2520280" cy="919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Class A</a:t>
            </a:r>
          </a:p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A.Count</a:t>
            </a:r>
            <a:r>
              <a:rPr lang="en-US" altLang="ko-KR" sz="1400" dirty="0" smtClean="0">
                <a:solidFill>
                  <a:schemeClr val="tx1"/>
                </a:solidFill>
              </a:rPr>
              <a:t> = 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7814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6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새로운 참조 </a:t>
            </a:r>
            <a:r>
              <a:rPr lang="en-US" altLang="ko-KR" sz="2800" dirty="0" smtClean="0"/>
              <a:t>view</a:t>
            </a:r>
            <a:r>
              <a:rPr lang="ko-KR" altLang="en-US" sz="2800" dirty="0" smtClean="0"/>
              <a:t>를 제공</a:t>
            </a:r>
            <a:endParaRPr lang="en-US" altLang="ko-KR" sz="2800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68960"/>
            <a:ext cx="25717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2.28 </a:t>
            </a:r>
            <a:r>
              <a:rPr lang="ko-KR" altLang="en-US" sz="6000" dirty="0" smtClean="0"/>
              <a:t>자료구조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(array)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2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bytearray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내장 타입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Bytearray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Bytearray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타입도 </a:t>
            </a:r>
            <a:r>
              <a:rPr lang="en-US" altLang="ko-KR" dirty="0" smtClean="0"/>
              <a:t>index/slice</a:t>
            </a:r>
            <a:r>
              <a:rPr lang="ko-KR" altLang="en-US" dirty="0" smtClean="0"/>
              <a:t>로 접근해서 결과를 조회 및 갱신</a:t>
            </a:r>
            <a:endParaRPr lang="en-US" altLang="ko-KR" dirty="0" smtClean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84984"/>
            <a:ext cx="2514600" cy="313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11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array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0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내장모듈 </a:t>
            </a:r>
            <a:r>
              <a:rPr lang="en-US" altLang="ko-KR" dirty="0" smtClean="0"/>
              <a:t>: Array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모듈에서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객체를 생성해도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slicing</a:t>
            </a:r>
            <a:r>
              <a:rPr lang="ko-KR" altLang="en-US" dirty="0" smtClean="0"/>
              <a:t>은 별도의 타입으로 처리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417646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700" dirty="0" smtClean="0"/>
              <a:t>2.29 </a:t>
            </a:r>
            <a:r>
              <a:rPr lang="ko-KR" altLang="en-US" sz="6700" dirty="0" smtClean="0"/>
              <a:t>자료구조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(queue)</a:t>
            </a:r>
            <a:br>
              <a:rPr lang="en-US" altLang="ko-KR" sz="6700" dirty="0" smtClean="0"/>
            </a:br>
            <a:endParaRPr lang="ko-KR" altLang="en-US" sz="6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Heap queue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4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heapq</a:t>
            </a:r>
            <a:r>
              <a:rPr lang="en-US" altLang="ko-KR" dirty="0" smtClean="0"/>
              <a:t>  </a:t>
            </a:r>
            <a:r>
              <a:rPr lang="ko-KR" altLang="en-US" dirty="0" smtClean="0"/>
              <a:t>모듈이란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heapq</a:t>
            </a:r>
            <a:r>
              <a:rPr lang="en-US" altLang="ko-KR" sz="2800" dirty="0" smtClean="0"/>
              <a:t>  </a:t>
            </a:r>
            <a:r>
              <a:rPr lang="ko-KR" altLang="en-US" sz="2800" dirty="0" smtClean="0"/>
              <a:t>알고리즘으로 처리 하는 모듈</a:t>
            </a:r>
            <a:endParaRPr lang="en-US" altLang="ko-KR" sz="2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6267450" cy="403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65853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heappush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Hea</a:t>
            </a:r>
            <a:r>
              <a:rPr lang="en-US" altLang="ko-KR" sz="2800" dirty="0"/>
              <a:t>p</a:t>
            </a:r>
            <a:r>
              <a:rPr lang="ko-KR" altLang="en-US" sz="2800" dirty="0" smtClean="0"/>
              <a:t>에 데이터 저장</a:t>
            </a:r>
            <a:endParaRPr lang="en-US" altLang="ko-KR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6591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02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정의 및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39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heappush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heapq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처리와 </a:t>
            </a:r>
            <a:r>
              <a:rPr lang="en-US" altLang="ko-KR" sz="2800" dirty="0" smtClean="0"/>
              <a:t>list </a:t>
            </a:r>
            <a:r>
              <a:rPr lang="ko-KR" altLang="en-US" sz="2800" dirty="0" smtClean="0"/>
              <a:t>처리를 비교해 보면 거의 동일한 처리를 수행 함 </a:t>
            </a:r>
            <a:endParaRPr lang="en-US" altLang="ko-KR" sz="28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33051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26371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Head</a:t>
            </a:r>
            <a:r>
              <a:rPr lang="ko-KR" altLang="en-US" sz="2800" dirty="0" smtClean="0"/>
              <a:t>에서 데이터의 가장 작은 것부터 검색해서 추출함</a:t>
            </a:r>
            <a:endParaRPr lang="en-US" altLang="ko-KR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73016"/>
            <a:ext cx="5600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65860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heappush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heappop</a:t>
            </a:r>
            <a:r>
              <a:rPr lang="en-US" altLang="ko-KR" dirty="0" smtClean="0"/>
              <a:t>: list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heap</a:t>
            </a:r>
            <a:r>
              <a:rPr lang="ko-KR" altLang="en-US" sz="2800" dirty="0" smtClean="0"/>
              <a:t>으로 만들어서 값을 추가 및 삭제</a:t>
            </a:r>
            <a:endParaRPr lang="en-US" altLang="ko-KR" sz="28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40968"/>
            <a:ext cx="64389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2197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heappush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heappop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순환예시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heapq</a:t>
            </a:r>
            <a:r>
              <a:rPr lang="ko-KR" altLang="en-US" sz="2800" dirty="0" smtClean="0"/>
              <a:t>에 대해 </a:t>
            </a:r>
            <a:r>
              <a:rPr lang="en-US" altLang="ko-KR" sz="2800" dirty="0" smtClean="0"/>
              <a:t>for/while </a:t>
            </a:r>
            <a:r>
              <a:rPr lang="ko-KR" altLang="en-US" sz="2800" dirty="0" smtClean="0"/>
              <a:t>문을 이용해서 </a:t>
            </a:r>
            <a:r>
              <a:rPr lang="en-US" altLang="ko-KR" sz="2800" dirty="0" smtClean="0"/>
              <a:t>push/pop </a:t>
            </a:r>
            <a:r>
              <a:rPr lang="ko-KR" altLang="en-US" sz="2800" dirty="0" smtClean="0"/>
              <a:t>처</a:t>
            </a:r>
            <a:r>
              <a:rPr lang="ko-KR" altLang="en-US" sz="2800" dirty="0"/>
              <a:t>리</a:t>
            </a:r>
            <a:endParaRPr lang="en-US" altLang="ko-KR" sz="28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717032"/>
            <a:ext cx="43624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818602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heappushpop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heap</a:t>
            </a:r>
            <a:r>
              <a:rPr lang="ko-KR" altLang="en-US" sz="2800" dirty="0" smtClean="0"/>
              <a:t>에 </a:t>
            </a:r>
            <a:r>
              <a:rPr lang="en-US" altLang="ko-KR" sz="2800" dirty="0" smtClean="0"/>
              <a:t>push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pop</a:t>
            </a:r>
            <a:r>
              <a:rPr lang="ko-KR" altLang="en-US" sz="2800" dirty="0" smtClean="0"/>
              <a:t>를 동시에 처리</a:t>
            </a:r>
            <a:endParaRPr lang="en-US" altLang="ko-KR" sz="28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27" y="2276872"/>
            <a:ext cx="741997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64770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534011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nlargest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heap</a:t>
            </a:r>
            <a:r>
              <a:rPr lang="ko-KR" altLang="en-US" sz="2800" dirty="0" smtClean="0"/>
              <a:t>에 가장 값이 높은 것을 처리</a:t>
            </a:r>
            <a:endParaRPr lang="en-US" altLang="ko-KR" sz="28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2" y="2348880"/>
            <a:ext cx="50196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4149080"/>
            <a:ext cx="64389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95088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nsmallest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heap</a:t>
            </a:r>
            <a:r>
              <a:rPr lang="ko-KR" altLang="en-US" sz="2800" dirty="0" smtClean="0"/>
              <a:t>에 가장 값이 낮은 것을 처리</a:t>
            </a:r>
            <a:endParaRPr lang="en-US" altLang="ko-KR" sz="28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0671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736" y="3924976"/>
            <a:ext cx="63912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755241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</a:t>
            </a:r>
            <a:r>
              <a:rPr lang="en-US" altLang="ko-KR" dirty="0" err="1" smtClean="0"/>
              <a:t>heapq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heapq</a:t>
            </a:r>
            <a:r>
              <a:rPr lang="ko-KR" altLang="en-US" sz="2800" dirty="0" smtClean="0"/>
              <a:t>에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타입으로 넣었을 경우 </a:t>
            </a:r>
            <a:r>
              <a:rPr lang="en-US" altLang="ko-KR" sz="2800" dirty="0" smtClean="0"/>
              <a:t>key</a:t>
            </a:r>
            <a:r>
              <a:rPr lang="ko-KR" altLang="en-US" sz="2800" dirty="0" smtClean="0"/>
              <a:t>를 이용해서 처리하도록 처리</a:t>
            </a:r>
            <a:endParaRPr lang="en-US" altLang="ko-KR" sz="2800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3789040"/>
            <a:ext cx="71723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53961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heapify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heapify</a:t>
            </a:r>
            <a:r>
              <a:rPr lang="ko-KR" altLang="en-US" sz="2800" dirty="0" smtClean="0"/>
              <a:t>는 내부 원소들이 최소값을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원소로 변경한다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42" y="3284984"/>
            <a:ext cx="48577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90486"/>
      </p:ext>
    </p:extLst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collections.deque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1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Reference Variable</a:t>
            </a:r>
            <a:r>
              <a:rPr lang="ko-KR" altLang="en-US" dirty="0" smtClean="0"/>
              <a:t>에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변수를 정의하고 문자열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할당한다는 것은 실제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하는 것</a:t>
            </a:r>
            <a:endParaRPr lang="en-US" altLang="ko-K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35147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80112" y="342900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변수에 할당된 객체에  타입 및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확인하기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4725144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실행하면 현재 </a:t>
            </a:r>
            <a:r>
              <a:rPr lang="en-US" altLang="ko-KR" dirty="0" smtClean="0"/>
              <a:t>context </a:t>
            </a:r>
            <a:r>
              <a:rPr lang="ko-KR" altLang="en-US" dirty="0" smtClean="0"/>
              <a:t>내의 지정된 </a:t>
            </a:r>
            <a:r>
              <a:rPr lang="ko-KR" altLang="en-US" dirty="0" err="1" smtClean="0"/>
              <a:t>변수등을</a:t>
            </a:r>
            <a:r>
              <a:rPr lang="ko-KR" altLang="en-US" dirty="0" smtClean="0"/>
              <a:t> 볼 수 있음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1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queue 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Deque</a:t>
            </a:r>
            <a:r>
              <a:rPr lang="en-US" altLang="ko-KR" sz="2800" dirty="0" smtClean="0"/>
              <a:t> object</a:t>
            </a:r>
            <a:r>
              <a:rPr lang="ko-KR" altLang="en-US" sz="2800" dirty="0" smtClean="0"/>
              <a:t>를 만드는 클래스</a:t>
            </a:r>
            <a:endParaRPr lang="en-US" altLang="ko-KR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41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Deque</a:t>
            </a:r>
            <a:r>
              <a:rPr lang="ko-KR" altLang="en-US" sz="2800" dirty="0" smtClean="0"/>
              <a:t>는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객체와 길이를 받아 관리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길이가 없으면 계속 받아 저장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deque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8960"/>
            <a:ext cx="3024336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7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양방향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 다루기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앞과 뒤로 모든 </a:t>
            </a:r>
            <a:r>
              <a:rPr lang="en-US" altLang="ko-KR" sz="2800" dirty="0" smtClean="0"/>
              <a:t>queue </a:t>
            </a:r>
            <a:r>
              <a:rPr lang="ko-KR" altLang="en-US" sz="2800" dirty="0" smtClean="0"/>
              <a:t>처리가 가능</a:t>
            </a:r>
            <a:endParaRPr lang="en-US" altLang="ko-KR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36302"/>
            <a:ext cx="407670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Deque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list </a:t>
            </a:r>
            <a:r>
              <a:rPr lang="ko-KR" altLang="en-US" sz="2800" dirty="0" smtClean="0"/>
              <a:t>처럼 사용해서 처리도 가능하므로 사용할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용도에 따라 구현이 가능함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deque</a:t>
            </a:r>
            <a:r>
              <a:rPr lang="en-US" altLang="ko-KR" dirty="0" smtClean="0"/>
              <a:t> : list </a:t>
            </a:r>
            <a:r>
              <a:rPr lang="ko-KR" altLang="en-US" dirty="0" smtClean="0"/>
              <a:t>처럼 사용하기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852936"/>
            <a:ext cx="4343400" cy="371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700" dirty="0" smtClean="0"/>
              <a:t>2.30 </a:t>
            </a:r>
            <a:r>
              <a:rPr lang="ko-KR" altLang="en-US" sz="6700" dirty="0" smtClean="0"/>
              <a:t>자료구조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(</a:t>
            </a:r>
            <a:r>
              <a:rPr lang="en-US" altLang="ko-KR" sz="6700" dirty="0" err="1" smtClean="0"/>
              <a:t>dict</a:t>
            </a:r>
            <a:r>
              <a:rPr lang="en-US" altLang="ko-KR" sz="6700" dirty="0" smtClean="0"/>
              <a:t>)</a:t>
            </a:r>
            <a:br>
              <a:rPr lang="en-US" altLang="ko-KR" sz="6700" dirty="0" smtClean="0"/>
            </a:br>
            <a:endParaRPr lang="ko-KR" altLang="en-US" sz="6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2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Key: multi- value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9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collections.defualdict</a:t>
            </a:r>
            <a:r>
              <a:rPr lang="ko-KR" altLang="en-US" sz="2800" dirty="0" smtClean="0"/>
              <a:t>를 이용해서 값 객체에 대해 여러 값을 </a:t>
            </a:r>
            <a:r>
              <a:rPr lang="ko-KR" altLang="en-US" sz="2800" dirty="0" err="1" smtClean="0"/>
              <a:t>매핑하도록</a:t>
            </a:r>
            <a:r>
              <a:rPr lang="ko-KR" altLang="en-US" sz="2800" dirty="0" smtClean="0"/>
              <a:t> 처리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defualtdict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2636912"/>
            <a:ext cx="4819650" cy="390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Dictionary </a:t>
            </a:r>
            <a:r>
              <a:rPr lang="ko-KR" altLang="en-US" dirty="0" smtClean="0"/>
              <a:t>순서 유지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19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collections.OrderedDict</a:t>
            </a:r>
            <a:r>
              <a:rPr lang="ko-KR" altLang="en-US" sz="2800" dirty="0" smtClean="0"/>
              <a:t>은 순서를 유지하기 위해 </a:t>
            </a:r>
            <a:r>
              <a:rPr lang="en-US" altLang="ko-KR" sz="2800" dirty="0" smtClean="0"/>
              <a:t>linked list</a:t>
            </a:r>
            <a:r>
              <a:rPr lang="ko-KR" altLang="en-US" sz="2800" dirty="0" smtClean="0"/>
              <a:t>로 내부에 구성되어 각 순서를 유지함 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Ordereddict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3933056"/>
            <a:ext cx="29622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5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collections.itemgetter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4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zen</a:t>
            </a:r>
            <a:r>
              <a:rPr lang="en-US" altLang="ko-KR" dirty="0"/>
              <a:t> of python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정신</a:t>
            </a:r>
            <a:endParaRPr lang="en-US" altLang="ko-KR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1720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8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r>
              <a:rPr lang="en-US" altLang="ko-KR" dirty="0"/>
              <a:t> </a:t>
            </a:r>
            <a:r>
              <a:rPr lang="en-US" altLang="ko-KR" dirty="0" smtClean="0"/>
              <a:t>namespace: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/>
              <a:t> </a:t>
            </a:r>
            <a:r>
              <a:rPr lang="en-US" altLang="ko-KR" dirty="0" smtClean="0"/>
              <a:t>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변수로 정의하면 함수나 클래스 등에서 호출이 가능함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Globals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동일한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내에서 항상 호출 가능</a:t>
            </a:r>
            <a:endParaRPr lang="ko-KR" altLang="en-US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3429000"/>
            <a:ext cx="3267075" cy="309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타입이 </a:t>
            </a:r>
            <a:r>
              <a:rPr lang="en-US" altLang="ko-KR" sz="2800" dirty="0" smtClean="0"/>
              <a:t>key</a:t>
            </a:r>
            <a:r>
              <a:rPr lang="ko-KR" altLang="en-US" sz="2800" dirty="0" smtClean="0"/>
              <a:t>를 읽고 값을 </a:t>
            </a:r>
            <a:r>
              <a:rPr lang="ko-KR" altLang="en-US" sz="2800" dirty="0" err="1" smtClean="0"/>
              <a:t>얻기위해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key</a:t>
            </a:r>
            <a:r>
              <a:rPr lang="ko-KR" altLang="en-US" sz="2800" dirty="0" smtClean="0"/>
              <a:t>를 가지고 </a:t>
            </a:r>
            <a:r>
              <a:rPr lang="en-US" altLang="ko-KR" sz="2800" dirty="0" smtClean="0"/>
              <a:t>item getter</a:t>
            </a:r>
            <a:r>
              <a:rPr lang="ko-KR" altLang="en-US" sz="2800" dirty="0" smtClean="0"/>
              <a:t>를 생성하는 </a:t>
            </a:r>
            <a:r>
              <a:rPr lang="en-US" altLang="ko-KR" sz="2800" dirty="0" smtClean="0"/>
              <a:t>class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itemgetter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89040"/>
            <a:ext cx="59340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48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 ‘</a:t>
            </a:r>
            <a:r>
              <a:rPr lang="en-US" altLang="ko-KR" sz="2800" dirty="0" err="1" smtClean="0"/>
              <a:t>fname</a:t>
            </a:r>
            <a:r>
              <a:rPr lang="en-US" altLang="ko-KR" sz="2800" dirty="0" smtClean="0"/>
              <a:t>’ key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key</a:t>
            </a:r>
            <a:r>
              <a:rPr lang="ko-KR" altLang="en-US" sz="2800" dirty="0" smtClean="0"/>
              <a:t>값으로 읽는 </a:t>
            </a:r>
            <a:r>
              <a:rPr lang="en-US" altLang="ko-KR" sz="2800" dirty="0" err="1" smtClean="0"/>
              <a:t>itg</a:t>
            </a:r>
            <a:r>
              <a:rPr lang="ko-KR" altLang="en-US" sz="2800" dirty="0" smtClean="0"/>
              <a:t>를 생성해서 실제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타입을 </a:t>
            </a:r>
            <a:r>
              <a:rPr lang="ko-KR" altLang="en-US" sz="2800" dirty="0" err="1" smtClean="0"/>
              <a:t>파라미터로</a:t>
            </a:r>
            <a:r>
              <a:rPr lang="ko-KR" altLang="en-US" sz="2800" dirty="0" smtClean="0"/>
              <a:t> 주면 값을 결과로 제공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Itemgetter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667265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itemgetter</a:t>
            </a:r>
            <a:r>
              <a:rPr lang="ko-KR" altLang="en-US" sz="2800" dirty="0" smtClean="0"/>
              <a:t>이 결과 값을 기준으로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 원소를 가지는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를  </a:t>
            </a:r>
            <a:r>
              <a:rPr lang="en-US" altLang="ko-KR" sz="2800" dirty="0" smtClean="0"/>
              <a:t>sorted </a:t>
            </a:r>
            <a:r>
              <a:rPr lang="ko-KR" altLang="en-US" sz="2800" dirty="0" smtClean="0"/>
              <a:t>처리하기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Itemgetter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sorted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676875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21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collections.attrgetter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85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사용자 정의 객체의 속성을 읽고 값을 얻는 </a:t>
            </a:r>
            <a:r>
              <a:rPr lang="en-US" altLang="ko-KR" sz="2800" dirty="0" smtClean="0"/>
              <a:t>class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attrgetter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789040"/>
            <a:ext cx="63246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0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attrgetter</a:t>
            </a:r>
            <a:r>
              <a:rPr lang="ko-KR" altLang="en-US" sz="2800" dirty="0" smtClean="0"/>
              <a:t>에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속성을 부여하고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파라미터로</a:t>
            </a:r>
            <a:r>
              <a:rPr lang="ko-KR" altLang="en-US" sz="2800" dirty="0" smtClean="0"/>
              <a:t> 받으면 그 결과값인 속성이 값을 가져옴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attrgetter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717032"/>
            <a:ext cx="38576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9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attrgetter</a:t>
            </a:r>
            <a:r>
              <a:rPr lang="ko-KR" altLang="en-US" sz="2800" dirty="0" smtClean="0"/>
              <a:t>이 결과 값을 기준으로 사용자 클래스의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원소를 가지는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를  </a:t>
            </a:r>
            <a:r>
              <a:rPr lang="en-US" altLang="ko-KR" sz="2800" dirty="0" smtClean="0"/>
              <a:t>sorted </a:t>
            </a:r>
            <a:r>
              <a:rPr lang="ko-KR" altLang="en-US" sz="2800" dirty="0" smtClean="0"/>
              <a:t>처리하기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attrgetter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sorted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489654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3.Python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문장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4038600"/>
            <a:ext cx="815563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3.1Python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문장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Building Block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9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</a:t>
            </a:r>
            <a:r>
              <a:rPr lang="en-US" altLang="ko-KR" dirty="0"/>
              <a:t> </a:t>
            </a:r>
            <a:r>
              <a:rPr lang="en-US" altLang="ko-KR" dirty="0" smtClean="0"/>
              <a:t>namespace:</a:t>
            </a:r>
            <a:r>
              <a:rPr lang="ko-KR" altLang="en-US" dirty="0" smtClean="0"/>
              <a:t> 변수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globals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[‘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’], 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값할당</a:t>
            </a:r>
            <a:r>
              <a:rPr lang="ko-KR" altLang="en-US" dirty="0" smtClean="0"/>
              <a:t> 으로 정의는 동일한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에서 관리되므로 동일하게 사용됨 </a:t>
            </a:r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524250" cy="380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38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문장 구분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멀티라인</a:t>
            </a:r>
            <a:r>
              <a:rPr lang="en-US" altLang="ko-KR" dirty="0" smtClean="0"/>
              <a:t>(\) : </a:t>
            </a:r>
            <a:r>
              <a:rPr lang="ko-KR" altLang="en-US" dirty="0"/>
              <a:t> </a:t>
            </a:r>
            <a:r>
              <a:rPr lang="ko-KR" altLang="en-US" dirty="0" smtClean="0"/>
              <a:t>여러 문장을 하나로 처리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블록 구분</a:t>
            </a:r>
            <a:r>
              <a:rPr lang="en-US" altLang="ko-KR" dirty="0" smtClean="0"/>
              <a:t> :  intention</a:t>
            </a:r>
            <a:r>
              <a:rPr lang="ko-KR" altLang="en-US" dirty="0" smtClean="0"/>
              <a:t>으로 구분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라인 구분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개행문자</a:t>
            </a:r>
            <a:r>
              <a:rPr lang="en-US" altLang="ko-KR" dirty="0" smtClean="0"/>
              <a:t>(\n)</a:t>
            </a:r>
            <a:r>
              <a:rPr lang="ko-KR" altLang="en-US" dirty="0" smtClean="0"/>
              <a:t>를 기준으로 구분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주석 </a:t>
            </a:r>
            <a:r>
              <a:rPr lang="en-US" altLang="ko-KR" dirty="0" smtClean="0"/>
              <a:t>(#)   : 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문장과 구분한 설명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en-US" altLang="ko-KR" dirty="0" smtClean="0"/>
              <a:t>Doc </a:t>
            </a:r>
            <a:r>
              <a:rPr lang="ko-KR" altLang="en-US" dirty="0" smtClean="0"/>
              <a:t>설명 </a:t>
            </a:r>
            <a:r>
              <a:rPr lang="en-US" altLang="ko-KR" dirty="0"/>
              <a:t>:  single ('), double (") and triple (''' or """) quotes </a:t>
            </a:r>
            <a:r>
              <a:rPr lang="ko-KR" altLang="en-US" dirty="0" smtClean="0"/>
              <a:t>를 프로그램 맨 앞에 넣으면 </a:t>
            </a:r>
            <a:r>
              <a:rPr lang="ko-KR" altLang="en-US" dirty="0" err="1" smtClean="0"/>
              <a:t>모듈명</a:t>
            </a:r>
            <a:r>
              <a:rPr lang="en-US" altLang="ko-KR" dirty="0" smtClean="0"/>
              <a:t>.__doc__ </a:t>
            </a:r>
            <a:r>
              <a:rPr lang="ko-KR" altLang="en-US" dirty="0" smtClean="0"/>
              <a:t>로 검색가능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한문장으로</a:t>
            </a:r>
            <a:r>
              <a:rPr lang="ko-KR" altLang="en-US" dirty="0" smtClean="0"/>
              <a:t> 그룹화</a:t>
            </a:r>
            <a:r>
              <a:rPr lang="en-US" altLang="ko-KR" dirty="0" smtClean="0"/>
              <a:t>(;) : </a:t>
            </a:r>
            <a:r>
              <a:rPr lang="ko-KR" altLang="en-US" dirty="0" err="1" smtClean="0"/>
              <a:t>여러문장을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;</a:t>
            </a:r>
            <a:r>
              <a:rPr lang="ko-KR" altLang="en-US" dirty="0" smtClean="0"/>
              <a:t>로 연결해서 한 문장으로 만들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0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docstring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1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docstring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lvl="1" indent="0" fontAlgn="base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/>
              <a:t>모듈 작성시 모듈 내의 </a:t>
            </a:r>
            <a:r>
              <a:rPr lang="en-US" altLang="ko-KR" sz="2900" dirty="0"/>
              <a:t>doc</a:t>
            </a:r>
            <a:r>
              <a:rPr lang="ko-KR" altLang="en-US" sz="2900" dirty="0"/>
              <a:t>에 대한 설명을 작성하고 이를 검색처리 </a:t>
            </a:r>
            <a:endParaRPr lang="en-US" altLang="ko-KR" sz="290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80928"/>
            <a:ext cx="3629025" cy="368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중괄호 3"/>
          <p:cNvSpPr/>
          <p:nvPr/>
        </p:nvSpPr>
        <p:spPr>
          <a:xfrm>
            <a:off x="5767603" y="2924944"/>
            <a:ext cx="360040" cy="13681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00192" y="340364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모듈 생성</a:t>
            </a:r>
            <a:endParaRPr lang="ko-KR" altLang="en-US" dirty="0"/>
          </a:p>
        </p:txBody>
      </p:sp>
      <p:sp>
        <p:nvSpPr>
          <p:cNvPr id="11" name="오른쪽 중괄호 10"/>
          <p:cNvSpPr/>
          <p:nvPr/>
        </p:nvSpPr>
        <p:spPr>
          <a:xfrm>
            <a:off x="5767603" y="4437112"/>
            <a:ext cx="360040" cy="720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00192" y="458713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모듈 실행</a:t>
            </a:r>
            <a:endParaRPr lang="ko-KR" altLang="en-US" dirty="0"/>
          </a:p>
        </p:txBody>
      </p:sp>
      <p:sp>
        <p:nvSpPr>
          <p:cNvPr id="13" name="오른쪽 중괄호 12"/>
          <p:cNvSpPr/>
          <p:nvPr/>
        </p:nvSpPr>
        <p:spPr>
          <a:xfrm>
            <a:off x="5767603" y="5271540"/>
            <a:ext cx="360040" cy="10377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00192" y="5533755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모듈 내부의  설명자료 참조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3.2 Python</a:t>
            </a:r>
            <a:br>
              <a:rPr lang="en-US" altLang="ko-KR" sz="6000" dirty="0" smtClean="0"/>
            </a:br>
            <a:r>
              <a:rPr lang="en-US" altLang="ko-KR" sz="6000" dirty="0"/>
              <a:t>Control </a:t>
            </a:r>
            <a:r>
              <a:rPr lang="en-US" altLang="ko-KR" sz="6000" dirty="0" smtClean="0"/>
              <a:t>flow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0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Control flow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if Statement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982817"/>
              </p:ext>
            </p:extLst>
          </p:nvPr>
        </p:nvGraphicFramePr>
        <p:xfrm>
          <a:off x="899592" y="2492896"/>
          <a:ext cx="7488832" cy="3819159"/>
        </p:xfrm>
        <a:graphic>
          <a:graphicData uri="http://schemas.openxmlformats.org/drawingml/2006/table">
            <a:tbl>
              <a:tblPr/>
              <a:tblGrid>
                <a:gridCol w="2657327"/>
                <a:gridCol w="4831505"/>
              </a:tblGrid>
              <a:tr h="568772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Statement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99380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 </a:t>
                      </a:r>
                      <a:r>
                        <a:rPr lang="en-US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 statements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 err="1" smtClean="0">
                          <a:effectLst/>
                        </a:rPr>
                        <a:t>조건식</a:t>
                      </a:r>
                      <a:r>
                        <a:rPr lang="ko-KR" altLang="en-US" dirty="0" smtClean="0">
                          <a:effectLst/>
                        </a:rPr>
                        <a:t> 결과가 </a:t>
                      </a:r>
                      <a:r>
                        <a:rPr lang="en-US" altLang="ko-KR" dirty="0" smtClean="0">
                          <a:effectLst/>
                        </a:rPr>
                        <a:t>true </a:t>
                      </a:r>
                      <a:r>
                        <a:rPr lang="ko-KR" altLang="en-US" dirty="0" smtClean="0">
                          <a:effectLst/>
                        </a:rPr>
                        <a:t>일 경우만 처리</a:t>
                      </a:r>
                      <a:endParaRPr lang="en-US" dirty="0"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4704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if...else statements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 err="1" smtClean="0">
                          <a:effectLst/>
                        </a:rPr>
                        <a:t>조건식</a:t>
                      </a:r>
                      <a:r>
                        <a:rPr lang="ko-KR" altLang="en-US" dirty="0" smtClean="0">
                          <a:effectLst/>
                        </a:rPr>
                        <a:t> 결과가 </a:t>
                      </a:r>
                      <a:r>
                        <a:rPr lang="en-US" altLang="ko-KR" dirty="0" smtClean="0">
                          <a:effectLst/>
                        </a:rPr>
                        <a:t>true</a:t>
                      </a:r>
                      <a:r>
                        <a:rPr lang="en-US" altLang="ko-KR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smtClean="0">
                          <a:effectLst/>
                        </a:rPr>
                        <a:t>일 경우는 </a:t>
                      </a:r>
                      <a:r>
                        <a:rPr lang="en-US" altLang="ko-KR" baseline="0" dirty="0" smtClean="0">
                          <a:effectLst/>
                        </a:rPr>
                        <a:t>if </a:t>
                      </a:r>
                      <a:r>
                        <a:rPr lang="ko-KR" altLang="en-US" baseline="0" dirty="0" smtClean="0">
                          <a:effectLst/>
                        </a:rPr>
                        <a:t>내의 </a:t>
                      </a:r>
                      <a:r>
                        <a:rPr lang="ko-KR" altLang="en-US" baseline="0" dirty="0" err="1" smtClean="0">
                          <a:effectLst/>
                        </a:rPr>
                        <a:t>블럭처리하고</a:t>
                      </a:r>
                      <a:r>
                        <a:rPr lang="ko-KR" altLang="en-US" baseline="0" dirty="0" smtClean="0">
                          <a:effectLst/>
                        </a:rPr>
                        <a:t> </a:t>
                      </a:r>
                      <a:r>
                        <a:rPr lang="en-US" altLang="ko-KR" baseline="0" dirty="0" smtClean="0">
                          <a:effectLst/>
                        </a:rPr>
                        <a:t>false </a:t>
                      </a:r>
                      <a:r>
                        <a:rPr lang="ko-KR" altLang="en-US" baseline="0" dirty="0" smtClean="0">
                          <a:effectLst/>
                        </a:rPr>
                        <a:t>일 경우 </a:t>
                      </a:r>
                      <a:r>
                        <a:rPr lang="en-US" altLang="ko-KR" baseline="0" dirty="0" smtClean="0">
                          <a:effectLst/>
                        </a:rPr>
                        <a:t>else </a:t>
                      </a:r>
                      <a:r>
                        <a:rPr lang="ko-KR" altLang="en-US" baseline="0" dirty="0" smtClean="0">
                          <a:effectLst/>
                        </a:rPr>
                        <a:t>내의 블록 처리</a:t>
                      </a:r>
                      <a:endParaRPr lang="en-US" dirty="0"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6303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nested if statements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</a:rPr>
                        <a:t>If</a:t>
                      </a:r>
                      <a:r>
                        <a:rPr lang="ko-KR" altLang="en-US" dirty="0" smtClean="0">
                          <a:effectLst/>
                        </a:rPr>
                        <a:t>와 </a:t>
                      </a:r>
                      <a:r>
                        <a:rPr lang="en-US" altLang="ko-KR" dirty="0" err="1" smtClean="0">
                          <a:effectLst/>
                        </a:rPr>
                        <a:t>elif</a:t>
                      </a:r>
                      <a:r>
                        <a:rPr lang="en-US" altLang="ko-KR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err="1" smtClean="0">
                          <a:effectLst/>
                        </a:rPr>
                        <a:t>조건식</a:t>
                      </a:r>
                      <a:r>
                        <a:rPr lang="ko-KR" altLang="en-US" baseline="0" dirty="0" smtClean="0">
                          <a:effectLst/>
                        </a:rPr>
                        <a:t> 결과가 </a:t>
                      </a:r>
                      <a:r>
                        <a:rPr lang="en-US" altLang="ko-KR" baseline="0" dirty="0" smtClean="0">
                          <a:effectLst/>
                        </a:rPr>
                        <a:t>true </a:t>
                      </a:r>
                      <a:r>
                        <a:rPr lang="ko-KR" altLang="en-US" baseline="0" dirty="0" smtClean="0">
                          <a:effectLst/>
                        </a:rPr>
                        <a:t>일 경우 </a:t>
                      </a:r>
                      <a:r>
                        <a:rPr lang="ko-KR" altLang="en-US" baseline="0" dirty="0" err="1" smtClean="0">
                          <a:effectLst/>
                        </a:rPr>
                        <a:t>블럭처리하고</a:t>
                      </a:r>
                      <a:r>
                        <a:rPr lang="ko-KR" altLang="en-US" baseline="0" dirty="0" smtClean="0">
                          <a:effectLst/>
                        </a:rPr>
                        <a:t> 모든 조건식이 </a:t>
                      </a:r>
                      <a:r>
                        <a:rPr lang="en-US" altLang="ko-KR" baseline="0" dirty="0" smtClean="0">
                          <a:effectLst/>
                        </a:rPr>
                        <a:t>false </a:t>
                      </a:r>
                      <a:r>
                        <a:rPr lang="ko-KR" altLang="en-US" baseline="0" dirty="0" smtClean="0">
                          <a:effectLst/>
                        </a:rPr>
                        <a:t>일 경우 </a:t>
                      </a:r>
                      <a:r>
                        <a:rPr lang="en-US" altLang="ko-KR" baseline="0" dirty="0" smtClean="0">
                          <a:effectLst/>
                        </a:rPr>
                        <a:t>else </a:t>
                      </a:r>
                      <a:r>
                        <a:rPr lang="ko-KR" altLang="en-US" baseline="0" dirty="0" err="1" smtClean="0">
                          <a:effectLst/>
                        </a:rPr>
                        <a:t>블럭처리</a:t>
                      </a:r>
                      <a:endParaRPr lang="en-US" dirty="0"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Control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30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if only : </a:t>
            </a:r>
            <a:r>
              <a:rPr lang="ko-KR" altLang="en-US" dirty="0" smtClean="0"/>
              <a:t>처리 방식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확인하여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 처리</a:t>
            </a:r>
            <a:endParaRPr lang="en-US" altLang="ko-KR" dirty="0" smtClean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96952"/>
            <a:ext cx="2057400" cy="300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15556"/>
            <a:ext cx="2016224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if else : </a:t>
            </a:r>
            <a:r>
              <a:rPr lang="ko-KR" altLang="en-US" dirty="0" smtClean="0"/>
              <a:t>처리 방식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확인하여 </a:t>
            </a:r>
            <a:r>
              <a:rPr lang="en-US" altLang="ko-KR" dirty="0"/>
              <a:t>T</a:t>
            </a:r>
            <a:r>
              <a:rPr lang="en-US" altLang="ko-KR" dirty="0" smtClean="0"/>
              <a:t>rue/False </a:t>
            </a:r>
            <a:r>
              <a:rPr lang="ko-KR" altLang="en-US" dirty="0" smtClean="0"/>
              <a:t>일 경우 처리</a:t>
            </a:r>
            <a:endParaRPr lang="en-US" altLang="ko-KR" dirty="0" smtClean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27336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757" y="3557215"/>
            <a:ext cx="1854539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if </a:t>
            </a:r>
            <a:r>
              <a:rPr lang="en-US" altLang="ko-KR" dirty="0" err="1" smtClean="0"/>
              <a:t>elif</a:t>
            </a:r>
            <a:r>
              <a:rPr lang="en-US" altLang="ko-KR" dirty="0" smtClean="0"/>
              <a:t> else : </a:t>
            </a:r>
            <a:r>
              <a:rPr lang="ko-KR" altLang="en-US" dirty="0" smtClean="0"/>
              <a:t>처리 방식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확인하여 </a:t>
            </a:r>
            <a:r>
              <a:rPr lang="en-US" altLang="ko-KR" dirty="0" smtClean="0"/>
              <a:t>True/False </a:t>
            </a:r>
            <a:r>
              <a:rPr lang="ko-KR" altLang="en-US" dirty="0" smtClean="0"/>
              <a:t>인지한 후 </a:t>
            </a:r>
            <a:r>
              <a:rPr lang="en-US" altLang="ko-KR" dirty="0" err="1" smtClean="0"/>
              <a:t>elif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추가로 인지한 후에 처리</a:t>
            </a:r>
            <a:endParaRPr lang="en-US" altLang="ko-KR" dirty="0" smtClean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12" y="2924944"/>
            <a:ext cx="34671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52" y="3861048"/>
            <a:ext cx="15906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규칙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nested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08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if : </a:t>
            </a:r>
            <a:r>
              <a:rPr lang="ko-KR" altLang="en-US" dirty="0" smtClean="0"/>
              <a:t>처리 방식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if</a:t>
            </a:r>
            <a:r>
              <a:rPr lang="ko-KR" altLang="en-US" dirty="0" smtClean="0"/>
              <a:t>문 내에 다시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문을 처리해서 세부 조건을 처리하는 방식</a:t>
            </a:r>
            <a:endParaRPr lang="en-US" altLang="ko-KR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60935"/>
            <a:ext cx="31718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05064"/>
            <a:ext cx="21050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축약 처리</a:t>
            </a:r>
            <a:r>
              <a:rPr lang="en-US" altLang="ko-KR" dirty="0" smtClean="0"/>
              <a:t>(3</a:t>
            </a:r>
            <a:r>
              <a:rPr lang="ko-KR" altLang="en-US" dirty="0" err="1" smtClean="0"/>
              <a:t>항연산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if Statement : </a:t>
            </a:r>
            <a:r>
              <a:rPr lang="ko-KR" altLang="en-US" dirty="0" err="1" smtClean="0"/>
              <a:t>한줄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17032"/>
            <a:ext cx="2428875" cy="121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표현식처럼</a:t>
            </a:r>
            <a:r>
              <a:rPr lang="ko-KR" altLang="en-US" dirty="0" smtClean="0"/>
              <a:t>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문을 작성하면 콜론</a:t>
            </a:r>
            <a:r>
              <a:rPr lang="en-US" altLang="ko-KR" dirty="0" smtClean="0"/>
              <a:t>(:)</a:t>
            </a:r>
            <a:r>
              <a:rPr lang="ko-KR" altLang="en-US" dirty="0" smtClean="0"/>
              <a:t>이 삭제됨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52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3.3 Python</a:t>
            </a:r>
            <a:br>
              <a:rPr lang="en-US" altLang="ko-KR" sz="6000" dirty="0" smtClean="0"/>
            </a:br>
            <a:r>
              <a:rPr lang="en-US" altLang="ko-KR" sz="6000" dirty="0"/>
              <a:t>Loop </a:t>
            </a:r>
            <a:r>
              <a:rPr lang="en-US" altLang="ko-KR" sz="6000" dirty="0" smtClean="0"/>
              <a:t>flow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4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Loop flow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4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Loop  Statement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33627"/>
              </p:ext>
            </p:extLst>
          </p:nvPr>
        </p:nvGraphicFramePr>
        <p:xfrm>
          <a:off x="899592" y="2132856"/>
          <a:ext cx="7488832" cy="3738512"/>
        </p:xfrm>
        <a:graphic>
          <a:graphicData uri="http://schemas.openxmlformats.org/drawingml/2006/table">
            <a:tbl>
              <a:tblPr/>
              <a:tblGrid>
                <a:gridCol w="2231770"/>
                <a:gridCol w="5257062"/>
              </a:tblGrid>
              <a:tr h="721261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 smtClean="0">
                          <a:effectLst/>
                        </a:rPr>
                        <a:t>Loop </a:t>
                      </a:r>
                      <a:r>
                        <a:rPr lang="en-US" dirty="0">
                          <a:effectLst/>
                        </a:rPr>
                        <a:t>Type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862915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while loop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조건식이 </a:t>
                      </a:r>
                      <a:r>
                        <a:rPr lang="en-US" altLang="ko-KR" dirty="0" smtClean="0">
                          <a:effectLst/>
                        </a:rPr>
                        <a:t>true </a:t>
                      </a:r>
                      <a:r>
                        <a:rPr lang="ko-KR" altLang="en-US" dirty="0" smtClean="0">
                          <a:effectLst/>
                        </a:rPr>
                        <a:t>일</a:t>
                      </a:r>
                      <a:r>
                        <a:rPr lang="ko-KR" altLang="en-US" baseline="0" dirty="0" smtClean="0">
                          <a:effectLst/>
                        </a:rPr>
                        <a:t> 경우에 실행</a:t>
                      </a:r>
                      <a:endParaRPr lang="en-US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742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for </a:t>
                      </a:r>
                      <a:r>
                        <a:rPr lang="en-US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in</a:t>
                      </a:r>
                      <a:r>
                        <a:rPr lang="en-US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loop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aseline="0" dirty="0" smtClean="0">
                          <a:effectLst/>
                        </a:rPr>
                        <a:t> sequence </a:t>
                      </a:r>
                      <a:r>
                        <a:rPr lang="ko-KR" altLang="en-US" baseline="0" dirty="0" smtClean="0">
                          <a:effectLst/>
                        </a:rPr>
                        <a:t>타입에 대해 순환하여 처리</a:t>
                      </a:r>
                      <a:endParaRPr lang="en-US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0594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nested </a:t>
                      </a:r>
                      <a:r>
                        <a:rPr lang="en-US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loops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순환 내에 내부적인 순환조건을 만들 경우 외부 순환에 맞춰 내부 순환이 반복하여 실행</a:t>
                      </a:r>
                      <a:endParaRPr lang="en-US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1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단순 순환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For</a:t>
            </a:r>
            <a:r>
              <a:rPr lang="ko-KR" altLang="en-US" dirty="0" smtClean="0"/>
              <a:t>문은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에 대한 것을 받아 순환을 처리하므로 순환만 처리하려면 </a:t>
            </a:r>
            <a:r>
              <a:rPr lang="en-US" altLang="ko-KR" dirty="0" smtClean="0"/>
              <a:t>_</a:t>
            </a:r>
            <a:r>
              <a:rPr lang="ko-KR" altLang="en-US" dirty="0" smtClean="0"/>
              <a:t>으로 받아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 내부에서 처리하지 않으면 됨</a:t>
            </a:r>
            <a:endParaRPr lang="en-US" altLang="ko-KR" dirty="0" smtClean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04" y="3789040"/>
            <a:ext cx="23336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Loop </a:t>
            </a:r>
            <a:r>
              <a:rPr lang="ko-KR" altLang="en-US" dirty="0" smtClean="0"/>
              <a:t>처리 제약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6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기존 </a:t>
            </a:r>
            <a:r>
              <a:rPr lang="en-US" altLang="ko-KR" dirty="0" smtClean="0"/>
              <a:t>loop flow</a:t>
            </a:r>
            <a:r>
              <a:rPr lang="ko-KR" altLang="en-US" dirty="0" smtClean="0"/>
              <a:t>를 강제로 빠져나갈 경우 필요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2996952"/>
            <a:ext cx="2990850" cy="326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할당 규칙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변수는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할당이 변수 정의가 되고 계속해서 할당되면 값이 바뀜 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89040"/>
            <a:ext cx="3384376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9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Continue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기존 </a:t>
            </a:r>
            <a:r>
              <a:rPr lang="en-US" altLang="ko-KR" dirty="0" smtClean="0"/>
              <a:t>control flow</a:t>
            </a:r>
            <a:r>
              <a:rPr lang="ko-KR" altLang="en-US" dirty="0" smtClean="0"/>
              <a:t>를 처리시 조건이 맞을 경우 처음으로 돌아가서 계속 실행할 수 있도록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717032"/>
            <a:ext cx="23241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7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Break </a:t>
            </a:r>
            <a:r>
              <a:rPr lang="ko-KR" altLang="en-US" dirty="0" smtClean="0"/>
              <a:t>처리 점검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5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else Statement : for/while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72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For/while </a:t>
            </a:r>
            <a:r>
              <a:rPr lang="ko-KR" altLang="en-US" dirty="0" smtClean="0"/>
              <a:t>문 등 반드시 처리가 필요한  경우 </a:t>
            </a:r>
            <a:r>
              <a:rPr lang="en-US" altLang="ko-KR" dirty="0" smtClean="0"/>
              <a:t>else</a:t>
            </a:r>
            <a:r>
              <a:rPr lang="ko-KR" altLang="en-US" dirty="0" smtClean="0"/>
              <a:t>문을 이용하여 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처리가 안된 경우 실행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899" y="3448270"/>
            <a:ext cx="27146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2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3.4 Python</a:t>
            </a:r>
            <a:br>
              <a:rPr lang="en-US" altLang="ko-KR" sz="6000" dirty="0" smtClean="0"/>
            </a:br>
            <a:r>
              <a:rPr lang="en-US" altLang="ko-KR" sz="6000" dirty="0" smtClean="0"/>
              <a:t>with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with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With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with </a:t>
            </a:r>
            <a:r>
              <a:rPr lang="ko-KR" altLang="en-US" dirty="0" smtClean="0"/>
              <a:t>문은 별도의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를 구성하므로  파일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락</a:t>
            </a:r>
            <a:r>
              <a:rPr lang="ko-KR" altLang="en-US" dirty="0" smtClean="0"/>
              <a:t> 등 </a:t>
            </a:r>
            <a:r>
              <a:rPr lang="ko-KR" altLang="en-US" dirty="0" err="1" smtClean="0"/>
              <a:t>오픈하면</a:t>
            </a:r>
            <a:r>
              <a:rPr lang="ko-KR" altLang="en-US" dirty="0" smtClean="0"/>
              <a:t> 자동으로 </a:t>
            </a:r>
            <a:r>
              <a:rPr lang="en-US" altLang="ko-KR" dirty="0" smtClean="0"/>
              <a:t>close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41893"/>
            <a:ext cx="3672408" cy="20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Context special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3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file : __enter__/__exit__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파일 내의 </a:t>
            </a:r>
            <a:r>
              <a:rPr lang="en-US" altLang="ko-KR" dirty="0" smtClean="0"/>
              <a:t>__enter__/__exit__</a:t>
            </a:r>
            <a:r>
              <a:rPr lang="ko-KR" altLang="en-US" dirty="0" smtClean="0"/>
              <a:t>을 이용해서 파일을 호출 및 닫기 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403240"/>
            <a:ext cx="40481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3664"/>
            <a:ext cx="33432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: __enter__/__exit__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__exit__ </a:t>
            </a:r>
            <a:r>
              <a:rPr lang="ko-KR" altLang="en-US" dirty="0" smtClean="0"/>
              <a:t>문 이후에 호출하면 에러 처리</a:t>
            </a:r>
            <a:endParaRPr lang="en-US" altLang="ko-KR" dirty="0" smtClean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89" y="2636912"/>
            <a:ext cx="4924425" cy="394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3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File: close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파일을  </a:t>
            </a:r>
            <a:r>
              <a:rPr lang="ko-KR" altLang="en-US" dirty="0" err="1" smtClean="0"/>
              <a:t>오픈하고</a:t>
            </a:r>
            <a:r>
              <a:rPr lang="ko-KR" altLang="en-US" dirty="0" smtClean="0"/>
              <a:t>  </a:t>
            </a:r>
            <a:r>
              <a:rPr lang="en-US" altLang="ko-KR" dirty="0" smtClean="0"/>
              <a:t>close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닫기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56992"/>
            <a:ext cx="3312368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참조변수에 반복 할당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변수에 저장되는 것은 실제 값 즉 객체의 </a:t>
            </a:r>
            <a:r>
              <a:rPr lang="ko-KR" altLang="en-US" dirty="0" err="1" smtClean="0"/>
              <a:t>레퍼런스만</a:t>
            </a:r>
            <a:r>
              <a:rPr lang="ko-KR" altLang="en-US" dirty="0" smtClean="0"/>
              <a:t> 할당되므로 동일한 변수에 다양한 값들이 데이터 타입에 상관없이 할당됨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05064"/>
            <a:ext cx="2267322" cy="20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8104" y="472514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최종 할당된 결과만 저장됨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5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3.5 Python</a:t>
            </a:r>
            <a:br>
              <a:rPr lang="en-US" altLang="ko-KR" sz="6000" dirty="0" smtClean="0"/>
            </a:br>
            <a:r>
              <a:rPr lang="en-US" altLang="ko-KR" sz="6000" dirty="0" smtClean="0"/>
              <a:t>pass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5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Pass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처리가 </a:t>
            </a:r>
            <a:r>
              <a:rPr lang="ko-KR" altLang="en-US" dirty="0" err="1" smtClean="0"/>
              <a:t>필요없는</a:t>
            </a:r>
            <a:r>
              <a:rPr lang="ko-KR" altLang="en-US" dirty="0" smtClean="0"/>
              <a:t> 블록이 필요할 경우 </a:t>
            </a:r>
            <a:r>
              <a:rPr lang="en-US" altLang="ko-KR" dirty="0" smtClean="0"/>
              <a:t>pass</a:t>
            </a:r>
            <a:r>
              <a:rPr lang="ko-KR" altLang="en-US" dirty="0" smtClean="0"/>
              <a:t>문을 사용하여 처리하지 않음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796519"/>
            <a:ext cx="2438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483768" y="4293096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32040" y="4119463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Continue </a:t>
            </a:r>
            <a:r>
              <a:rPr lang="ko-KR" altLang="en-US" dirty="0"/>
              <a:t>문장과의 차이점은 </a:t>
            </a:r>
            <a:r>
              <a:rPr lang="en-US" altLang="ko-KR" dirty="0"/>
              <a:t>pass</a:t>
            </a:r>
            <a:r>
              <a:rPr lang="ko-KR" altLang="en-US" dirty="0"/>
              <a:t>문은 현재 실행이 없다는 것을 의미만 함 </a:t>
            </a:r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>
            <a:off x="3563888" y="4437112"/>
            <a:ext cx="1368152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/>
              <a:t>4</a:t>
            </a:r>
            <a:r>
              <a:rPr lang="en-US" altLang="ko-KR" sz="9600" dirty="0" smtClean="0"/>
              <a:t>.Python</a:t>
            </a:r>
            <a:r>
              <a:rPr lang="ko-KR" altLang="en-US" sz="9600" dirty="0" smtClean="0"/>
              <a:t> </a:t>
            </a:r>
            <a:r>
              <a:rPr lang="en-US" altLang="ko-KR" sz="9600" dirty="0"/>
              <a:t/>
            </a:r>
            <a:br>
              <a:rPr lang="en-US" altLang="ko-KR" sz="9600" dirty="0"/>
            </a:br>
            <a:r>
              <a:rPr lang="ko-KR" altLang="en-US" sz="9600" dirty="0" smtClean="0"/>
              <a:t>모듈</a:t>
            </a:r>
            <a:r>
              <a:rPr lang="en-US" altLang="ko-KR" sz="9600" dirty="0" smtClean="0"/>
              <a:t>/</a:t>
            </a:r>
            <a:r>
              <a:rPr lang="ko-KR" altLang="en-US" sz="9600" dirty="0" smtClean="0"/>
              <a:t>패키지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708920"/>
            <a:ext cx="6477000" cy="315848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4.1 </a:t>
            </a:r>
            <a:r>
              <a:rPr lang="ko-KR" altLang="en-US" sz="6000" dirty="0" smtClean="0"/>
              <a:t>모듈 </a:t>
            </a:r>
            <a:r>
              <a:rPr lang="en-US" altLang="ko-KR" sz="6000" dirty="0" smtClean="0"/>
              <a:t>import </a:t>
            </a:r>
            <a:br>
              <a:rPr lang="en-US" altLang="ko-KR" sz="6000" dirty="0" smtClean="0"/>
            </a:br>
            <a:r>
              <a:rPr lang="ko-KR" altLang="en-US" sz="6000" dirty="0" smtClean="0"/>
              <a:t>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모듈 정보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sys.modules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모듈을 만들어 저장되어있는 장소를 확인하기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328612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16300"/>
            <a:ext cx="3528392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__import__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__import__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모듈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2924944"/>
            <a:ext cx="63436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0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__import__ 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40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math </a:t>
            </a:r>
            <a:r>
              <a:rPr lang="ko-KR" altLang="en-US" dirty="0" smtClean="0"/>
              <a:t>내장 모듈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__import__ </a:t>
            </a:r>
            <a:r>
              <a:rPr lang="ko-KR" altLang="en-US" dirty="0" smtClean="0"/>
              <a:t>함수를 이용해서 처리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Math.cos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함수가 어느 모듈에 속해 있는지를 알 수 있음</a:t>
            </a:r>
            <a:r>
              <a:rPr lang="en-US" altLang="ko-KR" dirty="0" smtClean="0"/>
              <a:t>(__module__)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3429000"/>
            <a:ext cx="57054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7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9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__import__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19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모듈을 하나 생성</a:t>
            </a:r>
            <a:endParaRPr lang="en-US" altLang="ko-KR" dirty="0" smtClean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914" y="3645024"/>
            <a:ext cx="36480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0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import: __import__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모듈을</a:t>
            </a:r>
            <a:r>
              <a:rPr lang="en-US" altLang="ko-KR" dirty="0" smtClean="0"/>
              <a:t> __import__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하면서 </a:t>
            </a:r>
            <a:r>
              <a:rPr lang="en-US" altLang="ko-KR" dirty="0" smtClean="0"/>
              <a:t>add </a:t>
            </a:r>
            <a:r>
              <a:rPr lang="ko-KR" altLang="en-US" dirty="0" smtClean="0"/>
              <a:t>함수를 </a:t>
            </a:r>
            <a:r>
              <a:rPr lang="en-US" altLang="ko-KR" dirty="0" err="1" smtClean="0"/>
              <a:t>globals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영역에 추가</a:t>
            </a:r>
            <a:endParaRPr lang="en-US" altLang="ko-KR" dirty="0" smtClean="0"/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40968"/>
            <a:ext cx="63912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8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08920"/>
            <a:ext cx="7867600" cy="315848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4.2 Python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모듈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en-US" altLang="ko-KR" sz="6000" dirty="0" smtClean="0"/>
              <a:t>namespace </a:t>
            </a:r>
            <a:br>
              <a:rPr lang="en-US" altLang="ko-KR" sz="6000" dirty="0" smtClean="0"/>
            </a:br>
            <a:r>
              <a:rPr lang="ko-KR" altLang="en-US" sz="6000" dirty="0" smtClean="0"/>
              <a:t>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6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4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모듈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등의 단위로 작업공간을 두고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기준으로 식별한다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모듈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단위로 동일한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가진 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</a:t>
            </a:r>
            <a:r>
              <a:rPr lang="en-US" altLang="ko-KR" dirty="0"/>
              <a:t>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 객체 등을 관리해서 이중으로 발생하지 않도록 처리해야 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72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 </a:t>
            </a:r>
            <a:r>
              <a:rPr lang="ko-KR" altLang="en-US" dirty="0" smtClean="0"/>
              <a:t>관리 기준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75491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Import</a:t>
            </a:r>
            <a:r>
              <a:rPr lang="ko-KR" altLang="en-US" sz="2800" dirty="0" smtClean="0">
                <a:latin typeface="+mn-ea"/>
              </a:rPr>
              <a:t>로 패키지를 포함한 모듈을 호출하여 모듈처리 시 식별이 명확하도록 작업공간을 분리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프로젝트는 </a:t>
            </a:r>
            <a:r>
              <a:rPr lang="en-US" altLang="ko-KR" sz="2800" dirty="0" err="1" smtClean="0">
                <a:latin typeface="+mn-ea"/>
              </a:rPr>
              <a:t>pythonpath</a:t>
            </a:r>
            <a:r>
              <a:rPr lang="ko-KR" altLang="en-US" sz="2800" dirty="0" smtClean="0">
                <a:latin typeface="+mn-ea"/>
              </a:rPr>
              <a:t>를 기준으로 관리해서 </a:t>
            </a:r>
            <a:r>
              <a:rPr lang="ko-KR" altLang="en-US" sz="2800" dirty="0" err="1" smtClean="0">
                <a:latin typeface="+mn-ea"/>
              </a:rPr>
              <a:t>로드함</a:t>
            </a:r>
            <a:r>
              <a:rPr lang="en-US" altLang="ko-KR" sz="2800" dirty="0" smtClean="0">
                <a:latin typeface="+mn-ea"/>
              </a:rPr>
              <a:t>. </a:t>
            </a:r>
            <a:endParaRPr lang="ko-KR" altLang="en-US" sz="2800" dirty="0"/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27984" y="3560341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객체이므로 이름공간관리 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83568" y="3929674"/>
            <a:ext cx="2808312" cy="2163622"/>
            <a:chOff x="1199088" y="4255360"/>
            <a:chExt cx="4472448" cy="2860794"/>
          </a:xfrm>
        </p:grpSpPr>
        <p:sp>
          <p:nvSpPr>
            <p:cNvPr id="4" name="직사각형 3"/>
            <p:cNvSpPr/>
            <p:nvPr/>
          </p:nvSpPr>
          <p:spPr>
            <a:xfrm>
              <a:off x="1199088" y="4255360"/>
              <a:ext cx="1296144" cy="327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프로젝</a:t>
              </a:r>
              <a:r>
                <a:rPr lang="ko-KR" altLang="en-US" sz="1200" dirty="0"/>
                <a:t>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218664" y="4753805"/>
              <a:ext cx="1296144" cy="327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패키지</a:t>
              </a:r>
              <a:endParaRPr lang="ko-KR" altLang="en-US" sz="12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59328" y="5244629"/>
              <a:ext cx="1296144" cy="327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패키지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74168" y="5722763"/>
              <a:ext cx="1296144" cy="32721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모</a:t>
              </a:r>
              <a:r>
                <a:rPr lang="ko-KR" altLang="en-US" sz="1200" dirty="0"/>
                <a:t>듈</a:t>
              </a:r>
            </a:p>
          </p:txBody>
        </p:sp>
        <p:cxnSp>
          <p:nvCxnSpPr>
            <p:cNvPr id="12" name="꺾인 연결선 11"/>
            <p:cNvCxnSpPr>
              <a:stCxn id="4" idx="2"/>
              <a:endCxn id="5" idx="1"/>
            </p:cNvCxnSpPr>
            <p:nvPr/>
          </p:nvCxnSpPr>
          <p:spPr>
            <a:xfrm rot="16200000" flipH="1">
              <a:off x="1865494" y="4564243"/>
              <a:ext cx="334836" cy="37150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>
              <a:stCxn id="5" idx="2"/>
              <a:endCxn id="6" idx="1"/>
            </p:cNvCxnSpPr>
            <p:nvPr/>
          </p:nvCxnSpPr>
          <p:spPr>
            <a:xfrm rot="16200000" flipH="1">
              <a:off x="2949424" y="4998333"/>
              <a:ext cx="327217" cy="492592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5" idx="2"/>
              <a:endCxn id="10" idx="1"/>
            </p:cNvCxnSpPr>
            <p:nvPr/>
          </p:nvCxnSpPr>
          <p:spPr>
            <a:xfrm rot="16200000" flipH="1">
              <a:off x="2717777" y="5229980"/>
              <a:ext cx="805351" cy="507432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4355976" y="6309320"/>
              <a:ext cx="1296144" cy="32721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함수</a:t>
              </a:r>
              <a:endParaRPr lang="ko-KR" altLang="en-US" sz="12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75392" y="6788937"/>
              <a:ext cx="1296144" cy="32721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클래스</a:t>
              </a:r>
              <a:endParaRPr lang="ko-KR" altLang="en-US" sz="1200" dirty="0"/>
            </a:p>
          </p:txBody>
        </p:sp>
        <p:cxnSp>
          <p:nvCxnSpPr>
            <p:cNvPr id="23" name="꺾인 연결선 22"/>
            <p:cNvCxnSpPr>
              <a:stCxn id="10" idx="2"/>
              <a:endCxn id="20" idx="1"/>
            </p:cNvCxnSpPr>
            <p:nvPr/>
          </p:nvCxnSpPr>
          <p:spPr>
            <a:xfrm rot="16200000" flipH="1">
              <a:off x="3977634" y="6094586"/>
              <a:ext cx="422949" cy="333736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0" idx="2"/>
              <a:endCxn id="21" idx="1"/>
            </p:cNvCxnSpPr>
            <p:nvPr/>
          </p:nvCxnSpPr>
          <p:spPr>
            <a:xfrm rot="16200000" flipH="1">
              <a:off x="3747533" y="6324687"/>
              <a:ext cx="902566" cy="353152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www.pasteur.fr/formation/infobio/python/images/module_co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001681"/>
            <a:ext cx="4826521" cy="20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 </a:t>
            </a:r>
            <a:r>
              <a:rPr lang="ko-KR" altLang="en-US" dirty="0" smtClean="0"/>
              <a:t>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모듈 등 네임스페이스 관리를 </a:t>
            </a:r>
            <a:r>
              <a:rPr lang="en-US" altLang="ko-KR" dirty="0"/>
              <a:t>l</a:t>
            </a:r>
            <a:r>
              <a:rPr lang="en-US" altLang="ko-KR" dirty="0" smtClean="0"/>
              <a:t>ist</a:t>
            </a:r>
            <a:r>
              <a:rPr lang="ko-KR" altLang="en-US" dirty="0" smtClean="0"/>
              <a:t>로 표시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: </a:t>
            </a:r>
            <a:r>
              <a:rPr lang="ko-KR" altLang="en-US" dirty="0" smtClean="0"/>
              <a:t>객체 네임스페이스를 관리 사전으로 표시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403648" y="2564904"/>
            <a:ext cx="410445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&gt;&gt;&gt;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() </a:t>
            </a:r>
          </a:p>
          <a:p>
            <a:r>
              <a:rPr lang="en-US" altLang="ko-KR" dirty="0" smtClean="0"/>
              <a:t>&gt;&gt;&gt;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403648" y="4797152"/>
            <a:ext cx="410445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&gt;&gt;&gt;</a:t>
            </a:r>
            <a:r>
              <a:rPr lang="ko-KR" altLang="en-US" dirty="0" smtClean="0"/>
              <a:t>객체이름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</a:p>
          <a:p>
            <a:r>
              <a:rPr lang="en-US" altLang="ko-KR" dirty="0" smtClean="0"/>
              <a:t>&gt;&gt;&gt;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39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: </a:t>
            </a:r>
            <a:r>
              <a:rPr lang="ko-KR" altLang="en-US" dirty="0" smtClean="0"/>
              <a:t>모</a:t>
            </a:r>
            <a:r>
              <a:rPr lang="ko-KR" altLang="en-US" dirty="0"/>
              <a:t>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 : </a:t>
            </a:r>
            <a:r>
              <a:rPr lang="ko-KR" altLang="en-US" dirty="0" smtClean="0"/>
              <a:t>모듈 기준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모듈 내부에서 관리하는 속성들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8920"/>
            <a:ext cx="3819525" cy="399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Context </a:t>
            </a:r>
            <a:r>
              <a:rPr lang="ko-KR" altLang="en-US" sz="2800" dirty="0" smtClean="0"/>
              <a:t>내에서 변수 삭제</a:t>
            </a:r>
            <a:r>
              <a:rPr lang="en-US" altLang="ko-KR" sz="2800" dirty="0" smtClean="0"/>
              <a:t>.</a:t>
            </a:r>
          </a:p>
          <a:p>
            <a:pPr marL="457200" lvl="1" indent="0" fontAlgn="base">
              <a:buNone/>
            </a:pPr>
            <a:r>
              <a:rPr lang="en-US" altLang="ko-KR" sz="2800" dirty="0" smtClean="0"/>
              <a:t>del </a:t>
            </a:r>
            <a:r>
              <a:rPr lang="ko-KR" altLang="en-US" sz="2800" dirty="0" err="1" smtClean="0"/>
              <a:t>변수명</a:t>
            </a:r>
            <a:r>
              <a:rPr lang="en-US" altLang="ko-KR" sz="2800" dirty="0" smtClean="0"/>
              <a:t>, del(</a:t>
            </a:r>
            <a:r>
              <a:rPr lang="ko-KR" altLang="en-US" sz="2800" dirty="0" err="1" smtClean="0"/>
              <a:t>변수명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으로 삭제</a:t>
            </a:r>
            <a:endParaRPr lang="ko-KR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56992"/>
            <a:ext cx="5943600" cy="27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95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: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7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Namespace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3547026" y="3899614"/>
            <a:ext cx="4262772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94336" y="375430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Namespace</a:t>
            </a:r>
          </a:p>
          <a:p>
            <a:pPr algn="ctr"/>
            <a:r>
              <a:rPr lang="en-US" altLang="ko-KR" sz="1400" dirty="0" smtClean="0"/>
              <a:t> </a:t>
            </a:r>
            <a:r>
              <a:rPr lang="ko-KR" altLang="en-US" sz="1400" dirty="0" smtClean="0"/>
              <a:t>검색 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2757977"/>
            <a:ext cx="20162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함수는 내부의 </a:t>
            </a:r>
            <a:r>
              <a:rPr lang="ko-KR" altLang="en-US" sz="1400" dirty="0" err="1" smtClean="0"/>
              <a:t>로직</a:t>
            </a:r>
            <a:r>
              <a:rPr lang="ko-KR" altLang="en-US" sz="1400" dirty="0" smtClean="0"/>
              <a:t> 처리를 위한 </a:t>
            </a:r>
            <a:r>
              <a:rPr lang="en-US" altLang="ko-KR" sz="1400" dirty="0" smtClean="0"/>
              <a:t>Namespace</a:t>
            </a:r>
            <a:r>
              <a:rPr lang="ko-KR" altLang="en-US" sz="1400" dirty="0" smtClean="0"/>
              <a:t>를 별도로 관리한다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내부함수가 실행되면 외부함수 </a:t>
            </a:r>
            <a:r>
              <a:rPr lang="en-US" altLang="ko-KR" sz="1400" dirty="0" smtClean="0"/>
              <a:t>Namespace</a:t>
            </a:r>
            <a:r>
              <a:rPr lang="ko-KR" altLang="en-US" sz="1400" dirty="0" smtClean="0"/>
              <a:t>를 참조하여 처리할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하위에서 상위는 참조가 가능하나 상위에서 하위는 참조가 불가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함수 내부에서 </a:t>
            </a:r>
            <a:r>
              <a:rPr lang="en-US" altLang="ko-KR" sz="1400" dirty="0" smtClean="0"/>
              <a:t>locals()/</a:t>
            </a:r>
            <a:r>
              <a:rPr lang="en-US" altLang="ko-KR" sz="1400" dirty="0" err="1" smtClean="0"/>
              <a:t>globals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관리 영역 참조가능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2172896" y="3121044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모듈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172896" y="4147219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외부함수</a:t>
            </a:r>
            <a:endParaRPr lang="en-US" altLang="ko-KR" sz="14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899592" y="5281412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내부함수</a:t>
            </a:r>
            <a:endParaRPr lang="en-US" altLang="ko-KR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217440" y="5281412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내부함수</a:t>
            </a:r>
            <a:endParaRPr lang="en-US" altLang="ko-KR" sz="14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3563888" y="5281412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내부함수</a:t>
            </a:r>
            <a:endParaRPr lang="en-US" altLang="ko-KR" sz="1400" dirty="0" smtClean="0"/>
          </a:p>
        </p:txBody>
      </p:sp>
      <p:cxnSp>
        <p:nvCxnSpPr>
          <p:cNvPr id="11" name="직선 화살표 연결선 10"/>
          <p:cNvCxnSpPr>
            <a:stCxn id="6" idx="0"/>
            <a:endCxn id="5" idx="2"/>
          </p:cNvCxnSpPr>
          <p:nvPr/>
        </p:nvCxnSpPr>
        <p:spPr>
          <a:xfrm flipV="1">
            <a:off x="2630096" y="3806885"/>
            <a:ext cx="0" cy="3403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3568" y="3860894"/>
            <a:ext cx="1296144" cy="20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영역 참조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67544" y="4833059"/>
            <a:ext cx="1320560" cy="20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영역참조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632464" y="3266793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32464" y="4355116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5576" y="6183289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23728" y="6183289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91880" y="6183289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>
            <a:stCxn id="7" idx="0"/>
            <a:endCxn id="6" idx="2"/>
          </p:cNvCxnSpPr>
          <p:nvPr/>
        </p:nvCxnSpPr>
        <p:spPr>
          <a:xfrm flipV="1">
            <a:off x="1356792" y="4833059"/>
            <a:ext cx="1273304" cy="4483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8" idx="0"/>
          </p:cNvCxnSpPr>
          <p:nvPr/>
        </p:nvCxnSpPr>
        <p:spPr>
          <a:xfrm flipH="1" flipV="1">
            <a:off x="2630096" y="4833059"/>
            <a:ext cx="44544" cy="4483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9" idx="0"/>
            <a:endCxn id="6" idx="2"/>
          </p:cNvCxnSpPr>
          <p:nvPr/>
        </p:nvCxnSpPr>
        <p:spPr>
          <a:xfrm flipH="1" flipV="1">
            <a:off x="2630096" y="4833059"/>
            <a:ext cx="1390992" cy="4483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172896" y="1916832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Built-in</a:t>
            </a:r>
          </a:p>
        </p:txBody>
      </p:sp>
      <p:cxnSp>
        <p:nvCxnSpPr>
          <p:cNvPr id="31" name="직선 화살표 연결선 30"/>
          <p:cNvCxnSpPr>
            <a:stCxn id="5" idx="0"/>
            <a:endCxn id="29" idx="2"/>
          </p:cNvCxnSpPr>
          <p:nvPr/>
        </p:nvCxnSpPr>
        <p:spPr>
          <a:xfrm flipV="1">
            <a:off x="2630096" y="2602673"/>
            <a:ext cx="0" cy="5183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632464" y="2204864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4752" y="2757977"/>
            <a:ext cx="1296144" cy="20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영역 참조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6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 :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 기준예시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함수는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등으로 구분해서 관리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422915"/>
            <a:ext cx="36766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4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Namespace : </a:t>
            </a:r>
            <a:r>
              <a:rPr lang="ko-KR" altLang="en-US" dirty="0" smtClean="0"/>
              <a:t>함수를 객체로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967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함수는 </a:t>
            </a:r>
            <a:r>
              <a:rPr lang="en-US" altLang="ko-KR" dirty="0" smtClean="0"/>
              <a:t>function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객체이므로 함수 객체 내부에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변수를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수 있음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66" y="3464294"/>
            <a:ext cx="33909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: object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2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Namespace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72896" y="201054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Base class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72896" y="3378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99592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17440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63888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cxnSp>
        <p:nvCxnSpPr>
          <p:cNvPr id="11" name="직선 화살표 연결선 10"/>
          <p:cNvCxnSpPr>
            <a:stCxn id="6" idx="0"/>
            <a:endCxn id="5" idx="2"/>
          </p:cNvCxnSpPr>
          <p:nvPr/>
        </p:nvCxnSpPr>
        <p:spPr>
          <a:xfrm flipV="1">
            <a:off x="2630096" y="2924944"/>
            <a:ext cx="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1356792" y="4293096"/>
            <a:ext cx="1273304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2"/>
            <a:endCxn id="8" idx="0"/>
          </p:cNvCxnSpPr>
          <p:nvPr/>
        </p:nvCxnSpPr>
        <p:spPr>
          <a:xfrm>
            <a:off x="2630096" y="4293096"/>
            <a:ext cx="44544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2"/>
            <a:endCxn id="9" idx="0"/>
          </p:cNvCxnSpPr>
          <p:nvPr/>
        </p:nvCxnSpPr>
        <p:spPr>
          <a:xfrm>
            <a:off x="2630096" y="4293096"/>
            <a:ext cx="1390992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9328" y="2996952"/>
            <a:ext cx="77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544" y="4293096"/>
            <a:ext cx="132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635896" y="2204864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35896" y="365587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5576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23728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91880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3547026" y="3899614"/>
            <a:ext cx="4262772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94336" y="375430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Namespace</a:t>
            </a:r>
          </a:p>
          <a:p>
            <a:pPr algn="ctr"/>
            <a:r>
              <a:rPr lang="en-US" altLang="ko-KR" sz="1400" dirty="0" smtClean="0"/>
              <a:t> </a:t>
            </a:r>
            <a:r>
              <a:rPr lang="ko-KR" altLang="en-US" sz="1400" dirty="0" smtClean="0"/>
              <a:t>검색 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724200" y="3121044"/>
            <a:ext cx="20162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객체는 자신들이 관리하는 </a:t>
            </a:r>
            <a:r>
              <a:rPr lang="en-US" altLang="ko-KR" sz="1400" dirty="0" smtClean="0"/>
              <a:t>Namespace </a:t>
            </a:r>
            <a:r>
              <a:rPr lang="ko-KR" altLang="en-US" sz="1400" dirty="0" smtClean="0"/>
              <a:t>공간을 생성하며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객체 내의 속성이나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호출시</a:t>
            </a:r>
            <a:r>
              <a:rPr lang="ko-KR" altLang="en-US" sz="1400" dirty="0" smtClean="0"/>
              <a:t> 이를 검색해서 처리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2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 : </a:t>
            </a:r>
            <a:r>
              <a:rPr lang="ko-KR" altLang="en-US" dirty="0" smtClean="0"/>
              <a:t>객체 기준예시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를 구별해서 관리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24" y="2996952"/>
            <a:ext cx="69627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4.3 Python</a:t>
            </a:r>
            <a:br>
              <a:rPr lang="en-US" altLang="ko-KR" sz="6000" dirty="0" smtClean="0"/>
            </a:br>
            <a:r>
              <a:rPr lang="ko-KR" altLang="en-US" sz="6000" dirty="0" smtClean="0"/>
              <a:t>모듈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패키지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Module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58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</a:t>
            </a:r>
            <a:r>
              <a:rPr lang="ko-KR" altLang="en-US" dirty="0"/>
              <a:t>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548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모듈이란 함수나 변수들</a:t>
            </a:r>
            <a:r>
              <a:rPr lang="en-US" altLang="ko-KR" sz="2800" dirty="0"/>
              <a:t>, </a:t>
            </a:r>
            <a:r>
              <a:rPr lang="ko-KR" altLang="en-US" sz="2800" dirty="0"/>
              <a:t>또는 클래스들을 모아놓은 </a:t>
            </a:r>
            <a:r>
              <a:rPr lang="ko-KR" altLang="en-US" sz="2800" dirty="0" smtClean="0"/>
              <a:t>파일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파이썬이</a:t>
            </a:r>
            <a:r>
              <a:rPr lang="ko-KR" altLang="en-US" sz="2800" dirty="0" smtClean="0"/>
              <a:t> 모듈은 하나의 객체이면서 하나의 이름공간을 구성해서 내부 속성에 대한 처리 방안을 제시하며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 모듈 내의 속성에 대한 접근은 점</a:t>
            </a:r>
            <a:r>
              <a:rPr lang="en-US" altLang="ko-KR" sz="2800" dirty="0" smtClean="0"/>
              <a:t>(.) </a:t>
            </a:r>
            <a:r>
              <a:rPr lang="ko-KR" altLang="en-US" sz="2800" dirty="0" smtClean="0"/>
              <a:t>연산자를 통해 접근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861048"/>
            <a:ext cx="5867400" cy="263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43608" y="3212976"/>
            <a:ext cx="7795592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1.10 </a:t>
            </a:r>
            <a:r>
              <a:rPr lang="ko-KR" altLang="en-US" sz="6000" dirty="0" smtClean="0"/>
              <a:t>참조변수 활용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5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Module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다양한 속성을 가지고 있지만 모듈에 대한 기본 정보 조회하기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898412"/>
              </p:ext>
            </p:extLst>
          </p:nvPr>
        </p:nvGraphicFramePr>
        <p:xfrm>
          <a:off x="755576" y="3645024"/>
          <a:ext cx="7488832" cy="1584177"/>
        </p:xfrm>
        <a:graphic>
          <a:graphicData uri="http://schemas.openxmlformats.org/drawingml/2006/table">
            <a:tbl>
              <a:tblPr/>
              <a:tblGrid>
                <a:gridCol w="2407124"/>
                <a:gridCol w="5081708"/>
              </a:tblGrid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Attribute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__doc__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documentation string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__file__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filename (missing for built-in modules)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7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Module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모듈도 구성정보에 대해 제공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763284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8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help() : module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모듈에 대한 상세 정보는 </a:t>
            </a:r>
            <a:r>
              <a:rPr lang="en-US" altLang="ko-KR" dirty="0" smtClean="0"/>
              <a:t>help() </a:t>
            </a:r>
            <a:r>
              <a:rPr lang="ko-KR" altLang="en-US" dirty="0" smtClean="0"/>
              <a:t>함수를 이용해서 조회</a:t>
            </a:r>
            <a:endParaRPr lang="ko-KR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96952"/>
            <a:ext cx="6324600" cy="352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package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0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패키</a:t>
            </a:r>
            <a:r>
              <a:rPr lang="ko-KR" altLang="en-US" dirty="0"/>
              <a:t>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6371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sz="2000" dirty="0"/>
              <a:t>패키지</a:t>
            </a:r>
            <a:r>
              <a:rPr lang="en-US" altLang="ko-KR" sz="2000" dirty="0"/>
              <a:t>(Packages)</a:t>
            </a:r>
            <a:r>
              <a:rPr lang="ko-KR" altLang="en-US" sz="2000" dirty="0"/>
              <a:t>는 도트</a:t>
            </a:r>
            <a:r>
              <a:rPr lang="en-US" altLang="ko-KR" sz="2000" dirty="0"/>
              <a:t>('.')</a:t>
            </a:r>
            <a:r>
              <a:rPr lang="ko-KR" altLang="en-US" sz="2000" dirty="0"/>
              <a:t>를 이용하여 </a:t>
            </a:r>
            <a:r>
              <a:rPr lang="ko-KR" altLang="en-US" sz="2000" dirty="0" err="1"/>
              <a:t>파이썬</a:t>
            </a:r>
            <a:r>
              <a:rPr lang="ko-KR" altLang="en-US" sz="2000" dirty="0"/>
              <a:t> 모듈을 계층적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)</a:t>
            </a:r>
            <a:r>
              <a:rPr lang="ko-KR" altLang="en-US" sz="2000" dirty="0"/>
              <a:t>으로 관리</a:t>
            </a: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r>
              <a:rPr lang="ko-KR" altLang="en-US" sz="1900" dirty="0" smtClean="0"/>
              <a:t>절대경</a:t>
            </a:r>
            <a:r>
              <a:rPr lang="ko-KR" altLang="en-US" sz="1900" dirty="0"/>
              <a:t>로</a:t>
            </a:r>
            <a:endParaRPr lang="en-US" altLang="ko-KR" sz="1900" dirty="0" smtClean="0"/>
          </a:p>
          <a:p>
            <a:pPr marL="0" indent="0">
              <a:buNone/>
            </a:pPr>
            <a:r>
              <a:rPr lang="en-US" altLang="ko-KR" sz="1900" b="1" dirty="0" smtClean="0"/>
              <a:t>import</a:t>
            </a:r>
            <a:r>
              <a:rPr lang="en-US" altLang="ko-KR" sz="1900" dirty="0" smtClean="0"/>
              <a:t>  </a:t>
            </a:r>
            <a:r>
              <a:rPr lang="en-US" altLang="ko-KR" sz="1900" dirty="0" err="1" smtClean="0"/>
              <a:t>game.sound.echo</a:t>
            </a:r>
            <a:r>
              <a:rPr lang="en-US" altLang="ko-KR" sz="1900" dirty="0" smtClean="0"/>
              <a:t>            # </a:t>
            </a:r>
            <a:r>
              <a:rPr lang="ko-KR" altLang="en-US" sz="1900" dirty="0" smtClean="0"/>
              <a:t>패키지</a:t>
            </a:r>
            <a:r>
              <a:rPr lang="en-US" altLang="ko-KR" sz="1900" dirty="0" smtClean="0"/>
              <a:t>.</a:t>
            </a:r>
            <a:r>
              <a:rPr lang="ko-KR" altLang="en-US" sz="1900" dirty="0" smtClean="0"/>
              <a:t>패키지</a:t>
            </a:r>
            <a:r>
              <a:rPr lang="en-US" altLang="ko-KR" sz="1900" dirty="0" smtClean="0"/>
              <a:t>.</a:t>
            </a:r>
            <a:r>
              <a:rPr lang="ko-KR" altLang="en-US" sz="1900" dirty="0" smtClean="0"/>
              <a:t>모듈</a:t>
            </a:r>
            <a:r>
              <a:rPr lang="en-US" altLang="ko-KR" sz="1900" dirty="0" smtClean="0"/>
              <a:t> </a:t>
            </a:r>
          </a:p>
          <a:p>
            <a:pPr marL="0" indent="0">
              <a:buNone/>
            </a:pPr>
            <a:r>
              <a:rPr lang="en-US" altLang="ko-KR" sz="1900" b="1" dirty="0" smtClean="0"/>
              <a:t>from </a:t>
            </a:r>
            <a:r>
              <a:rPr lang="en-US" altLang="ko-KR" sz="1900" dirty="0" err="1"/>
              <a:t>game.sound</a:t>
            </a:r>
            <a:r>
              <a:rPr lang="en-US" altLang="ko-KR" sz="1900" dirty="0"/>
              <a:t> </a:t>
            </a:r>
            <a:r>
              <a:rPr lang="en-US" altLang="ko-KR" sz="1900" b="1" dirty="0"/>
              <a:t>import</a:t>
            </a:r>
            <a:r>
              <a:rPr lang="en-US" altLang="ko-KR" sz="1900" dirty="0"/>
              <a:t> </a:t>
            </a:r>
            <a:r>
              <a:rPr lang="en-US" altLang="ko-KR" sz="1900" dirty="0" smtClean="0"/>
              <a:t>echo</a:t>
            </a:r>
          </a:p>
          <a:p>
            <a:pPr marL="0" indent="0">
              <a:buNone/>
            </a:pPr>
            <a:r>
              <a:rPr lang="en-US" altLang="ko-KR" sz="1900" b="1" dirty="0" smtClean="0"/>
              <a:t>from </a:t>
            </a:r>
            <a:r>
              <a:rPr lang="en-US" altLang="ko-KR" sz="1900" dirty="0" err="1"/>
              <a:t>game.sound.echo</a:t>
            </a:r>
            <a:r>
              <a:rPr lang="en-US" altLang="ko-KR" sz="1900" dirty="0"/>
              <a:t> </a:t>
            </a:r>
            <a:r>
              <a:rPr lang="en-US" altLang="ko-KR" sz="1900" b="1" dirty="0"/>
              <a:t>import</a:t>
            </a:r>
            <a:r>
              <a:rPr lang="en-US" altLang="ko-KR" sz="1900" dirty="0"/>
              <a:t> </a:t>
            </a:r>
            <a:r>
              <a:rPr lang="en-US" altLang="ko-KR" sz="1900" dirty="0" err="1" smtClean="0"/>
              <a:t>echo_test</a:t>
            </a:r>
            <a:r>
              <a:rPr lang="en-US" altLang="ko-KR" sz="1900" dirty="0" smtClean="0"/>
              <a:t>   # </a:t>
            </a:r>
            <a:r>
              <a:rPr lang="ko-KR" altLang="en-US" sz="1900" dirty="0" smtClean="0"/>
              <a:t>패키지</a:t>
            </a:r>
            <a:r>
              <a:rPr lang="en-US" altLang="ko-KR" sz="1900" dirty="0" smtClean="0"/>
              <a:t>.</a:t>
            </a:r>
            <a:r>
              <a:rPr lang="ko-KR" altLang="en-US" sz="1900" dirty="0" smtClean="0"/>
              <a:t>패키지</a:t>
            </a:r>
            <a:r>
              <a:rPr lang="en-US" altLang="ko-KR" sz="1900" dirty="0" smtClean="0"/>
              <a:t>.</a:t>
            </a:r>
            <a:r>
              <a:rPr lang="ko-KR" altLang="en-US" sz="1900" dirty="0" smtClean="0"/>
              <a:t>모듈 한 후  모듈속성 정의</a:t>
            </a:r>
            <a:endParaRPr lang="en-US" altLang="ko-KR" sz="1900" dirty="0" smtClean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ko-KR" altLang="en-US" sz="1900" dirty="0" smtClean="0"/>
              <a:t>상대경로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b="1" dirty="0"/>
              <a:t>i</a:t>
            </a:r>
            <a:r>
              <a:rPr lang="en-US" altLang="ko-KR" sz="1900" b="1" dirty="0" smtClean="0"/>
              <a:t>mport </a:t>
            </a:r>
            <a:r>
              <a:rPr lang="en-US" altLang="ko-KR" sz="1900" dirty="0" smtClean="0"/>
              <a:t> .echo                                # </a:t>
            </a:r>
            <a:r>
              <a:rPr lang="ko-KR" altLang="en-US" sz="1900" dirty="0" smtClean="0"/>
              <a:t>현재 패키지에 모듈을 </a:t>
            </a:r>
            <a:r>
              <a:rPr lang="en-US" altLang="ko-KR" sz="1900" dirty="0" smtClean="0"/>
              <a:t>import</a:t>
            </a:r>
          </a:p>
          <a:p>
            <a:pPr marL="0" indent="0">
              <a:buNone/>
            </a:pPr>
            <a:r>
              <a:rPr lang="en-US" altLang="ko-KR" sz="1900" b="1" dirty="0"/>
              <a:t>i</a:t>
            </a:r>
            <a:r>
              <a:rPr lang="en-US" altLang="ko-KR" sz="1900" b="1" dirty="0" smtClean="0"/>
              <a:t>mport </a:t>
            </a:r>
            <a:r>
              <a:rPr lang="en-US" altLang="ko-KR" sz="1900" dirty="0" smtClean="0"/>
              <a:t> ..echo                               # </a:t>
            </a:r>
            <a:r>
              <a:rPr lang="ko-KR" altLang="en-US" sz="1900" dirty="0" smtClean="0"/>
              <a:t>상위 패키지에 모듈 </a:t>
            </a:r>
            <a:r>
              <a:rPr lang="en-US" altLang="ko-KR" sz="1900" dirty="0" smtClean="0"/>
              <a:t>import</a:t>
            </a:r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en-US" altLang="ko-KR" sz="2000" dirty="0"/>
              <a:t>game/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__</a:t>
            </a:r>
            <a:r>
              <a:rPr lang="en-US" altLang="ko-KR" sz="2000" dirty="0"/>
              <a:t>init__.py </a:t>
            </a:r>
            <a:r>
              <a:rPr lang="en-US" altLang="ko-KR" sz="2000" dirty="0" smtClean="0"/>
              <a:t>                            # </a:t>
            </a:r>
            <a:r>
              <a:rPr lang="ko-KR" altLang="en-US" sz="2000" dirty="0" smtClean="0"/>
              <a:t>패키지에 반드시 생성해야 함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sound</a:t>
            </a:r>
            <a:r>
              <a:rPr lang="en-US" altLang="ko-KR" sz="2000" dirty="0"/>
              <a:t>/ __init__.py echo.py wav.py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graphic</a:t>
            </a:r>
            <a:r>
              <a:rPr lang="en-US" altLang="ko-KR" sz="2000" dirty="0"/>
              <a:t>/ __init__.py screen.py render.py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play</a:t>
            </a:r>
            <a:r>
              <a:rPr lang="en-US" altLang="ko-KR" sz="2000" dirty="0"/>
              <a:t>/ __init__.py run.py test.py</a:t>
            </a: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6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패키지 예시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5852889" cy="222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1. </a:t>
            </a:r>
            <a:r>
              <a:rPr lang="en-US" altLang="ko-KR" sz="2000" dirty="0" err="1" smtClean="0"/>
              <a:t>Kakao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프로젝트는 </a:t>
            </a:r>
            <a:r>
              <a:rPr lang="en-US" altLang="ko-KR" sz="2000" dirty="0" err="1" smtClean="0"/>
              <a:t>pythonpath</a:t>
            </a:r>
            <a:r>
              <a:rPr lang="ko-KR" altLang="en-US" sz="2000" dirty="0" smtClean="0"/>
              <a:t>에 등록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2. account </a:t>
            </a:r>
            <a:r>
              <a:rPr lang="ko-KR" altLang="en-US" sz="2000" dirty="0" smtClean="0"/>
              <a:t>패키지 생성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3. account </a:t>
            </a:r>
            <a:r>
              <a:rPr lang="ko-KR" altLang="en-US" sz="2000" dirty="0" smtClean="0"/>
              <a:t>패키지 내에 </a:t>
            </a:r>
            <a:r>
              <a:rPr lang="en-US" altLang="ko-KR" sz="2000" dirty="0" smtClean="0"/>
              <a:t>account.py </a:t>
            </a:r>
            <a:r>
              <a:rPr lang="ko-KR" altLang="en-US" sz="2000" dirty="0" smtClean="0"/>
              <a:t>생성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4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패키지 예시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1. </a:t>
            </a:r>
            <a:r>
              <a:rPr lang="en-US" altLang="ko-KR" sz="2000" dirty="0" err="1" smtClean="0"/>
              <a:t>myproject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프로젝트는 </a:t>
            </a:r>
            <a:r>
              <a:rPr lang="en-US" altLang="ko-KR" sz="2000" dirty="0" err="1" smtClean="0"/>
              <a:t>pythonpath</a:t>
            </a:r>
            <a:r>
              <a:rPr lang="ko-KR" altLang="en-US" sz="2000" dirty="0" smtClean="0"/>
              <a:t>에 등록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2. add_test.py </a:t>
            </a:r>
            <a:r>
              <a:rPr lang="ko-KR" altLang="en-US" sz="2000" dirty="0" smtClean="0"/>
              <a:t>생성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3. </a:t>
            </a:r>
            <a:r>
              <a:rPr lang="en-US" altLang="ko-KR" sz="2000" dirty="0" err="1" smtClean="0"/>
              <a:t>account.account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import </a:t>
            </a:r>
            <a:r>
              <a:rPr lang="ko-KR" altLang="en-US" sz="2000" dirty="0" smtClean="0"/>
              <a:t>하여 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7600950" cy="314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28800"/>
            <a:ext cx="3024336" cy="103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Python path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pythonpath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ko-KR" altLang="en-US" dirty="0"/>
              <a:t>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332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모듈에 대한 검색에서 오류가 발생할 경우 </a:t>
            </a:r>
            <a:r>
              <a:rPr lang="en-US" altLang="ko-KR" sz="2000" dirty="0" err="1" smtClean="0"/>
              <a:t>pythonpath</a:t>
            </a:r>
            <a:r>
              <a:rPr lang="ko-KR" altLang="en-US" sz="2000" dirty="0" smtClean="0"/>
              <a:t>에 현재 </a:t>
            </a:r>
            <a:r>
              <a:rPr lang="ko-KR" altLang="en-US" sz="2000" dirty="0" err="1" smtClean="0"/>
              <a:t>디렉토리</a:t>
            </a:r>
            <a:r>
              <a:rPr lang="ko-KR" altLang="en-US" sz="2000" dirty="0" smtClean="0"/>
              <a:t> 위치를 추가해야 함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set PYTHONPATH=c:\python20\lib;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8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path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6371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1900" dirty="0" smtClean="0"/>
              <a:t>실제 다양한 패키지를 사용할 경우 각 패키지를 등록해야 한다</a:t>
            </a:r>
            <a:r>
              <a:rPr lang="en-US" altLang="ko-KR" sz="1900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#path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&gt;&gt;&gt; </a:t>
            </a:r>
            <a:r>
              <a:rPr lang="en-US" altLang="ko-KR" sz="1400" dirty="0" smtClean="0"/>
              <a:t>import sys</a:t>
            </a:r>
          </a:p>
          <a:p>
            <a:pPr marL="0" indent="0">
              <a:buNone/>
            </a:pPr>
            <a:r>
              <a:rPr lang="en-US" altLang="ko-KR" sz="1400" dirty="0" smtClean="0"/>
              <a:t>&gt;&gt;&gt; </a:t>
            </a:r>
            <a:r>
              <a:rPr lang="en-US" altLang="ko-KR" sz="1400" dirty="0" err="1"/>
              <a:t>sys.path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['', </a:t>
            </a:r>
            <a:r>
              <a:rPr lang="en-US" altLang="ko-KR" sz="1400" dirty="0"/>
              <a:t>'C:\\Windows\\SYSTEM32\\python34.zip', 'c:\\Python34\\DLLs', 'c:\\Python34\\lib', 'c</a:t>
            </a:r>
            <a:r>
              <a:rPr lang="en-US" altLang="ko-KR" sz="1400" dirty="0" smtClean="0"/>
              <a:t>:\</a:t>
            </a:r>
          </a:p>
          <a:p>
            <a:pPr marL="0" indent="0">
              <a:buNone/>
            </a:pPr>
            <a:r>
              <a:rPr lang="en-US" altLang="ko-KR" sz="1400" dirty="0" smtClean="0"/>
              <a:t>\</a:t>
            </a:r>
            <a:r>
              <a:rPr lang="en-US" altLang="ko-KR" sz="1400" dirty="0"/>
              <a:t>Python34', 'c:\\Python34\\lib\\site-packages</a:t>
            </a:r>
            <a:r>
              <a:rPr lang="en-US" altLang="ko-KR" sz="1400" dirty="0" smtClean="0"/>
              <a:t>']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#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현재 작성된 모듈의 위치 등록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&gt;&gt;&gt; </a:t>
            </a:r>
            <a:r>
              <a:rPr lang="en-US" altLang="ko-KR" sz="1400" dirty="0" err="1"/>
              <a:t>sys.path.append</a:t>
            </a:r>
            <a:r>
              <a:rPr lang="en-US" altLang="ko-KR" sz="1400" dirty="0"/>
              <a:t>("C:/Python/</a:t>
            </a:r>
            <a:r>
              <a:rPr lang="en-US" altLang="ko-KR" sz="1400" dirty="0" err="1"/>
              <a:t>Mymodules</a:t>
            </a:r>
            <a:r>
              <a:rPr lang="en-US" altLang="ko-KR" sz="1400" dirty="0"/>
              <a:t>")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&gt;&gt;&gt; </a:t>
            </a:r>
            <a:r>
              <a:rPr lang="en-US" altLang="ko-KR" sz="1400" dirty="0" err="1" smtClean="0"/>
              <a:t>sys.path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</a:t>
            </a:r>
            <a:r>
              <a:rPr lang="en-US" altLang="ko-KR" sz="1400" dirty="0"/>
              <a:t>['', 'C:\\Windows\\SYSTEM32\\python34.zip', 'c:\\Python34\\DLLs', 'c:\\Python34\\lib', 'c:\\Python34', 'c:\\Python34\\lib\\site-packages', 'C:/Python/</a:t>
            </a:r>
            <a:r>
              <a:rPr lang="en-US" altLang="ko-KR" sz="1400" dirty="0" err="1"/>
              <a:t>Mymodules</a:t>
            </a:r>
            <a:r>
              <a:rPr lang="en-US" altLang="ko-KR" sz="1400" dirty="0"/>
              <a:t>']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&gt;&gt;&gt;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&gt;&gt;&gt; </a:t>
            </a:r>
            <a:r>
              <a:rPr lang="en-US" altLang="ko-KR" sz="1400" b="1" dirty="0"/>
              <a:t>import</a:t>
            </a:r>
            <a:r>
              <a:rPr lang="en-US" altLang="ko-KR" sz="1400" dirty="0"/>
              <a:t> mod2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&gt;&gt;&gt; </a:t>
            </a:r>
            <a:r>
              <a:rPr lang="en-US" altLang="ko-KR" sz="1400" dirty="0"/>
              <a:t>print(mod2.sum(3,4</a:t>
            </a:r>
            <a:r>
              <a:rPr lang="en-US" altLang="ko-KR" sz="1400" dirty="0" smtClean="0"/>
              <a:t>))  # </a:t>
            </a:r>
            <a:r>
              <a:rPr lang="ko-KR" altLang="en-US" sz="1400" dirty="0" smtClean="0"/>
              <a:t>결과값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7</a:t>
            </a:r>
            <a:endParaRPr lang="en-US" altLang="ko-KR" sz="1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7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Chained Assignments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4.4 Python</a:t>
            </a:r>
            <a:br>
              <a:rPr lang="en-US" altLang="ko-KR" sz="6000" dirty="0" smtClean="0"/>
            </a:br>
            <a:r>
              <a:rPr lang="ko-KR" altLang="en-US" sz="6000" dirty="0" smtClean="0"/>
              <a:t>모듈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호출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실행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Context </a:t>
            </a:r>
            <a:r>
              <a:rPr lang="ko-KR" altLang="en-US" dirty="0" smtClean="0"/>
              <a:t>모듈 처리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if </a:t>
            </a:r>
            <a:r>
              <a:rPr lang="en-US" altLang="ko-KR" b="1" dirty="0"/>
              <a:t>__name__ == "__main__":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/>
              <a:t>현재 호출된 모듈을 기준으로 실행환경이 설정되기 때문에 </a:t>
            </a:r>
            <a:r>
              <a:rPr lang="en-US" altLang="ko-KR" sz="2800" dirty="0" smtClean="0"/>
              <a:t>“__main__” </a:t>
            </a:r>
            <a:r>
              <a:rPr lang="ko-KR" altLang="en-US" sz="2800" dirty="0" smtClean="0"/>
              <a:t>이 실행환경이 기준이 됨</a:t>
            </a: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3609975" cy="345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5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command line  </a:t>
            </a:r>
            <a:r>
              <a:rPr lang="ko-KR" altLang="en-US" dirty="0" smtClean="0"/>
              <a:t>모듈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205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직접 모듈 호출할 경우  </a:t>
            </a:r>
            <a:r>
              <a:rPr lang="en-US" altLang="ko-KR" sz="2000" dirty="0" smtClean="0"/>
              <a:t>__name__</a:t>
            </a:r>
            <a:r>
              <a:rPr lang="ko-KR" altLang="en-US" sz="2000" dirty="0" smtClean="0"/>
              <a:t>의 값이 </a:t>
            </a:r>
            <a:r>
              <a:rPr lang="ko-KR" altLang="en-US" sz="2000" dirty="0" err="1" smtClean="0"/>
              <a:t>모듈명이</a:t>
            </a:r>
            <a:r>
              <a:rPr lang="ko-KR" altLang="en-US" sz="2000" dirty="0" smtClean="0"/>
              <a:t> 아닌 </a:t>
            </a:r>
            <a:r>
              <a:rPr lang="en-US" altLang="ko-KR" sz="2000" dirty="0" smtClean="0"/>
              <a:t>__main__</a:t>
            </a:r>
            <a:r>
              <a:rPr lang="ko-KR" altLang="en-US" sz="2000" dirty="0" smtClean="0"/>
              <a:t>으로 처리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실제 모듈에서 호출된 것과 </a:t>
            </a:r>
            <a:r>
              <a:rPr lang="en-US" altLang="ko-KR" sz="2000" dirty="0" smtClean="0"/>
              <a:t>import</a:t>
            </a:r>
            <a:r>
              <a:rPr lang="ko-KR" altLang="en-US" sz="2000" dirty="0" smtClean="0"/>
              <a:t>되어 활용하는 부분을 별도로 구현이 가능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 smtClean="0"/>
              <a:t>if </a:t>
            </a:r>
            <a:r>
              <a:rPr lang="en-US" altLang="ko-KR" sz="2000" b="1" dirty="0"/>
              <a:t>__name__ == "__main__": </a:t>
            </a:r>
            <a:r>
              <a:rPr lang="en-US" altLang="ko-KR" sz="2000" b="1" dirty="0" smtClean="0"/>
              <a:t>  # </a:t>
            </a:r>
            <a:r>
              <a:rPr lang="ko-KR" altLang="en-US" sz="2000" b="1" dirty="0" smtClean="0"/>
              <a:t>직접 모듈 </a:t>
            </a:r>
            <a:r>
              <a:rPr lang="ko-KR" altLang="en-US" sz="2000" b="1" dirty="0" err="1" smtClean="0"/>
              <a:t>호출시</a:t>
            </a:r>
            <a:r>
              <a:rPr lang="ko-KR" altLang="en-US" sz="2000" b="1" dirty="0" smtClean="0"/>
              <a:t> 실행되는 영역</a:t>
            </a:r>
            <a:endParaRPr lang="en-US" altLang="ko-KR" sz="2000" b="1" dirty="0" smtClean="0"/>
          </a:p>
          <a:p>
            <a:pPr marL="0" indent="0">
              <a:buNone/>
            </a:pPr>
            <a:r>
              <a:rPr lang="en-US" altLang="ko-KR" sz="2000" b="1" dirty="0" smtClean="0"/>
              <a:t>     print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safe_sum</a:t>
            </a:r>
            <a:r>
              <a:rPr lang="en-US" altLang="ko-KR" sz="2000" dirty="0"/>
              <a:t>('a', 1</a:t>
            </a:r>
            <a:r>
              <a:rPr lang="en-US" altLang="ko-KR" sz="2000" dirty="0" smtClean="0"/>
              <a:t>))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en-US" altLang="ko-KR" sz="2000" b="1" dirty="0"/>
              <a:t>print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safe_sum</a:t>
            </a:r>
            <a:r>
              <a:rPr lang="en-US" altLang="ko-KR" sz="2000" dirty="0"/>
              <a:t>(1, 4))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print</a:t>
            </a:r>
            <a:r>
              <a:rPr lang="en-US" altLang="ko-KR" sz="2000" dirty="0" smtClean="0"/>
              <a:t>(sum(10</a:t>
            </a:r>
            <a:r>
              <a:rPr lang="en-US" altLang="ko-KR" sz="2000" dirty="0"/>
              <a:t>, 10.4))</a:t>
            </a:r>
            <a:endParaRPr lang="ko-KR" altLang="en-US" sz="2000" b="1" dirty="0"/>
          </a:p>
          <a:p>
            <a:pPr marL="0" indent="0">
              <a:buNone/>
            </a:pPr>
            <a:r>
              <a:rPr lang="en-US" altLang="ko-KR" sz="2000" dirty="0" smtClean="0"/>
              <a:t>else :                                      # import </a:t>
            </a:r>
            <a:r>
              <a:rPr lang="ko-KR" altLang="en-US" sz="2000" dirty="0" smtClean="0"/>
              <a:t>시 실행되는 영역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3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Import </a:t>
            </a:r>
            <a:r>
              <a:rPr lang="ko-KR" altLang="en-US" dirty="0" smtClean="0"/>
              <a:t>모듈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검색하기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/>
              <a:t>모듈도 객체이므로 하나의 이름공간을 관리한다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 smtClean="0"/>
              <a:t>Namespace : </a:t>
            </a:r>
            <a:r>
              <a:rPr lang="ko-KR" altLang="en-US" sz="2800" dirty="0" err="1" smtClean="0"/>
              <a:t>모듈명</a:t>
            </a:r>
            <a:r>
              <a:rPr lang="en-US" altLang="ko-KR" sz="2800" dirty="0" smtClean="0"/>
              <a:t>.__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__ </a:t>
            </a:r>
          </a:p>
          <a:p>
            <a:pPr marL="0" indent="0">
              <a:buNone/>
            </a:pPr>
            <a:r>
              <a:rPr lang="ko-KR" altLang="en-US" sz="2800" dirty="0" smtClean="0"/>
              <a:t>모듈 내의 속성을 가져오기 </a:t>
            </a:r>
            <a:r>
              <a:rPr lang="en-US" altLang="ko-KR" sz="2800" dirty="0" smtClean="0"/>
              <a:t>: </a:t>
            </a:r>
            <a:r>
              <a:rPr lang="ko-KR" altLang="en-US" sz="2800" dirty="0" err="1" smtClean="0"/>
              <a:t>모듈명</a:t>
            </a:r>
            <a:r>
              <a:rPr lang="en-US" altLang="ko-KR" sz="2800" dirty="0" smtClean="0"/>
              <a:t>.__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__.get(‘</a:t>
            </a:r>
            <a:r>
              <a:rPr lang="ko-KR" altLang="en-US" sz="2800" dirty="0" err="1" smtClean="0"/>
              <a:t>속성명</a:t>
            </a:r>
            <a:r>
              <a:rPr lang="en-US" altLang="ko-KR" sz="2800" dirty="0" smtClean="0"/>
              <a:t>’)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17032"/>
            <a:ext cx="5867400" cy="25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9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4.5 Command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 </a:t>
            </a: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34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Command </a:t>
            </a:r>
            <a:r>
              <a:rPr lang="ko-KR" altLang="en-US" dirty="0" smtClean="0"/>
              <a:t>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8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Command 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4664"/>
          </a:xfrm>
        </p:spPr>
        <p:txBody>
          <a:bodyPr>
            <a:normAutofit fontScale="85000"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실행창에서 직접 명령을 줘서 실행할 경우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설명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71600" y="2132856"/>
            <a:ext cx="741682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$ python </a:t>
            </a:r>
            <a:r>
              <a:rPr lang="en-US" altLang="ko-KR" dirty="0" smtClean="0"/>
              <a:t>–h                    #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command help </a:t>
            </a:r>
            <a:r>
              <a:rPr lang="ko-KR" altLang="en-US" dirty="0" smtClean="0"/>
              <a:t>메시지 처리</a:t>
            </a:r>
            <a:endParaRPr lang="en-US" altLang="ko-KR" dirty="0"/>
          </a:p>
          <a:p>
            <a:r>
              <a:rPr lang="en-US" altLang="ko-KR" dirty="0"/>
              <a:t>usage: python [-BdEiOQsRStuUvVWxX3?] [-c command | -m module-name | script | - ] [</a:t>
            </a:r>
            <a:r>
              <a:rPr lang="en-US" altLang="ko-KR" dirty="0" err="1"/>
              <a:t>args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53707"/>
              </p:ext>
            </p:extLst>
          </p:nvPr>
        </p:nvGraphicFramePr>
        <p:xfrm>
          <a:off x="971600" y="3645024"/>
          <a:ext cx="7416824" cy="2509899"/>
        </p:xfrm>
        <a:graphic>
          <a:graphicData uri="http://schemas.openxmlformats.org/drawingml/2006/table">
            <a:tbl>
              <a:tblPr/>
              <a:tblGrid>
                <a:gridCol w="2016224"/>
                <a:gridCol w="5400600"/>
              </a:tblGrid>
              <a:tr h="1271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Option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Description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151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-d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provide debug output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-O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generate optimized bytecode (resulting in .pyo files)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-S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do not run import site to look for Python paths on startup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-v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verbose output (detailed trace on import statements)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1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-X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disable class-based built-in exceptions (just use strings); obsolete starting with version 1.6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-c </a:t>
                      </a:r>
                      <a:r>
                        <a:rPr lang="en-US" sz="1100" dirty="0" err="1">
                          <a:effectLst/>
                        </a:rPr>
                        <a:t>cmd</a:t>
                      </a:r>
                      <a:endParaRPr lang="en-US" sz="1100" dirty="0">
                        <a:effectLst/>
                      </a:endParaRP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run Python script sent in as cmd string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file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run Python script from given file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5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Command line -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46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모듈 직접 실행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99592" y="2996952"/>
            <a:ext cx="446449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$ python test.py arg1 arg2 </a:t>
            </a:r>
            <a:r>
              <a:rPr lang="en-US" altLang="ko-KR" sz="1200" dirty="0" smtClean="0"/>
              <a:t>arg3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99592" y="4293096"/>
            <a:ext cx="4464496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#!/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/bin/python import sys </a:t>
            </a:r>
            <a:endParaRPr lang="en-US" altLang="ko-KR" sz="1200" dirty="0" smtClean="0"/>
          </a:p>
          <a:p>
            <a:r>
              <a:rPr lang="en-US" altLang="ko-KR" sz="1200" dirty="0" smtClean="0"/>
              <a:t>print </a:t>
            </a:r>
            <a:r>
              <a:rPr lang="en-US" altLang="ko-KR" sz="1200" dirty="0"/>
              <a:t>'Number of arguments:',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sys.argv</a:t>
            </a:r>
            <a:r>
              <a:rPr lang="en-US" altLang="ko-KR" sz="1200" dirty="0"/>
              <a:t>), 'arguments.' </a:t>
            </a:r>
            <a:endParaRPr lang="en-US" altLang="ko-KR" sz="1200" dirty="0" smtClean="0"/>
          </a:p>
          <a:p>
            <a:r>
              <a:rPr lang="en-US" altLang="ko-KR" sz="1200" dirty="0" smtClean="0"/>
              <a:t>print </a:t>
            </a:r>
            <a:r>
              <a:rPr lang="en-US" altLang="ko-KR" sz="1200" dirty="0"/>
              <a:t>'Argument List:',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sys.argv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256490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명령창에서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test.py</a:t>
            </a:r>
            <a:r>
              <a:rPr lang="ko-KR" altLang="en-US" dirty="0" smtClean="0"/>
              <a:t>를 실행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392986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test.py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66628" y="5265204"/>
            <a:ext cx="1357300" cy="4680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96136" y="2976360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모듈의 </a:t>
            </a:r>
            <a:r>
              <a:rPr lang="en-US" altLang="ko-KR" dirty="0" err="1" smtClean="0"/>
              <a:t>argv</a:t>
            </a:r>
            <a:r>
              <a:rPr lang="ko-KR" altLang="en-US" dirty="0" smtClean="0"/>
              <a:t>로 명령 내의 요소들과 연계됨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sys.argv</a:t>
            </a:r>
            <a:r>
              <a:rPr lang="en-US" altLang="ko-KR" dirty="0" smtClean="0"/>
              <a:t>[1]</a:t>
            </a:r>
            <a:r>
              <a:rPr lang="ko-KR" altLang="en-US" dirty="0" smtClean="0"/>
              <a:t>은 프로그램 </a:t>
            </a:r>
            <a:r>
              <a:rPr lang="ko-KR" altLang="en-US" dirty="0" err="1" smtClean="0"/>
              <a:t>모듈명이</a:t>
            </a:r>
            <a:r>
              <a:rPr lang="ko-KR" altLang="en-US" dirty="0" smtClean="0"/>
              <a:t> 됨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8" idx="3"/>
            <a:endCxn id="9" idx="1"/>
          </p:cNvCxnSpPr>
          <p:nvPr/>
        </p:nvCxnSpPr>
        <p:spPr>
          <a:xfrm flipV="1">
            <a:off x="3923928" y="3715024"/>
            <a:ext cx="1872208" cy="17842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115616" y="2996952"/>
            <a:ext cx="2437420" cy="4680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8" idx="0"/>
          </p:cNvCxnSpPr>
          <p:nvPr/>
        </p:nvCxnSpPr>
        <p:spPr>
          <a:xfrm flipH="1" flipV="1">
            <a:off x="2951820" y="3465004"/>
            <a:ext cx="293458" cy="1800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9592" y="587727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처리결과</a:t>
            </a:r>
            <a:endParaRPr lang="en-US" altLang="ko-KR" sz="1200" dirty="0" smtClean="0"/>
          </a:p>
          <a:p>
            <a:r>
              <a:rPr lang="en-US" altLang="ko-KR" sz="1200" dirty="0" smtClean="0"/>
              <a:t>Number </a:t>
            </a:r>
            <a:r>
              <a:rPr lang="en-US" altLang="ko-KR" sz="1200" dirty="0"/>
              <a:t>of arguments: 4 arguments.</a:t>
            </a:r>
          </a:p>
          <a:p>
            <a:r>
              <a:rPr lang="en-US" altLang="ko-KR" sz="1200" dirty="0"/>
              <a:t>Argument List: ['test.py', 'arg1', 'arg2', 'arg3']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변수에 연속 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여러 변수에 여러 할당이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제일 마지막은 값이 들어오면 동일한 값이 연속할당 처리됨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77072"/>
            <a:ext cx="22955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command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828675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Command </a:t>
            </a:r>
            <a:r>
              <a:rPr lang="ko-KR" altLang="en-US" dirty="0" smtClean="0"/>
              <a:t>창에서 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모듈을 설치 및 삭제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Pip &lt;command&gt; [options] [</a:t>
            </a:r>
            <a:r>
              <a:rPr lang="ko-KR" altLang="en-US" dirty="0" err="1" smtClean="0"/>
              <a:t>모듈명</a:t>
            </a:r>
            <a:r>
              <a:rPr lang="en-US" altLang="ko-KR" dirty="0" smtClean="0"/>
              <a:t>]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: </a:t>
            </a:r>
            <a:r>
              <a:rPr lang="ko-KR" altLang="en-US" dirty="0" smtClean="0"/>
              <a:t>현재 설치된 모듈 조회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C:\</a:t>
            </a:r>
            <a:r>
              <a:rPr lang="en-US" altLang="ko-KR" dirty="0" smtClean="0"/>
              <a:t>Python27\Lib\site-packages </a:t>
            </a:r>
            <a:r>
              <a:rPr lang="ko-KR" altLang="en-US" dirty="0" smtClean="0"/>
              <a:t>내에 설치된 목록 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780928"/>
            <a:ext cx="7981950" cy="372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: </a:t>
            </a:r>
            <a:r>
              <a:rPr lang="ko-KR" altLang="en-US" dirty="0" smtClean="0"/>
              <a:t>새로운 모듈 설치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flask </a:t>
            </a:r>
            <a:r>
              <a:rPr lang="ko-KR" altLang="en-US" dirty="0" smtClean="0"/>
              <a:t>모듈 설치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420888"/>
            <a:ext cx="8020050" cy="407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7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Jupyter</a:t>
            </a:r>
            <a:r>
              <a:rPr lang="en-US" altLang="ko-KR" dirty="0" smtClean="0"/>
              <a:t> notebook cell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8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list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Pip list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모듈 버전보기</a:t>
            </a:r>
            <a:endParaRPr lang="en-US" altLang="ko-KR" sz="2800" dirty="0" smtClean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66" y="2492896"/>
            <a:ext cx="475297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추가 및 갱신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!pip install </a:t>
            </a:r>
            <a:r>
              <a:rPr lang="ko-KR" altLang="en-US" sz="2800" dirty="0" err="1" smtClean="0"/>
              <a:t>모듈명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–-upgrade</a:t>
            </a:r>
            <a:r>
              <a:rPr lang="ko-KR" altLang="en-US" sz="2800" dirty="0" smtClean="0"/>
              <a:t>를 사용해서 설치 및 갱신하기</a:t>
            </a:r>
            <a:r>
              <a:rPr lang="en-US" altLang="ko-KR" sz="2800" dirty="0" smtClean="0"/>
              <a:t> 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2780928"/>
            <a:ext cx="4943475" cy="379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모듈 실행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!python </a:t>
            </a:r>
            <a:r>
              <a:rPr lang="ko-KR" altLang="en-US" sz="2800" dirty="0" err="1" smtClean="0"/>
              <a:t>모듈명을</a:t>
            </a:r>
            <a:r>
              <a:rPr lang="ko-KR" altLang="en-US" sz="2800" dirty="0" smtClean="0"/>
              <a:t> 이용해서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모듈을 실행 </a:t>
            </a:r>
            <a:endParaRPr lang="en-US" altLang="ko-KR" sz="2800" dirty="0" smtClean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57" y="3284984"/>
            <a:ext cx="34861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/>
              <a:t>5</a:t>
            </a:r>
            <a:r>
              <a:rPr lang="en-US" altLang="ko-KR" sz="9600" dirty="0" smtClean="0"/>
              <a:t>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함수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2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 </a:t>
            </a:r>
            <a:r>
              <a:rPr lang="ko-KR" altLang="en-US" sz="6000" dirty="0" smtClean="0"/>
              <a:t>함수란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platform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Augmented Assignments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57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함수란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반복적인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문장을 하나의 기능으로 묶고 반복해서 사용할 수 있는 하나의 기능 묶음을 만드는 것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113178" y="3284984"/>
            <a:ext cx="2736304" cy="2520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2339752" y="4254464"/>
            <a:ext cx="61836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12160" y="4221088"/>
            <a:ext cx="61836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414810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입력</a:t>
            </a:r>
            <a:endParaRPr lang="en-US" altLang="ko-KR" dirty="0" smtClean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04248" y="414810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출력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Return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함수는 키워드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함수명을</a:t>
            </a:r>
            <a:r>
              <a:rPr lang="ko-KR" altLang="en-US" dirty="0" smtClean="0"/>
              <a:t> 정의하고 입력을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제공해서 내부 기능을 처리하고 출력을 제공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3509348"/>
            <a:ext cx="7488832" cy="243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함수 선언 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     </a:t>
            </a:r>
            <a:r>
              <a:rPr lang="ko-KR" altLang="en-US" b="1" dirty="0" smtClean="0"/>
              <a:t>키워드  </a:t>
            </a:r>
            <a:r>
              <a:rPr lang="ko-KR" altLang="en-US" b="1" dirty="0" err="1" smtClean="0"/>
              <a:t>함수명</a:t>
            </a:r>
            <a:r>
              <a:rPr lang="ko-KR" altLang="en-US" b="1" dirty="0" smtClean="0"/>
              <a:t>    </a:t>
            </a:r>
            <a:r>
              <a:rPr lang="ko-KR" altLang="en-US" b="1" dirty="0" err="1" smtClean="0"/>
              <a:t>파라미터</a:t>
            </a:r>
            <a:r>
              <a:rPr lang="ko-KR" altLang="en-US" b="1" dirty="0" smtClean="0"/>
              <a:t>   </a:t>
            </a:r>
            <a:r>
              <a:rPr lang="ko-KR" altLang="en-US" b="1" dirty="0" err="1" smtClean="0"/>
              <a:t>블럭구분자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</a:t>
            </a:r>
            <a:r>
              <a:rPr lang="en-US" altLang="ko-KR" b="1" dirty="0" err="1" smtClean="0"/>
              <a:t>def</a:t>
            </a:r>
            <a:r>
              <a:rPr lang="en-US" altLang="ko-KR" b="1" dirty="0" smtClean="0"/>
              <a:t>      add         (</a:t>
            </a:r>
            <a:r>
              <a:rPr lang="en-US" altLang="ko-KR" b="1" dirty="0" err="1" smtClean="0"/>
              <a:t>x,y</a:t>
            </a:r>
            <a:r>
              <a:rPr lang="en-US" altLang="ko-KR" b="1" dirty="0" smtClean="0"/>
              <a:t>)                 :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	</a:t>
            </a:r>
            <a:r>
              <a:rPr lang="ko-KR" altLang="en-US" b="1" dirty="0" smtClean="0">
                <a:sym typeface="Wingdings" panose="05000000000000000000" pitchFamily="2" charset="2"/>
              </a:rPr>
              <a:t>문장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	</a:t>
            </a:r>
            <a:r>
              <a:rPr lang="ko-KR" altLang="en-US" b="1" dirty="0" smtClean="0">
                <a:sym typeface="Wingdings" panose="05000000000000000000" pitchFamily="2" charset="2"/>
              </a:rPr>
              <a:t>문장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	</a:t>
            </a:r>
            <a:r>
              <a:rPr lang="ko-KR" altLang="en-US" b="1" dirty="0" smtClean="0">
                <a:sym typeface="Wingdings" panose="05000000000000000000" pitchFamily="2" charset="2"/>
              </a:rPr>
              <a:t>함수처리결과</a:t>
            </a:r>
            <a:r>
              <a:rPr lang="en-US" altLang="ko-KR" b="1" dirty="0" smtClean="0">
                <a:sym typeface="Wingdings" panose="05000000000000000000" pitchFamily="2" charset="2"/>
              </a:rPr>
              <a:t>(‘return/yield’) [</a:t>
            </a:r>
            <a:r>
              <a:rPr lang="ko-KR" altLang="en-US" b="1" dirty="0" err="1" smtClean="0">
                <a:sym typeface="Wingdings" panose="05000000000000000000" pitchFamily="2" charset="2"/>
              </a:rPr>
              <a:t>표현식</a:t>
            </a:r>
            <a:r>
              <a:rPr lang="en-US" altLang="ko-KR" b="1" dirty="0">
                <a:sym typeface="Wingdings" panose="05000000000000000000" pitchFamily="2" charset="2"/>
              </a:rPr>
              <a:t>]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3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실</a:t>
            </a:r>
            <a:r>
              <a:rPr lang="ko-KR" altLang="en-US" dirty="0"/>
              <a:t>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정의된 것을 함수명과 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주고 실행함 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509348"/>
            <a:ext cx="6120680" cy="2007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함수명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인자 값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인자 값</a:t>
            </a:r>
            <a:r>
              <a:rPr lang="en-US" altLang="ko-KR" b="1" dirty="0" smtClean="0"/>
              <a:t>, ……) </a:t>
            </a:r>
            <a:r>
              <a:rPr lang="en-US" altLang="ko-KR" b="1" dirty="0">
                <a:sym typeface="Wingdings" panose="05000000000000000000" pitchFamily="2" charset="2"/>
              </a:rPr>
              <a:t>	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2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함수를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초기값을 정하면 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변수에 값이 할당됨</a:t>
            </a:r>
            <a:endParaRPr lang="en-US" altLang="ko-KR" dirty="0"/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13584"/>
            <a:ext cx="35814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</a:t>
            </a:r>
            <a:r>
              <a:rPr lang="ko-KR" altLang="en-US" dirty="0" smtClean="0"/>
              <a:t>문서</a:t>
            </a:r>
            <a:r>
              <a:rPr lang="ko-KR" altLang="en-US" dirty="0"/>
              <a:t>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6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문서화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함수를 정의하고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문장에 </a:t>
            </a:r>
            <a:r>
              <a:rPr lang="en-US" altLang="ko-KR" dirty="0" smtClean="0"/>
              <a:t>comment</a:t>
            </a:r>
            <a:r>
              <a:rPr lang="ko-KR" altLang="en-US" dirty="0" smtClean="0"/>
              <a:t>를 부여시 함수 내의 </a:t>
            </a:r>
            <a:r>
              <a:rPr lang="en-US" altLang="ko-KR" dirty="0" smtClean="0"/>
              <a:t>__doc__</a:t>
            </a:r>
            <a:r>
              <a:rPr lang="ko-KR" altLang="en-US" dirty="0" smtClean="0"/>
              <a:t>에 저장됨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3789040"/>
            <a:ext cx="389572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Scope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7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변수 </a:t>
            </a:r>
            <a:r>
              <a:rPr lang="en-US" altLang="ko-KR" dirty="0" smtClean="0"/>
              <a:t>Scoping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함수에 실행하면 함수 내의 변수에 대한 검색을 처리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검색 순은 </a:t>
            </a:r>
            <a:r>
              <a:rPr lang="en-US" altLang="ko-KR" sz="2200" dirty="0" smtClean="0">
                <a:latin typeface="+mn-ea"/>
              </a:rPr>
              <a:t>Local &gt; global &gt; Built-in </a:t>
            </a:r>
            <a:r>
              <a:rPr lang="ko-KR" altLang="en-US" sz="2200" dirty="0" smtClean="0">
                <a:latin typeface="+mn-ea"/>
              </a:rPr>
              <a:t>순으로 호출</a:t>
            </a:r>
            <a:endParaRPr lang="en-US" altLang="ko-KR" sz="22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800" dirty="0" smtClean="0">
                <a:latin typeface="+mn-ea"/>
              </a:rPr>
              <a:t>Global/nonlocal </a:t>
            </a:r>
            <a:r>
              <a:rPr lang="ko-KR" altLang="en-US" sz="1800" dirty="0" smtClean="0">
                <a:latin typeface="+mn-ea"/>
              </a:rPr>
              <a:t>키워드를 변수에 정의해서 직접 상위 영역을 직접 참조할 수 있다</a:t>
            </a:r>
            <a:endParaRPr lang="ko-KR" altLang="en-US" sz="18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19805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global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9592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Built-in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1547664" y="3827887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1561376" y="5824687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19872" y="586031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en-US" altLang="ko-KR" dirty="0" smtClean="0"/>
              <a:t> Scope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71800" y="3880471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740018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660232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내부함수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26" idx="1"/>
            <a:endCxn id="25" idx="3"/>
          </p:cNvCxnSpPr>
          <p:nvPr/>
        </p:nvCxnSpPr>
        <p:spPr>
          <a:xfrm flipH="1">
            <a:off x="6180178" y="5068603"/>
            <a:ext cx="4800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25" idx="1"/>
            <a:endCxn id="4" idx="3"/>
          </p:cNvCxnSpPr>
          <p:nvPr/>
        </p:nvCxnSpPr>
        <p:spPr>
          <a:xfrm flipH="1">
            <a:off x="4259965" y="5068603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4" idx="1"/>
            <a:endCxn id="8" idx="3"/>
          </p:cNvCxnSpPr>
          <p:nvPr/>
        </p:nvCxnSpPr>
        <p:spPr>
          <a:xfrm flipH="1">
            <a:off x="2339752" y="5068603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3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-scope </a:t>
            </a:r>
            <a:r>
              <a:rPr lang="ko-KR" altLang="en-US" dirty="0" smtClean="0"/>
              <a:t>관리 기준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493095"/>
          </a:xfrm>
        </p:spPr>
        <p:txBody>
          <a:bodyPr>
            <a:norm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함수내의 인자를 함수 이름공간으로 관리하므로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dictionary</a:t>
            </a:r>
            <a:r>
              <a:rPr lang="ko-KR" altLang="en-US" dirty="0" smtClean="0"/>
              <a:t>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 인자는 이름공간에 하나의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 체계로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함수의 인자나 함수내의 로컬변수는 동일한 이름공간에서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함수로 함수 내의 이름공간을 확인할 수 있음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sz="1400" dirty="0" smtClean="0"/>
              <a:t>#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내에서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변수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내부의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변수도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관리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73016"/>
            <a:ext cx="2857500" cy="20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4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계산 후 자신에게 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여러 변수에 여러 할당이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제일 마지막은 값이 들어오면 동일한 값이 연속할당 처리됨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89040"/>
            <a:ext cx="2514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4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내에서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 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내부에서 </a:t>
            </a:r>
            <a:r>
              <a:rPr lang="ko-KR" altLang="en-US" dirty="0" err="1" smtClean="0"/>
              <a:t>정의없이</a:t>
            </a:r>
            <a:r>
              <a:rPr lang="ko-KR" altLang="en-US" dirty="0" smtClean="0"/>
              <a:t> 변수를 처리할 경우 오류가 발생하므로 이를 확인하여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키워드를 이용해서 처리되어야 함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34414"/>
            <a:ext cx="3528392" cy="351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68249"/>
            <a:ext cx="19907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644008" y="4521295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9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Return</a:t>
            </a:r>
            <a:r>
              <a:rPr lang="ko-KR" altLang="en-US" dirty="0" smtClean="0"/>
              <a:t>이 없을 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9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 처리</a:t>
            </a:r>
            <a:r>
              <a:rPr lang="en-US" altLang="ko-KR" dirty="0" smtClean="0"/>
              <a:t>-None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</a:t>
            </a:r>
            <a:r>
              <a:rPr lang="ko-KR" altLang="en-US" dirty="0"/>
              <a:t> </a:t>
            </a:r>
            <a:r>
              <a:rPr lang="ko-KR" altLang="en-US" dirty="0" smtClean="0"/>
              <a:t>처리한 후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문을 사용하지 않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 </a:t>
            </a:r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처리결과 없을 때 </a:t>
            </a:r>
            <a:r>
              <a:rPr lang="en-US" altLang="ko-KR" sz="2800" dirty="0" smtClean="0"/>
              <a:t>None</a:t>
            </a:r>
            <a:r>
              <a:rPr lang="ko-KR" altLang="en-US" sz="2800" dirty="0" smtClean="0"/>
              <a:t>을 보냄</a:t>
            </a:r>
            <a:endParaRPr lang="en-US" altLang="ko-KR" sz="2800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결과가 없을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함수의 결과가 없어도 </a:t>
            </a:r>
            <a:r>
              <a:rPr lang="en-US" altLang="ko-KR" sz="2800" dirty="0" smtClean="0"/>
              <a:t>None</a:t>
            </a:r>
            <a:r>
              <a:rPr lang="ko-KR" altLang="en-US" sz="2800" dirty="0" smtClean="0"/>
              <a:t>으로 보냄</a:t>
            </a:r>
            <a:endParaRPr lang="en-US" altLang="ko-KR" sz="28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01008"/>
            <a:ext cx="3024336" cy="244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Return  </a:t>
            </a:r>
            <a:r>
              <a:rPr lang="ko-KR" altLang="en-US" dirty="0" smtClean="0"/>
              <a:t>결</a:t>
            </a:r>
            <a:r>
              <a:rPr lang="ko-KR" altLang="en-US" dirty="0"/>
              <a:t>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 처리</a:t>
            </a:r>
            <a:r>
              <a:rPr lang="en-US" altLang="ko-KR" dirty="0" smtClean="0"/>
              <a:t>-return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결과는 하나의 결과만 전달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여러 개를 전달 할 경우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묶어서 하나로 처리한다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49080"/>
            <a:ext cx="288032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4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Return </a:t>
            </a:r>
            <a:r>
              <a:rPr lang="ko-KR" altLang="en-US" dirty="0" smtClean="0"/>
              <a:t>함수실행과 함수전달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Return </a:t>
            </a:r>
            <a:r>
              <a:rPr lang="ko-KR" altLang="en-US" dirty="0" smtClean="0"/>
              <a:t>문에서 함수실행과 함수전달이 차이는 실행결과 또는 함수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전달에 대한 차이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5085184"/>
            <a:ext cx="2664296" cy="1080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f_ex</a:t>
            </a:r>
            <a:endParaRPr lang="en-US" altLang="ko-KR" sz="1600" dirty="0"/>
          </a:p>
          <a:p>
            <a:r>
              <a:rPr lang="en-US" altLang="ko-KR" sz="1600" dirty="0" smtClean="0"/>
              <a:t>     return  add(5,5)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5508104" y="5074738"/>
            <a:ext cx="2664296" cy="1080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f_tr</a:t>
            </a:r>
            <a:endParaRPr lang="en-US" altLang="ko-KR" sz="1600" dirty="0"/>
          </a:p>
          <a:p>
            <a:r>
              <a:rPr lang="en-US" altLang="ko-KR" sz="1600" dirty="0" smtClean="0"/>
              <a:t>     return  add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3347864" y="3284984"/>
            <a:ext cx="252028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/>
          </a:p>
          <a:p>
            <a:r>
              <a:rPr lang="en-US" altLang="ko-KR" sz="1600" dirty="0" err="1"/>
              <a:t>def</a:t>
            </a:r>
            <a:r>
              <a:rPr lang="en-US" altLang="ko-KR" sz="1600" dirty="0"/>
              <a:t> add(</a:t>
            </a:r>
            <a:r>
              <a:rPr lang="en-US" altLang="ko-KR" sz="1600" dirty="0" err="1"/>
              <a:t>x,y</a:t>
            </a:r>
            <a:r>
              <a:rPr lang="en-US" altLang="ko-KR" sz="1600" dirty="0"/>
              <a:t>) :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x+y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4" name="오른쪽 화살표 3"/>
          <p:cNvSpPr/>
          <p:nvPr/>
        </p:nvSpPr>
        <p:spPr>
          <a:xfrm rot="18892190">
            <a:off x="3517477" y="4466204"/>
            <a:ext cx="61301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3614400">
            <a:off x="5201593" y="4440154"/>
            <a:ext cx="61301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7624" y="4643844"/>
            <a:ext cx="224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실행 결과값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46438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6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 처리</a:t>
            </a:r>
            <a:r>
              <a:rPr lang="en-US" altLang="ko-KR" dirty="0" smtClean="0"/>
              <a:t>-return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외부에 저장한 후 이 저장소를 결과값으로  전달해서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08920"/>
            <a:ext cx="3409950" cy="382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2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Yield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9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 처리</a:t>
            </a:r>
            <a:r>
              <a:rPr lang="en-US" altLang="ko-KR" dirty="0" smtClean="0"/>
              <a:t>-yield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return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yield</a:t>
            </a:r>
            <a:r>
              <a:rPr lang="ko-KR" altLang="en-US" dirty="0" smtClean="0"/>
              <a:t>로 대체할 경우는 </a:t>
            </a:r>
            <a:r>
              <a:rPr lang="en-US" altLang="ko-KR" dirty="0" smtClean="0"/>
              <a:t>Generator</a:t>
            </a:r>
            <a:r>
              <a:rPr lang="ko-KR" altLang="en-US" dirty="0" smtClean="0"/>
              <a:t>가 발생 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먼저 </a:t>
            </a:r>
            <a:r>
              <a:rPr lang="en-US" altLang="ko-KR" dirty="0"/>
              <a:t>yield </a:t>
            </a:r>
            <a:r>
              <a:rPr lang="ko-KR" altLang="en-US" dirty="0"/>
              <a:t>의 뜻을 알아보면</a:t>
            </a:r>
            <a:r>
              <a:rPr lang="en-US" altLang="ko-KR" dirty="0"/>
              <a:t>, </a:t>
            </a:r>
            <a:r>
              <a:rPr lang="ko-KR" altLang="en-US" dirty="0"/>
              <a:t>여기서는 </a:t>
            </a:r>
            <a:r>
              <a:rPr lang="en-US" altLang="ko-KR" dirty="0"/>
              <a:t>'</a:t>
            </a:r>
            <a:r>
              <a:rPr lang="ko-KR" altLang="en-US" dirty="0"/>
              <a:t>내다</a:t>
            </a:r>
            <a:r>
              <a:rPr lang="en-US" altLang="ko-KR" dirty="0"/>
              <a:t>, </a:t>
            </a:r>
            <a:r>
              <a:rPr lang="ko-KR" altLang="en-US" dirty="0"/>
              <a:t>산출하다</a:t>
            </a:r>
            <a:r>
              <a:rPr lang="en-US" altLang="ko-KR" dirty="0"/>
              <a:t>' </a:t>
            </a:r>
            <a:r>
              <a:rPr lang="ko-KR" altLang="en-US" dirty="0"/>
              <a:t>정도의 뜻으로 보인다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yield </a:t>
            </a:r>
            <a:r>
              <a:rPr lang="ko-KR" altLang="en-US" dirty="0"/>
              <a:t>를 사용하면 값을 바로 반환하는 것이 아니고</a:t>
            </a:r>
            <a:r>
              <a:rPr lang="en-US" altLang="ko-KR" dirty="0"/>
              <a:t>, next() </a:t>
            </a:r>
            <a:r>
              <a:rPr lang="ko-KR" altLang="en-US" dirty="0"/>
              <a:t>를 통해 </a:t>
            </a:r>
            <a:r>
              <a:rPr lang="en-US" altLang="ko-KR" dirty="0"/>
              <a:t>iteration </a:t>
            </a:r>
            <a:r>
              <a:rPr lang="ko-KR" altLang="en-US" dirty="0"/>
              <a:t>이 소진될 때까지 순차적으로 진행되며 값을 반환하고</a:t>
            </a:r>
            <a:r>
              <a:rPr lang="en-US" altLang="ko-KR" dirty="0"/>
              <a:t>, 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1.11 operator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6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 </a:t>
            </a:r>
            <a:r>
              <a:rPr lang="ko-KR" altLang="en-US" sz="6000" dirty="0" smtClean="0"/>
              <a:t>함수구조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2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정의는 </a:t>
            </a:r>
            <a:r>
              <a:rPr lang="en-US" altLang="ko-KR" dirty="0" smtClean="0"/>
              <a:t>function 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인스턴스이고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function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의해 만들어진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임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62" y="2708920"/>
            <a:ext cx="7915275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69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내부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사용자 정의는 </a:t>
            </a:r>
            <a:r>
              <a:rPr lang="en-US" altLang="ko-KR" sz="2800" dirty="0" smtClean="0"/>
              <a:t>function class</a:t>
            </a:r>
            <a:r>
              <a:rPr lang="ko-KR" altLang="en-US" sz="2800" dirty="0" smtClean="0"/>
              <a:t>의 하나의 객체 </a:t>
            </a:r>
            <a:r>
              <a:rPr lang="ko-KR" altLang="en-US" sz="2800" dirty="0" err="1" smtClean="0"/>
              <a:t>인스턴스이고</a:t>
            </a:r>
            <a:r>
              <a:rPr lang="ko-KR" altLang="en-US" sz="2800" dirty="0" smtClean="0"/>
              <a:t> 함수 </a:t>
            </a:r>
            <a:r>
              <a:rPr lang="ko-KR" altLang="en-US" sz="2800" dirty="0" err="1" smtClean="0"/>
              <a:t>로직은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code class</a:t>
            </a:r>
            <a:r>
              <a:rPr lang="ko-KR" altLang="en-US" sz="2800" dirty="0" smtClean="0"/>
              <a:t>의 하나의 객체 </a:t>
            </a:r>
            <a:r>
              <a:rPr lang="ko-KR" altLang="en-US" sz="2800" dirty="0" err="1" smtClean="0"/>
              <a:t>인스턴스</a:t>
            </a:r>
            <a:endParaRPr lang="en-US" altLang="ko-KR" sz="2800" dirty="0" smtClean="0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85" y="3140968"/>
            <a:ext cx="6445250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5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구조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함수가 정의되면 바로 함수를 객체로 구조화하고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함수 로컬변수로 처리 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3491880" y="2564904"/>
            <a:ext cx="5040560" cy="3960440"/>
            <a:chOff x="1115616" y="2564904"/>
            <a:chExt cx="7416824" cy="3960440"/>
          </a:xfrm>
        </p:grpSpPr>
        <p:sp>
          <p:nvSpPr>
            <p:cNvPr id="4" name="직사각형 3"/>
            <p:cNvSpPr/>
            <p:nvPr/>
          </p:nvSpPr>
          <p:spPr>
            <a:xfrm>
              <a:off x="5076056" y="4435984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함수 코드</a:t>
              </a:r>
              <a:endParaRPr lang="ko-KR" altLang="en-US" sz="1600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660232" y="4435984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함수</a:t>
              </a:r>
              <a:endParaRPr lang="en-US" altLang="ko-KR" sz="1600" b="1" dirty="0"/>
            </a:p>
            <a:p>
              <a:pPr algn="ctr"/>
              <a:r>
                <a:rPr lang="ko-KR" altLang="en-US" sz="1600" b="1" dirty="0" smtClean="0"/>
                <a:t>변수</a:t>
              </a:r>
              <a:endParaRPr lang="en-US" altLang="ko-KR" sz="1600" b="1" dirty="0" smtClean="0"/>
            </a:p>
          </p:txBody>
        </p:sp>
        <p:cxnSp>
          <p:nvCxnSpPr>
            <p:cNvPr id="7" name="직선 화살표 연결선 6"/>
            <p:cNvCxnSpPr>
              <a:endCxn id="5" idx="1"/>
            </p:cNvCxnSpPr>
            <p:nvPr/>
          </p:nvCxnSpPr>
          <p:spPr>
            <a:xfrm>
              <a:off x="5940152" y="4940040"/>
              <a:ext cx="7200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619672" y="4437112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함수 명</a:t>
              </a:r>
              <a:endParaRPr lang="en-US" altLang="ko-KR" sz="1600" b="1" dirty="0" smtClean="0"/>
            </a:p>
          </p:txBody>
        </p:sp>
        <p:cxnSp>
          <p:nvCxnSpPr>
            <p:cNvPr id="10" name="직선 화살표 연결선 9"/>
            <p:cNvCxnSpPr>
              <a:endCxn id="4" idx="1"/>
            </p:cNvCxnSpPr>
            <p:nvPr/>
          </p:nvCxnSpPr>
          <p:spPr>
            <a:xfrm>
              <a:off x="4355976" y="4940040"/>
              <a:ext cx="7200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3369973" y="4437112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참조</a:t>
              </a:r>
              <a:endParaRPr lang="ko-KR" altLang="en-US" sz="1600" b="1" dirty="0"/>
            </a:p>
          </p:txBody>
        </p:sp>
        <p:cxnSp>
          <p:nvCxnSpPr>
            <p:cNvPr id="11" name="직선 화살표 연결선 10"/>
            <p:cNvCxnSpPr>
              <a:stCxn id="8" idx="3"/>
              <a:endCxn id="9" idx="1"/>
            </p:cNvCxnSpPr>
            <p:nvPr/>
          </p:nvCxnSpPr>
          <p:spPr>
            <a:xfrm>
              <a:off x="2555776" y="4941168"/>
              <a:ext cx="81419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1115616" y="2564904"/>
              <a:ext cx="3096344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err="1"/>
                <a:t>d</a:t>
              </a:r>
              <a:r>
                <a:rPr lang="en-US" altLang="ko-KR" b="1" dirty="0" err="1" smtClean="0"/>
                <a:t>ef</a:t>
              </a:r>
              <a:r>
                <a:rPr lang="en-US" altLang="ko-KR" b="1" dirty="0" smtClean="0"/>
                <a:t> add(</a:t>
              </a:r>
              <a:r>
                <a:rPr lang="en-US" altLang="ko-KR" b="1" dirty="0" err="1" smtClean="0"/>
                <a:t>x,y</a:t>
              </a:r>
              <a:r>
                <a:rPr lang="en-US" altLang="ko-KR" b="1" dirty="0" smtClean="0"/>
                <a:t>) :</a:t>
              </a:r>
            </a:p>
            <a:p>
              <a:r>
                <a:rPr lang="en-US" altLang="ko-KR" b="1" dirty="0" smtClean="0"/>
                <a:t>     return </a:t>
              </a:r>
              <a:r>
                <a:rPr lang="en-US" altLang="ko-KR" b="1" dirty="0" err="1" smtClean="0"/>
                <a:t>x+y</a:t>
              </a:r>
              <a:endParaRPr lang="en-US" altLang="ko-KR" b="1" dirty="0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5656" y="5615081"/>
              <a:ext cx="104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add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8" y="5615081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def</a:t>
              </a:r>
              <a:r>
                <a:rPr lang="en-US" altLang="ko-KR" sz="1200" dirty="0"/>
                <a:t> add(</a:t>
              </a:r>
              <a:r>
                <a:rPr lang="en-US" altLang="ko-KR" sz="1200" dirty="0" err="1"/>
                <a:t>x,y</a:t>
              </a:r>
              <a:r>
                <a:rPr lang="en-US" altLang="ko-KR" sz="1200" dirty="0"/>
                <a:t>) :</a:t>
              </a:r>
            </a:p>
            <a:p>
              <a:r>
                <a:rPr lang="en-US" altLang="ko-KR" sz="1200" dirty="0"/>
                <a:t>     return </a:t>
              </a:r>
              <a:r>
                <a:rPr lang="en-US" altLang="ko-KR" sz="1200" dirty="0" err="1"/>
                <a:t>x+y</a:t>
              </a:r>
              <a:endParaRPr lang="en-US" altLang="ko-KR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88224" y="5615081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{‘x’ : None, ‘</a:t>
              </a:r>
              <a:r>
                <a:rPr lang="en-US" altLang="ko-KR" sz="1200" dirty="0" err="1" smtClean="0"/>
                <a:t>y’:None</a:t>
              </a:r>
              <a:r>
                <a:rPr lang="en-US" altLang="ko-KR" sz="1200" dirty="0" smtClean="0"/>
                <a:t>}</a:t>
              </a:r>
              <a:endParaRPr lang="en-US" altLang="ko-KR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03848" y="5615081"/>
              <a:ext cx="1256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내부주</a:t>
              </a:r>
              <a:r>
                <a:rPr lang="ko-KR" altLang="en-US"/>
                <a:t>소</a:t>
              </a:r>
              <a:endParaRPr lang="ko-KR" altLang="en-US" dirty="0"/>
            </a:p>
          </p:txBody>
        </p:sp>
        <p:sp>
          <p:nvSpPr>
            <p:cNvPr id="18" name="아래쪽 화살표 17"/>
            <p:cNvSpPr/>
            <p:nvPr/>
          </p:nvSpPr>
          <p:spPr>
            <a:xfrm>
              <a:off x="2379001" y="3645024"/>
              <a:ext cx="484632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5616" y="4221088"/>
              <a:ext cx="7416824" cy="23042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03848" y="364502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전환</a:t>
              </a:r>
              <a:endParaRPr lang="ko-KR" altLang="en-US" dirty="0"/>
            </a:p>
          </p:txBody>
        </p:sp>
      </p:grp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82343"/>
            <a:ext cx="2695575" cy="196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4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구조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조회 방법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함수는 객체이므로 함수의 내부 구조를 속성으로 구성한  </a:t>
            </a:r>
            <a:r>
              <a:rPr lang="en-US" altLang="ko-KR" dirty="0" smtClean="0"/>
              <a:t>function type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code type </a:t>
            </a:r>
            <a:r>
              <a:rPr lang="ko-KR" altLang="en-US" dirty="0" smtClean="0"/>
              <a:t>이 존재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021123" y="3403954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function type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770389" y="3403954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속성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82242" y="5342063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r>
              <a:rPr lang="en-US" altLang="ko-KR" dirty="0" smtClean="0"/>
              <a:t>ode type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770389" y="5342063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</a:t>
            </a:r>
            <a:r>
              <a:rPr lang="en-US" altLang="ko-KR" dirty="0" err="1" smtClean="0"/>
              <a:t>unc_code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53771" y="5135429"/>
            <a:ext cx="238067" cy="77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.</a:t>
            </a:r>
            <a:endParaRPr lang="ko-KR" altLang="en-US" sz="6600" dirty="0"/>
          </a:p>
        </p:txBody>
      </p:sp>
      <p:sp>
        <p:nvSpPr>
          <p:cNvPr id="25" name="TextBox 24"/>
          <p:cNvSpPr txBox="1"/>
          <p:nvPr/>
        </p:nvSpPr>
        <p:spPr>
          <a:xfrm>
            <a:off x="899592" y="4811438"/>
            <a:ext cx="41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func_code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일 경우 </a:t>
            </a:r>
            <a:r>
              <a:rPr lang="en-US" altLang="ko-KR" b="1" dirty="0" smtClean="0"/>
              <a:t>: code type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5436513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/>
              <a:t>함수</a:t>
            </a:r>
            <a:r>
              <a:rPr lang="ko-KR" altLang="en-US" sz="3200" b="1" dirty="0" err="1"/>
              <a:t>명</a:t>
            </a:r>
            <a:endParaRPr lang="ko-KR" altLang="en-US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333933" y="3184983"/>
            <a:ext cx="238067" cy="77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.</a:t>
            </a:r>
            <a:endParaRPr lang="ko-KR" altLang="en-US" sz="6600" dirty="0"/>
          </a:p>
        </p:txBody>
      </p:sp>
      <p:sp>
        <p:nvSpPr>
          <p:cNvPr id="29" name="TextBox 28"/>
          <p:cNvSpPr txBox="1"/>
          <p:nvPr/>
        </p:nvSpPr>
        <p:spPr>
          <a:xfrm>
            <a:off x="3131840" y="3501008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/>
              <a:t>함수</a:t>
            </a:r>
            <a:r>
              <a:rPr lang="ko-KR" altLang="en-US" sz="3200" b="1" dirty="0" err="1"/>
              <a:t>명</a:t>
            </a:r>
            <a:endParaRPr lang="ko-KR" altLang="en-US" sz="3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88818" y="5342063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속성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72200" y="5135429"/>
            <a:ext cx="238067" cy="77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.</a:t>
            </a:r>
            <a:endParaRPr lang="ko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6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누가 생성하나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사용자 정의 함수는 </a:t>
            </a:r>
            <a:r>
              <a:rPr lang="en-US" altLang="ko-KR" sz="2800" dirty="0" smtClean="0"/>
              <a:t>function class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instance</a:t>
            </a:r>
            <a:r>
              <a:rPr lang="ko-KR" altLang="en-US" sz="2800" dirty="0" smtClean="0"/>
              <a:t>이고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실제 구현된 </a:t>
            </a:r>
            <a:r>
              <a:rPr lang="en-US" altLang="ko-KR" sz="2800" dirty="0" smtClean="0"/>
              <a:t>code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code class</a:t>
            </a:r>
            <a:r>
              <a:rPr lang="ko-KR" altLang="en-US" sz="2800" dirty="0" smtClean="0"/>
              <a:t>로 관리</a:t>
            </a:r>
            <a:endParaRPr lang="en-US" altLang="ko-KR" sz="2800" dirty="0" smtClean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29000"/>
            <a:ext cx="3744416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</a:t>
            </a:r>
            <a:r>
              <a:rPr lang="ko-KR" altLang="en-US" dirty="0" smtClean="0"/>
              <a:t>클래스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구성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함수를 정의되면 실제 </a:t>
            </a:r>
            <a:r>
              <a:rPr lang="en-US" altLang="ko-KR" sz="2800" dirty="0" smtClean="0"/>
              <a:t>function class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이므로 실제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속성을 사용함</a:t>
            </a:r>
            <a:endParaRPr lang="en-US" altLang="ko-KR" sz="28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611560" y="3923889"/>
            <a:ext cx="7920880" cy="1627562"/>
            <a:chOff x="1403648" y="3212976"/>
            <a:chExt cx="7920880" cy="2592286"/>
          </a:xfrm>
        </p:grpSpPr>
        <p:sp>
          <p:nvSpPr>
            <p:cNvPr id="3" name="직사각형 2"/>
            <p:cNvSpPr/>
            <p:nvPr/>
          </p:nvSpPr>
          <p:spPr>
            <a:xfrm>
              <a:off x="1403648" y="4509119"/>
              <a:ext cx="2232248" cy="1296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/>
                <a:t>def</a:t>
              </a:r>
              <a:r>
                <a:rPr lang="en-US" altLang="ko-KR" sz="1400" b="1" dirty="0"/>
                <a:t> add(</a:t>
              </a:r>
              <a:r>
                <a:rPr lang="en-US" altLang="ko-KR" sz="1400" b="1" dirty="0" err="1"/>
                <a:t>x,y</a:t>
              </a:r>
              <a:r>
                <a:rPr lang="en-US" altLang="ko-KR" sz="1400" b="1" dirty="0"/>
                <a:t>) :</a:t>
              </a:r>
            </a:p>
            <a:p>
              <a:pPr algn="ctr"/>
              <a:r>
                <a:rPr lang="en-US" altLang="ko-KR" sz="1400" b="1" dirty="0"/>
                <a:t>    return </a:t>
              </a:r>
              <a:r>
                <a:rPr lang="en-US" altLang="ko-KR" sz="1400" b="1" dirty="0" err="1" smtClean="0"/>
                <a:t>x+y</a:t>
              </a:r>
              <a:endParaRPr lang="en-US" altLang="ko-KR" sz="1400" b="1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00192" y="3212976"/>
              <a:ext cx="151216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object</a:t>
              </a:r>
              <a:endParaRPr lang="ko-KR" altLang="en-US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60032" y="4797152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function</a:t>
              </a:r>
              <a:endParaRPr lang="ko-KR" altLang="en-US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52320" y="4793298"/>
              <a:ext cx="187220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code</a:t>
              </a:r>
              <a:endParaRPr lang="ko-KR" altLang="en-US" b="1" dirty="0"/>
            </a:p>
          </p:txBody>
        </p:sp>
        <p:cxnSp>
          <p:nvCxnSpPr>
            <p:cNvPr id="9" name="꺾인 연결선 8"/>
            <p:cNvCxnSpPr>
              <a:stCxn id="7" idx="0"/>
              <a:endCxn id="4" idx="2"/>
            </p:cNvCxnSpPr>
            <p:nvPr/>
          </p:nvCxnSpPr>
          <p:spPr>
            <a:xfrm rot="5400000" flipH="1" flipV="1">
              <a:off x="5994158" y="3735035"/>
              <a:ext cx="792088" cy="133214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0"/>
            <p:cNvCxnSpPr>
              <a:stCxn id="8" idx="0"/>
              <a:endCxn id="4" idx="2"/>
            </p:cNvCxnSpPr>
            <p:nvPr/>
          </p:nvCxnSpPr>
          <p:spPr>
            <a:xfrm rot="16200000" flipV="1">
              <a:off x="7328234" y="3733108"/>
              <a:ext cx="788234" cy="133214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7" idx="3"/>
              <a:endCxn id="8" idx="1"/>
            </p:cNvCxnSpPr>
            <p:nvPr/>
          </p:nvCxnSpPr>
          <p:spPr>
            <a:xfrm flipV="1">
              <a:off x="6588224" y="5189342"/>
              <a:ext cx="864096" cy="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7" idx="1"/>
            </p:cNvCxnSpPr>
            <p:nvPr/>
          </p:nvCxnSpPr>
          <p:spPr>
            <a:xfrm flipH="1">
              <a:off x="3347864" y="5193197"/>
              <a:ext cx="1512168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375348" y="4401109"/>
              <a:ext cx="1584176" cy="83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 smtClean="0"/>
                <a:t>인스턴스</a:t>
              </a:r>
              <a:r>
                <a:rPr lang="ko-KR" altLang="en-US" sz="1400" b="1" dirty="0" smtClean="0"/>
                <a:t> 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객체 생성</a:t>
              </a:r>
              <a:endParaRPr lang="ko-KR" altLang="en-US" sz="14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16216" y="5489937"/>
            <a:ext cx="1267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'</a:t>
            </a:r>
            <a:r>
              <a:rPr lang="en-US" altLang="ko-KR" sz="1000" dirty="0" err="1"/>
              <a:t>co_argcount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co_cellvars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co_code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co_consts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co_filename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co_firstlineno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co_flags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96674" y="5489937"/>
            <a:ext cx="1095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'</a:t>
            </a:r>
            <a:r>
              <a:rPr lang="en-US" altLang="ko-KR" sz="1000" dirty="0" err="1"/>
              <a:t>co_freevars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 smtClean="0"/>
              <a:t>'</a:t>
            </a:r>
            <a:r>
              <a:rPr lang="en-US" altLang="ko-KR" sz="1000" dirty="0" err="1" smtClean="0"/>
              <a:t>co_lnotab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co_name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co_names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co_nlocals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co_stacksize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co_varnames</a:t>
            </a:r>
            <a:r>
              <a:rPr lang="en-US" altLang="ko-KR" sz="1000" dirty="0"/>
              <a:t>'</a:t>
            </a:r>
          </a:p>
          <a:p>
            <a:r>
              <a:rPr lang="en-US" altLang="ko-KR" sz="1000" dirty="0" smtClean="0"/>
              <a:t>'</a:t>
            </a:r>
            <a:endParaRPr lang="en-US" altLang="ko-KR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999274"/>
            <a:ext cx="13247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'__class__',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delattr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'__doc__',</a:t>
            </a:r>
          </a:p>
          <a:p>
            <a:r>
              <a:rPr lang="en-US" altLang="ko-KR" sz="1000" dirty="0"/>
              <a:t> '__format__',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getattribute</a:t>
            </a:r>
            <a:r>
              <a:rPr lang="en-US" altLang="ko-KR" sz="1000" dirty="0" smtClean="0"/>
              <a:t>__',</a:t>
            </a:r>
            <a:endParaRPr lang="en-US" altLang="ko-KR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3203848" y="5542438"/>
            <a:ext cx="11514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'</a:t>
            </a:r>
            <a:r>
              <a:rPr lang="en-US" altLang="ko-KR" sz="1000" dirty="0" err="1" smtClean="0"/>
              <a:t>func_closure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func_code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func_defaults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func_dict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func_doc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func_globals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func_name</a:t>
            </a:r>
            <a:r>
              <a:rPr lang="en-US" altLang="ko-KR" sz="1000" dirty="0"/>
              <a:t>'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20272" y="2999274"/>
            <a:ext cx="14591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'__</a:t>
            </a:r>
            <a:r>
              <a:rPr lang="en-US" altLang="ko-KR" sz="1000" dirty="0" err="1"/>
              <a:t>repr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setattr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sizeof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subclasshook</a:t>
            </a:r>
            <a:r>
              <a:rPr lang="en-US" altLang="ko-KR" sz="1000" dirty="0"/>
              <a:t>__'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5905568" y="2999274"/>
            <a:ext cx="11867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'__hash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init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'__new</a:t>
            </a:r>
            <a:r>
              <a:rPr lang="en-US" altLang="ko-KR" sz="1000" dirty="0" smtClean="0"/>
              <a:t>__',</a:t>
            </a:r>
          </a:p>
          <a:p>
            <a:r>
              <a:rPr lang="en-US" altLang="ko-KR" sz="1000" dirty="0"/>
              <a:t>'__reduce__',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reduce_ex</a:t>
            </a:r>
            <a:r>
              <a:rPr lang="en-US" altLang="ko-KR" sz="1000" dirty="0" smtClean="0"/>
              <a:t>__',</a:t>
            </a:r>
            <a:endParaRPr lang="en-US" altLang="ko-KR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28694" y="5554988"/>
            <a:ext cx="1079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'__call__',</a:t>
            </a:r>
          </a:p>
          <a:p>
            <a:r>
              <a:rPr lang="en-US" altLang="ko-KR" sz="1000" dirty="0"/>
              <a:t> '__closure__',</a:t>
            </a:r>
          </a:p>
          <a:p>
            <a:r>
              <a:rPr lang="en-US" altLang="ko-KR" sz="1000" dirty="0"/>
              <a:t> '__code__',</a:t>
            </a:r>
          </a:p>
          <a:p>
            <a:r>
              <a:rPr lang="en-US" altLang="ko-KR" sz="1000" dirty="0"/>
              <a:t> '__defaults__',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'__get__',</a:t>
            </a:r>
          </a:p>
          <a:p>
            <a:endParaRPr lang="en-US" altLang="ko-K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364088" y="5573216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'__</a:t>
            </a:r>
            <a:r>
              <a:rPr lang="en-US" altLang="ko-KR" sz="1000" dirty="0" err="1"/>
              <a:t>globals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'__module__',</a:t>
            </a:r>
          </a:p>
          <a:p>
            <a:r>
              <a:rPr lang="en-US" altLang="ko-KR" sz="1000" dirty="0"/>
              <a:t> '__name__',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999273"/>
            <a:ext cx="2724150" cy="154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8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Function </a:t>
            </a:r>
            <a:r>
              <a:rPr lang="ko-KR" altLang="en-US" dirty="0" smtClean="0"/>
              <a:t>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내부의 속성과 </a:t>
            </a:r>
            <a:r>
              <a:rPr lang="ko-KR" altLang="en-US" dirty="0" err="1" smtClean="0"/>
              <a:t>메소드중에</a:t>
            </a:r>
            <a:r>
              <a:rPr lang="ko-KR" altLang="en-US" dirty="0" smtClean="0"/>
              <a:t> 중요한 속성과 </a:t>
            </a:r>
            <a:r>
              <a:rPr lang="ko-KR" altLang="en-US" dirty="0" err="1" smtClean="0"/>
              <a:t>메소드들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2742"/>
              </p:ext>
            </p:extLst>
          </p:nvPr>
        </p:nvGraphicFramePr>
        <p:xfrm>
          <a:off x="3275856" y="2780930"/>
          <a:ext cx="5256584" cy="3695530"/>
        </p:xfrm>
        <a:graphic>
          <a:graphicData uri="http://schemas.openxmlformats.org/drawingml/2006/table">
            <a:tbl>
              <a:tblPr/>
              <a:tblGrid>
                <a:gridCol w="1646001"/>
                <a:gridCol w="3610583"/>
              </a:tblGrid>
              <a:tr h="3986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Attribute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4195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__doc__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doc</a:t>
                      </a:r>
                      <a:r>
                        <a:rPr lang="ko-KR" altLang="en-US" sz="1200" dirty="0" smtClean="0">
                          <a:effectLst/>
                        </a:rPr>
                        <a:t>에 대한 정보 조회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9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__name__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정의된 함수의 이름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func_code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byte</a:t>
                      </a:r>
                      <a:r>
                        <a:rPr lang="en-US" sz="1200" baseline="0" dirty="0" smtClean="0">
                          <a:effectLst/>
                        </a:rPr>
                        <a:t> code </a:t>
                      </a:r>
                      <a:r>
                        <a:rPr lang="ko-KR" altLang="en-US" sz="1200" baseline="0" dirty="0" smtClean="0">
                          <a:effectLst/>
                        </a:rPr>
                        <a:t>형태</a:t>
                      </a:r>
                      <a:r>
                        <a:rPr lang="en-US" altLang="ko-KR" sz="1200" baseline="0" dirty="0" smtClean="0">
                          <a:effectLst/>
                          <a:sym typeface="Wingdings" panose="05000000000000000000" pitchFamily="2" charset="2"/>
                        </a:rPr>
                        <a:t> code</a:t>
                      </a:r>
                      <a:r>
                        <a:rPr lang="ko-KR" altLang="en-US" sz="1200" baseline="0" dirty="0" smtClean="0">
                          <a:effectLst/>
                          <a:sym typeface="Wingdings" panose="05000000000000000000" pitchFamily="2" charset="2"/>
                        </a:rPr>
                        <a:t>로 세분화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8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func_defaults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arguments </a:t>
                      </a:r>
                      <a:r>
                        <a:rPr lang="ko-KR" altLang="en-US" sz="1200" dirty="0" smtClean="0">
                          <a:effectLst/>
                        </a:rPr>
                        <a:t>내의 </a:t>
                      </a:r>
                      <a:r>
                        <a:rPr lang="en-US" altLang="ko-KR" sz="1200" dirty="0" err="1" smtClean="0">
                          <a:effectLst/>
                        </a:rPr>
                        <a:t>defult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조회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95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func_doc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__</a:t>
                      </a:r>
                      <a:r>
                        <a:rPr lang="en-US" sz="1200" dirty="0">
                          <a:effectLst/>
                        </a:rPr>
                        <a:t>doc</a:t>
                      </a:r>
                      <a:r>
                        <a:rPr lang="en-US" sz="1200" dirty="0" smtClean="0">
                          <a:effectLst/>
                        </a:rPr>
                        <a:t>__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동일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63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func_globals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정의된 함수의 글로벌 영역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95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func_name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__name</a:t>
                      </a:r>
                      <a:r>
                        <a:rPr lang="en-US" sz="1200" dirty="0" smtClean="0">
                          <a:effectLst/>
                        </a:rPr>
                        <a:t>__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과 동일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2520280" cy="369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0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Operator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Function </a:t>
            </a:r>
            <a:r>
              <a:rPr lang="ko-KR" altLang="en-US" dirty="0"/>
              <a:t>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Function type</a:t>
            </a:r>
            <a:r>
              <a:rPr lang="ko-KR" altLang="en-US" dirty="0" smtClean="0"/>
              <a:t>에 대한 내부 예시</a:t>
            </a:r>
            <a:endParaRPr lang="en-US" altLang="ko-KR" dirty="0" smtClean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636912"/>
            <a:ext cx="66198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default </a:t>
            </a:r>
            <a:r>
              <a:rPr lang="ko-KR" altLang="en-US" dirty="0" smtClean="0"/>
              <a:t>값 확</a:t>
            </a:r>
            <a:r>
              <a:rPr lang="ko-KR" altLang="en-US" dirty="0"/>
              <a:t>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Function </a:t>
            </a:r>
            <a:r>
              <a:rPr lang="ko-KR" altLang="en-US" sz="2800" dirty="0" smtClean="0"/>
              <a:t>내부의 </a:t>
            </a:r>
            <a:r>
              <a:rPr lang="en-US" altLang="ko-KR" sz="2800" dirty="0" smtClean="0"/>
              <a:t>__defaults__</a:t>
            </a:r>
            <a:r>
              <a:rPr lang="ko-KR" altLang="en-US" sz="2800" dirty="0" smtClean="0"/>
              <a:t>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조회하면 </a:t>
            </a:r>
            <a:r>
              <a:rPr lang="ko-KR" altLang="en-US" sz="2800" dirty="0" err="1" smtClean="0"/>
              <a:t>함수정의시</a:t>
            </a:r>
            <a:r>
              <a:rPr lang="ko-KR" altLang="en-US" sz="2800" dirty="0" smtClean="0"/>
              <a:t> 만든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값이 확인 됨</a:t>
            </a:r>
            <a:endParaRPr lang="en-US" altLang="ko-KR" sz="2800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56992"/>
            <a:ext cx="57912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9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스페셜메소드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Function </a:t>
            </a:r>
            <a:r>
              <a:rPr lang="ko-KR" altLang="en-US" sz="2800" dirty="0" smtClean="0"/>
              <a:t>타입 참조를 </a:t>
            </a:r>
            <a:r>
              <a:rPr lang="en-US" altLang="ko-KR" sz="2800" dirty="0" smtClean="0"/>
              <a:t>special method</a:t>
            </a:r>
            <a:r>
              <a:rPr lang="ko-KR" altLang="en-US" sz="2800" dirty="0" smtClean="0"/>
              <a:t>로 통합</a:t>
            </a:r>
            <a:endParaRPr lang="en-US" altLang="ko-KR" sz="2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29192"/>
              </p:ext>
            </p:extLst>
          </p:nvPr>
        </p:nvGraphicFramePr>
        <p:xfrm>
          <a:off x="1187624" y="2924944"/>
          <a:ext cx="6696743" cy="3240360"/>
        </p:xfrm>
        <a:graphic>
          <a:graphicData uri="http://schemas.openxmlformats.org/drawingml/2006/table">
            <a:tbl>
              <a:tblPr/>
              <a:tblGrid>
                <a:gridCol w="3240359"/>
                <a:gridCol w="3456384"/>
              </a:tblGrid>
              <a:tr h="40504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</a:t>
                      </a:r>
                      <a:r>
                        <a:rPr lang="en-US" sz="1400" b="1" dirty="0" smtClean="0">
                          <a:effectLst/>
                        </a:rPr>
                        <a:t>2(</a:t>
                      </a:r>
                      <a:r>
                        <a:rPr lang="en-US" sz="1400" b="1" dirty="0" err="1" smtClean="0">
                          <a:effectLst/>
                        </a:rPr>
                        <a:t>func</a:t>
                      </a:r>
                      <a:r>
                        <a:rPr lang="en-US" sz="1400" b="1" dirty="0" smtClean="0">
                          <a:effectLst/>
                        </a:rPr>
                        <a:t>)</a:t>
                      </a:r>
                      <a:endParaRPr lang="en-US" sz="1400" b="1" dirty="0">
                        <a:effectLst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</a:t>
                      </a:r>
                      <a:r>
                        <a:rPr lang="en-US" sz="1400" b="1" dirty="0" smtClean="0">
                          <a:effectLst/>
                        </a:rPr>
                        <a:t>2(special)</a:t>
                      </a:r>
                      <a:endParaRPr lang="en-US" sz="1400" b="1" dirty="0">
                        <a:effectLst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>
                          <a:solidFill>
                            <a:srgbClr val="000000"/>
                          </a:solidFill>
                          <a:effectLst/>
                        </a:rPr>
                        <a:t>func_name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__name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>
                          <a:solidFill>
                            <a:srgbClr val="000000"/>
                          </a:solidFill>
                          <a:effectLst/>
                        </a:rPr>
                        <a:t>func_doc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__doc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>
                          <a:solidFill>
                            <a:srgbClr val="000000"/>
                          </a:solidFill>
                          <a:effectLst/>
                        </a:rPr>
                        <a:t>func_defaults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__defaults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</a:rPr>
                        <a:t>func_dict</a:t>
                      </a:r>
                      <a:endParaRPr lang="en-US" sz="140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dict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>
                          <a:solidFill>
                            <a:srgbClr val="000000"/>
                          </a:solidFill>
                          <a:effectLst/>
                        </a:rPr>
                        <a:t>func_closure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__closure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>
                          <a:solidFill>
                            <a:srgbClr val="000000"/>
                          </a:solidFill>
                          <a:effectLst/>
                        </a:rPr>
                        <a:t>func_globals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globals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</a:rPr>
                        <a:t>func_code</a:t>
                      </a:r>
                      <a:endParaRPr lang="en-US" sz="140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__code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1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 내부 이름</a:t>
            </a:r>
            <a:r>
              <a:rPr lang="en-US" altLang="ko-KR" sz="2800" dirty="0" smtClean="0"/>
              <a:t>, defaults, code </a:t>
            </a:r>
            <a:r>
              <a:rPr lang="ko-KR" altLang="en-US" sz="2800" dirty="0" smtClean="0"/>
              <a:t>정보를 조회</a:t>
            </a:r>
            <a:endParaRPr lang="en-US" altLang="ko-KR" sz="28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44" y="2996952"/>
            <a:ext cx="66389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20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2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클로저</a:t>
            </a:r>
            <a:r>
              <a:rPr lang="ko-KR" altLang="en-US" sz="2800" dirty="0" smtClean="0"/>
              <a:t> 환경에 대한 정보를 조회</a:t>
            </a:r>
            <a:endParaRPr lang="en-US" altLang="ko-KR" sz="28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11" y="2996952"/>
            <a:ext cx="75914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1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3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함수도 객체이므로 </a:t>
            </a:r>
            <a:r>
              <a:rPr lang="en-US" altLang="ko-KR" sz="2800" dirty="0" smtClean="0"/>
              <a:t>namespace </a:t>
            </a:r>
            <a:r>
              <a:rPr lang="ko-KR" altLang="en-US" sz="2800" dirty="0" smtClean="0"/>
              <a:t>관리</a:t>
            </a:r>
            <a:r>
              <a:rPr lang="en-US" altLang="ko-KR" sz="2800" dirty="0" smtClean="0"/>
              <a:t>, doc, </a:t>
            </a:r>
            <a:r>
              <a:rPr lang="ko-KR" altLang="en-US" sz="2800" dirty="0" smtClean="0"/>
              <a:t>함수가 속한 </a:t>
            </a:r>
            <a:r>
              <a:rPr lang="en-US" altLang="ko-KR" sz="2800" dirty="0" smtClean="0"/>
              <a:t>global namespace</a:t>
            </a:r>
            <a:r>
              <a:rPr lang="ko-KR" altLang="en-US" sz="2800" dirty="0" smtClean="0"/>
              <a:t>에 대한 조회</a:t>
            </a:r>
            <a:endParaRPr lang="en-US" altLang="ko-KR" sz="28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12976"/>
            <a:ext cx="3888432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class: 3</a:t>
            </a:r>
            <a:r>
              <a:rPr lang="ko-KR" altLang="en-US" dirty="0" smtClean="0"/>
              <a:t>버전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1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3.x </a:t>
            </a:r>
            <a:r>
              <a:rPr lang="ko-KR" altLang="en-US" dirty="0" smtClean="0"/>
              <a:t>버전 변경사항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버전으로 바뀌면서 </a:t>
            </a:r>
            <a:r>
              <a:rPr lang="en-US" altLang="ko-KR" sz="2800" dirty="0" smtClean="0"/>
              <a:t>function </a:t>
            </a:r>
            <a:r>
              <a:rPr lang="ko-KR" altLang="en-US" sz="2800" dirty="0" smtClean="0"/>
              <a:t>정보의 변수들이 사라지고  </a:t>
            </a:r>
            <a:r>
              <a:rPr lang="ko-KR" altLang="en-US" sz="2800" dirty="0" err="1" smtClean="0"/>
              <a:t>스페셜</a:t>
            </a:r>
            <a:r>
              <a:rPr lang="ko-KR" altLang="en-US" sz="2800" dirty="0" smtClean="0"/>
              <a:t> 기준으로 통합</a:t>
            </a:r>
            <a:r>
              <a:rPr lang="ko-KR" altLang="en-US" sz="2800" dirty="0"/>
              <a:t>됨</a:t>
            </a:r>
            <a:endParaRPr lang="en-US" altLang="ko-KR" sz="2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427536"/>
              </p:ext>
            </p:extLst>
          </p:nvPr>
        </p:nvGraphicFramePr>
        <p:xfrm>
          <a:off x="755576" y="2924944"/>
          <a:ext cx="7560840" cy="3240360"/>
        </p:xfrm>
        <a:graphic>
          <a:graphicData uri="http://schemas.openxmlformats.org/drawingml/2006/table">
            <a:tbl>
              <a:tblPr/>
              <a:tblGrid>
                <a:gridCol w="4276839"/>
                <a:gridCol w="3284001"/>
              </a:tblGrid>
              <a:tr h="40504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func_name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/__name__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__name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func_doc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/__doc__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__doc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func_defaults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defauts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__defaults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func_dict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dict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dict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func_closure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/__closure__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__closure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func_globals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globals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globals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func_code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/__code__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__code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4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3.x </a:t>
            </a:r>
            <a:r>
              <a:rPr lang="ko-KR" altLang="en-US" dirty="0" smtClean="0"/>
              <a:t>버전 변경사항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버전으로 바뀌면서 </a:t>
            </a:r>
            <a:r>
              <a:rPr lang="en-US" altLang="ko-KR" sz="2800" dirty="0" smtClean="0"/>
              <a:t>function </a:t>
            </a:r>
            <a:r>
              <a:rPr lang="ko-KR" altLang="en-US" sz="2800" dirty="0" smtClean="0"/>
              <a:t>정보를 </a:t>
            </a:r>
            <a:r>
              <a:rPr lang="ko-KR" altLang="en-US" sz="2800" dirty="0" err="1" smtClean="0"/>
              <a:t>스페셜</a:t>
            </a:r>
            <a:r>
              <a:rPr lang="ko-KR" altLang="en-US" sz="2800" dirty="0" smtClean="0"/>
              <a:t> 기준으로 변경 됨</a:t>
            </a:r>
            <a:endParaRPr lang="en-US" altLang="ko-KR" sz="28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6992"/>
            <a:ext cx="2857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38004"/>
            <a:ext cx="43243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defaults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7955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함수의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값은 함수 정의 영역에서 보관하므로 함수가 계속 호출되면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영역에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추가됨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49079"/>
            <a:ext cx="26289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437112"/>
            <a:ext cx="2219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54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연산자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연산자에 상응하는 </a:t>
            </a:r>
            <a:r>
              <a:rPr lang="ko-KR" altLang="en-US" dirty="0" err="1" smtClean="0"/>
              <a:t>내장메소드를</a:t>
            </a:r>
            <a:r>
              <a:rPr lang="ko-KR" altLang="en-US" dirty="0" smtClean="0"/>
              <a:t> 가지고 있어 각 </a:t>
            </a:r>
            <a:r>
              <a:rPr lang="ko-KR" altLang="en-US" dirty="0" err="1" smtClean="0"/>
              <a:t>타입별로</a:t>
            </a:r>
            <a:r>
              <a:rPr lang="ko-KR" altLang="en-US" dirty="0" smtClean="0"/>
              <a:t> 연산자에 상응한 </a:t>
            </a:r>
            <a:r>
              <a:rPr lang="ko-KR" altLang="en-US" dirty="0" err="1" smtClean="0"/>
              <a:t>내장메소드가</a:t>
            </a:r>
            <a:r>
              <a:rPr lang="ko-KR" altLang="en-US" dirty="0" smtClean="0"/>
              <a:t> 구현되어 있음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8392"/>
            <a:ext cx="28479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68960"/>
            <a:ext cx="317182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68" y="4941169"/>
            <a:ext cx="3124200" cy="136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43608" y="3789040"/>
            <a:ext cx="172819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38590" y="4263169"/>
            <a:ext cx="2381281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4" idx="3"/>
            <a:endCxn id="59396" idx="1"/>
          </p:cNvCxnSpPr>
          <p:nvPr/>
        </p:nvCxnSpPr>
        <p:spPr>
          <a:xfrm flipV="1">
            <a:off x="2771800" y="3825044"/>
            <a:ext cx="1944216" cy="1800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1" idx="3"/>
            <a:endCxn id="59397" idx="1"/>
          </p:cNvCxnSpPr>
          <p:nvPr/>
        </p:nvCxnSpPr>
        <p:spPr>
          <a:xfrm>
            <a:off x="3419871" y="4479193"/>
            <a:ext cx="1340297" cy="11460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97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Inspect </a:t>
            </a:r>
            <a:r>
              <a:rPr lang="ko-KR" altLang="en-US" dirty="0" smtClean="0"/>
              <a:t>로 함수 구조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0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함수 구조 조회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Inspect </a:t>
            </a:r>
            <a:r>
              <a:rPr lang="ko-KR" altLang="en-US" dirty="0" smtClean="0"/>
              <a:t>모듈을 이용한 함수 구조  조회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492329"/>
              </p:ext>
            </p:extLst>
          </p:nvPr>
        </p:nvGraphicFramePr>
        <p:xfrm>
          <a:off x="611560" y="2852936"/>
          <a:ext cx="7920880" cy="3456388"/>
        </p:xfrm>
        <a:graphic>
          <a:graphicData uri="http://schemas.openxmlformats.org/drawingml/2006/table">
            <a:tbl>
              <a:tblPr/>
              <a:tblGrid>
                <a:gridCol w="3512088"/>
                <a:gridCol w="4408792"/>
              </a:tblGrid>
              <a:tr h="380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function</a:t>
                      </a:r>
                      <a:endParaRPr lang="en-US" sz="14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inspect.getdoc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내부의 </a:t>
                      </a:r>
                      <a:r>
                        <a:rPr lang="en-US" altLang="ko-KR" sz="1200" baseline="0" dirty="0" smtClean="0">
                          <a:effectLst/>
                        </a:rPr>
                        <a:t>doc</a:t>
                      </a:r>
                      <a:r>
                        <a:rPr lang="ko-KR" altLang="en-US" sz="1200" baseline="0" dirty="0" smtClean="0">
                          <a:effectLst/>
                        </a:rPr>
                        <a:t>을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inspect.getsourcefile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ko-KR" altLang="en-US" sz="1200" dirty="0" smtClean="0">
                          <a:effectLst/>
                        </a:rPr>
                        <a:t>에 대한 소스파일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모듈이름</a:t>
                      </a:r>
                      <a:r>
                        <a:rPr lang="en-US" altLang="ko-KR" sz="1200" dirty="0" smtClean="0">
                          <a:effectLst/>
                        </a:rPr>
                        <a:t>0</a:t>
                      </a:r>
                      <a:r>
                        <a:rPr lang="ko-KR" altLang="en-US" sz="1200" dirty="0" smtClean="0">
                          <a:effectLst/>
                        </a:rPr>
                        <a:t>을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inspect.getmodule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ko-KR" altLang="en-US" sz="1200" dirty="0" smtClean="0">
                          <a:effectLst/>
                        </a:rPr>
                        <a:t>에 대한 모듈 이름을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inspect.getsource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내부의 소스를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96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inspect.getsourcelines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  object </a:t>
                      </a:r>
                      <a:r>
                        <a:rPr lang="ko-KR" altLang="en-US" sz="1200" baseline="0" dirty="0" smtClean="0">
                          <a:effectLst/>
                        </a:rPr>
                        <a:t>내부의 소스를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라인별로</a:t>
                      </a:r>
                      <a:r>
                        <a:rPr lang="ko-KR" altLang="en-US" sz="1200" baseline="0" dirty="0" smtClean="0">
                          <a:effectLst/>
                        </a:rPr>
                        <a:t> 분리해서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inspect.getargspec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함수의 </a:t>
                      </a:r>
                      <a:r>
                        <a:rPr lang="en-US" sz="1200" dirty="0" smtClean="0">
                          <a:effectLst/>
                        </a:rPr>
                        <a:t>argument</a:t>
                      </a:r>
                      <a:r>
                        <a:rPr lang="ko-KR" altLang="en-US" sz="1200" dirty="0" smtClean="0">
                          <a:effectLst/>
                        </a:rPr>
                        <a:t>에 대한 정보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2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inspect.getcallargs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 *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][, **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kwds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i="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함수 실행을 정의할 경우 실제 </a:t>
                      </a:r>
                      <a:r>
                        <a:rPr lang="en-US" altLang="ko-KR" sz="1200" dirty="0" smtClean="0">
                          <a:effectLst/>
                        </a:rPr>
                        <a:t>argument </a:t>
                      </a:r>
                      <a:r>
                        <a:rPr lang="ko-KR" altLang="en-US" sz="1200" dirty="0" smtClean="0">
                          <a:effectLst/>
                        </a:rPr>
                        <a:t>연결 정보를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5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inspect </a:t>
            </a:r>
            <a:r>
              <a:rPr lang="ko-KR" altLang="en-US" dirty="0"/>
              <a:t>모듈</a:t>
            </a:r>
            <a:r>
              <a:rPr lang="en-US" altLang="ko-KR" dirty="0"/>
              <a:t> : </a:t>
            </a:r>
            <a:r>
              <a:rPr lang="ko-KR" altLang="en-US" dirty="0" smtClean="0"/>
              <a:t>조회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Inspect </a:t>
            </a:r>
            <a:r>
              <a:rPr lang="ko-KR" altLang="en-US" dirty="0" smtClean="0"/>
              <a:t>모듈을 이용해서 함수에 대한 정보 조회</a:t>
            </a:r>
            <a:endParaRPr lang="en-US" altLang="ko-KR" dirty="0" smtClean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04864"/>
            <a:ext cx="46101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inspect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en-US" altLang="ko-KR" dirty="0" smtClean="0"/>
              <a:t>: argument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Inspect </a:t>
            </a:r>
            <a:r>
              <a:rPr lang="ko-KR" altLang="en-US" dirty="0" smtClean="0"/>
              <a:t>모듈을 이용해서 함수에 대한 </a:t>
            </a:r>
            <a:r>
              <a:rPr lang="en-US" altLang="ko-KR" dirty="0" smtClean="0"/>
              <a:t>argument </a:t>
            </a:r>
            <a:r>
              <a:rPr lang="ko-KR" altLang="en-US" dirty="0" smtClean="0"/>
              <a:t>명세에 조회</a:t>
            </a:r>
            <a:endParaRPr lang="en-US" altLang="ko-KR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22" y="3284984"/>
            <a:ext cx="53625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 :signature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버전에 </a:t>
            </a:r>
            <a:r>
              <a:rPr lang="en-US" altLang="ko-KR" dirty="0" smtClean="0"/>
              <a:t>annotation</a:t>
            </a:r>
            <a:r>
              <a:rPr lang="ko-KR" altLang="en-US" dirty="0" smtClean="0"/>
              <a:t>이 생기면서 </a:t>
            </a:r>
            <a:r>
              <a:rPr lang="en-US" altLang="ko-KR" dirty="0" smtClean="0"/>
              <a:t>signature(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결과값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20067"/>
              </p:ext>
            </p:extLst>
          </p:nvPr>
        </p:nvGraphicFramePr>
        <p:xfrm>
          <a:off x="611560" y="2852936"/>
          <a:ext cx="7920880" cy="780208"/>
        </p:xfrm>
        <a:graphic>
          <a:graphicData uri="http://schemas.openxmlformats.org/drawingml/2006/table">
            <a:tbl>
              <a:tblPr/>
              <a:tblGrid>
                <a:gridCol w="3512088"/>
                <a:gridCol w="4408792"/>
              </a:tblGrid>
              <a:tr h="380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function</a:t>
                      </a:r>
                      <a:endParaRPr lang="en-US" sz="14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inspect.signature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함수에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시그너처를</a:t>
                      </a:r>
                      <a:r>
                        <a:rPr lang="ko-KR" altLang="en-US" sz="1200" dirty="0" smtClean="0">
                          <a:effectLst/>
                        </a:rPr>
                        <a:t>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05274"/>
            <a:ext cx="3528392" cy="206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941168"/>
            <a:ext cx="22002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7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실행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실행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err="1" smtClean="0"/>
              <a:t>함수명은</a:t>
            </a:r>
            <a:r>
              <a:rPr lang="ko-KR" altLang="en-US" sz="2800" dirty="0" smtClean="0"/>
              <a:t> 함수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저장하고 있어 실행연산자</a:t>
            </a:r>
            <a:r>
              <a:rPr lang="en-US" altLang="ko-KR" sz="2800" dirty="0" smtClean="0"/>
              <a:t>( ( ) )</a:t>
            </a:r>
            <a:r>
              <a:rPr lang="ko-KR" altLang="en-US" sz="2800" dirty="0" smtClean="0"/>
              <a:t>를 만나면 인자를 받아 실행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755576" y="5805263"/>
            <a:ext cx="2808312" cy="722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err="1" smtClean="0"/>
              <a:t>함수명</a:t>
            </a:r>
            <a:r>
              <a:rPr lang="en-US" altLang="ko-KR" b="1" dirty="0"/>
              <a:t>(</a:t>
            </a:r>
            <a:r>
              <a:rPr lang="ko-KR" altLang="en-US" b="1" dirty="0"/>
              <a:t>인자</a:t>
            </a:r>
            <a:r>
              <a:rPr lang="en-US" altLang="ko-KR" b="1" dirty="0"/>
              <a:t>)</a:t>
            </a:r>
            <a:endParaRPr lang="ko-KR" altLang="en-US" b="1" dirty="0"/>
          </a:p>
          <a:p>
            <a:pPr algn="ctr"/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755576" y="2996952"/>
            <a:ext cx="8023585" cy="2203389"/>
            <a:chOff x="755576" y="2454964"/>
            <a:chExt cx="8023585" cy="2773177"/>
          </a:xfrm>
        </p:grpSpPr>
        <p:sp>
          <p:nvSpPr>
            <p:cNvPr id="15" name="직사각형 14"/>
            <p:cNvSpPr/>
            <p:nvPr/>
          </p:nvSpPr>
          <p:spPr>
            <a:xfrm>
              <a:off x="755576" y="3751108"/>
              <a:ext cx="2880320" cy="1296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/>
                <a:t>d</a:t>
              </a:r>
              <a:r>
                <a:rPr lang="en-US" altLang="ko-KR" sz="1400" b="1" dirty="0" err="1" smtClean="0"/>
                <a:t>ef</a:t>
              </a:r>
              <a:r>
                <a:rPr lang="en-US" altLang="ko-KR" sz="1400" b="1" dirty="0" smtClean="0"/>
                <a:t>  </a:t>
              </a:r>
              <a:r>
                <a:rPr lang="ko-KR" altLang="en-US" sz="1400" b="1" dirty="0" err="1" smtClean="0"/>
                <a:t>함수명</a:t>
              </a:r>
              <a:r>
                <a:rPr lang="ko-KR" altLang="en-US" sz="1400" b="1" dirty="0" smtClean="0"/>
                <a:t> </a:t>
              </a:r>
              <a:r>
                <a:rPr lang="en-US" altLang="ko-KR" sz="1400" b="1" dirty="0" smtClean="0"/>
                <a:t>(</a:t>
              </a:r>
              <a:r>
                <a:rPr lang="ko-KR" altLang="en-US" sz="1400" b="1" dirty="0" smtClean="0"/>
                <a:t>함수 </a:t>
              </a:r>
              <a:r>
                <a:rPr lang="ko-KR" altLang="en-US" sz="1400" b="1" dirty="0" err="1" smtClean="0"/>
                <a:t>파라미터</a:t>
              </a:r>
              <a:r>
                <a:rPr lang="en-US" altLang="ko-KR" sz="1400" b="1" dirty="0" smtClean="0"/>
                <a:t>) :</a:t>
              </a:r>
            </a:p>
            <a:p>
              <a:pPr algn="ctr"/>
              <a:r>
                <a:rPr lang="ko-KR" altLang="en-US" sz="1400" b="1" dirty="0" smtClean="0"/>
                <a:t>함수 </a:t>
              </a:r>
              <a:r>
                <a:rPr lang="ko-KR" altLang="en-US" sz="1400" b="1" dirty="0" err="1" smtClean="0"/>
                <a:t>로직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함수결과처리</a:t>
              </a:r>
              <a:r>
                <a:rPr lang="en-US" altLang="ko-KR" sz="1400" b="1" dirty="0" smtClean="0"/>
                <a:t>(return/yield)</a:t>
              </a:r>
              <a:endParaRPr lang="ko-KR" altLang="en-US" sz="1400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300192" y="2454964"/>
              <a:ext cx="151216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object</a:t>
              </a:r>
              <a:endParaRPr lang="ko-KR" altLang="en-US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148064" y="4039140"/>
              <a:ext cx="151216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function</a:t>
              </a:r>
              <a:endParaRPr lang="ko-KR" altLang="en-US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266993" y="4035286"/>
              <a:ext cx="151216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code</a:t>
              </a:r>
              <a:endParaRPr lang="ko-KR" altLang="en-US" b="1" dirty="0"/>
            </a:p>
          </p:txBody>
        </p:sp>
        <p:cxnSp>
          <p:nvCxnSpPr>
            <p:cNvPr id="19" name="꺾인 연결선 18"/>
            <p:cNvCxnSpPr>
              <a:stCxn id="17" idx="0"/>
              <a:endCxn id="16" idx="2"/>
            </p:cNvCxnSpPr>
            <p:nvPr/>
          </p:nvCxnSpPr>
          <p:spPr>
            <a:xfrm rot="5400000" flipH="1" flipV="1">
              <a:off x="6084168" y="3067032"/>
              <a:ext cx="792088" cy="115212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8" idx="0"/>
              <a:endCxn id="16" idx="2"/>
            </p:cNvCxnSpPr>
            <p:nvPr/>
          </p:nvCxnSpPr>
          <p:spPr>
            <a:xfrm rot="16200000" flipV="1">
              <a:off x="7145560" y="3157768"/>
              <a:ext cx="788234" cy="9668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7" idx="3"/>
              <a:endCxn id="18" idx="1"/>
            </p:cNvCxnSpPr>
            <p:nvPr/>
          </p:nvCxnSpPr>
          <p:spPr>
            <a:xfrm flipV="1">
              <a:off x="6660232" y="4431330"/>
              <a:ext cx="606761" cy="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7" idx="1"/>
            </p:cNvCxnSpPr>
            <p:nvPr/>
          </p:nvCxnSpPr>
          <p:spPr>
            <a:xfrm flipH="1">
              <a:off x="3635896" y="4435184"/>
              <a:ext cx="1512168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563888" y="4569618"/>
              <a:ext cx="1584176" cy="658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 smtClean="0"/>
                <a:t>인스턴스</a:t>
              </a:r>
              <a:r>
                <a:rPr lang="ko-KR" altLang="en-US" sz="1400" b="1" dirty="0" smtClean="0"/>
                <a:t> 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객체 생성</a:t>
              </a:r>
              <a:endParaRPr lang="ko-KR" altLang="en-US" sz="1400" b="1" dirty="0"/>
            </a:p>
          </p:txBody>
        </p:sp>
      </p:grpSp>
      <p:cxnSp>
        <p:nvCxnSpPr>
          <p:cNvPr id="26" name="직선 화살표 연결선 25"/>
          <p:cNvCxnSpPr>
            <a:stCxn id="3" idx="0"/>
          </p:cNvCxnSpPr>
          <p:nvPr/>
        </p:nvCxnSpPr>
        <p:spPr>
          <a:xfrm flipV="1">
            <a:off x="2159732" y="5092838"/>
            <a:ext cx="0" cy="712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83768" y="53732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실행</a:t>
            </a:r>
            <a:endParaRPr lang="ko-KR" altLang="en-US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02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실행 예시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함수의 실행은 </a:t>
            </a:r>
            <a:r>
              <a:rPr lang="ko-KR" altLang="en-US" sz="2800" dirty="0" err="1" smtClean="0"/>
              <a:t>함수명은</a:t>
            </a:r>
            <a:r>
              <a:rPr lang="ko-KR" altLang="en-US" sz="2800" dirty="0" smtClean="0"/>
              <a:t> 단순히 변수 역할을 하고 실질적인 함수 객체의 </a:t>
            </a:r>
            <a:r>
              <a:rPr lang="en-US" altLang="ko-KR" sz="2800" dirty="0" smtClean="0"/>
              <a:t>__call__ </a:t>
            </a:r>
            <a:r>
              <a:rPr lang="ko-KR" altLang="en-US" sz="2800" dirty="0" err="1" smtClean="0"/>
              <a:t>메소드에</a:t>
            </a:r>
            <a:r>
              <a:rPr lang="ko-KR" altLang="en-US" sz="2800" dirty="0" smtClean="0"/>
              <a:t> 의해 실행되는 것</a:t>
            </a:r>
            <a:endParaRPr lang="en-US" altLang="ko-KR" sz="28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55875" y="3068960"/>
            <a:ext cx="5076565" cy="2952328"/>
            <a:chOff x="1393764" y="3068960"/>
            <a:chExt cx="6166568" cy="2952328"/>
          </a:xfrm>
        </p:grpSpPr>
        <p:sp>
          <p:nvSpPr>
            <p:cNvPr id="25" name="직사각형 24"/>
            <p:cNvSpPr/>
            <p:nvPr/>
          </p:nvSpPr>
          <p:spPr>
            <a:xfrm>
              <a:off x="1421757" y="3068960"/>
              <a:ext cx="2232248" cy="8137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/>
                <a:t>def</a:t>
              </a:r>
              <a:r>
                <a:rPr lang="en-US" altLang="ko-KR" sz="1400" b="1" dirty="0"/>
                <a:t> add(</a:t>
              </a:r>
              <a:r>
                <a:rPr lang="en-US" altLang="ko-KR" sz="1400" b="1" dirty="0" err="1"/>
                <a:t>x,y</a:t>
              </a:r>
              <a:r>
                <a:rPr lang="en-US" altLang="ko-KR" sz="1400" b="1" dirty="0"/>
                <a:t>) :</a:t>
              </a:r>
            </a:p>
            <a:p>
              <a:pPr algn="ctr"/>
              <a:r>
                <a:rPr lang="en-US" altLang="ko-KR" sz="1400" b="1" dirty="0"/>
                <a:t>    return </a:t>
              </a:r>
              <a:r>
                <a:rPr lang="en-US" altLang="ko-KR" sz="1400" b="1" dirty="0" err="1" smtClean="0"/>
                <a:t>x+y</a:t>
              </a:r>
              <a:endParaRPr lang="en-US" altLang="ko-KR" sz="1400" b="1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93764" y="5207507"/>
              <a:ext cx="2304257" cy="8137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 smtClean="0"/>
                <a:t>&gt;&gt;&gt; add(5,5) </a:t>
              </a:r>
              <a:endParaRPr lang="en-US" altLang="ko-KR" sz="1200" b="1" dirty="0"/>
            </a:p>
            <a:p>
              <a:r>
                <a:rPr lang="en-US" altLang="ko-KR" sz="1200" b="1" dirty="0"/>
                <a:t>  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256076" y="5207507"/>
              <a:ext cx="2304256" cy="8137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 smtClean="0"/>
                <a:t>&gt;&gt;&gt; </a:t>
              </a:r>
              <a:r>
                <a:rPr lang="en-US" altLang="ko-KR" sz="1200" b="1" dirty="0" err="1" smtClean="0"/>
                <a:t>add.__call</a:t>
              </a:r>
              <a:r>
                <a:rPr lang="en-US" altLang="ko-KR" sz="1200" b="1" dirty="0" smtClean="0"/>
                <a:t>__(5,5) </a:t>
              </a:r>
              <a:endParaRPr lang="en-US" altLang="ko-KR" sz="1200" b="1" dirty="0"/>
            </a:p>
            <a:p>
              <a:r>
                <a:rPr lang="en-US" altLang="ko-KR" sz="1200" b="1" dirty="0"/>
                <a:t>  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256076" y="3072408"/>
              <a:ext cx="2232248" cy="8137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 smtClean="0"/>
                <a:t>&gt;&gt;&gt; add</a:t>
              </a:r>
              <a:endParaRPr lang="en-US" altLang="ko-KR" sz="1200" b="1" dirty="0"/>
            </a:p>
            <a:p>
              <a:r>
                <a:rPr lang="en-US" altLang="ko-KR" sz="1200" b="1" dirty="0" smtClean="0"/>
                <a:t>&lt;function </a:t>
              </a:r>
              <a:r>
                <a:rPr lang="en-US" altLang="ko-KR" sz="1200" b="1" dirty="0"/>
                <a:t>__</a:t>
              </a:r>
              <a:r>
                <a:rPr lang="en-US" altLang="ko-KR" sz="1200" b="1" dirty="0" err="1"/>
                <a:t>main__.add</a:t>
              </a:r>
              <a:r>
                <a:rPr lang="en-US" altLang="ko-KR" sz="1200" b="1" dirty="0"/>
                <a:t>&gt;</a:t>
              </a:r>
            </a:p>
          </p:txBody>
        </p:sp>
        <p:cxnSp>
          <p:nvCxnSpPr>
            <p:cNvPr id="6" name="직선 화살표 연결선 5"/>
            <p:cNvCxnSpPr>
              <a:stCxn id="25" idx="3"/>
              <a:endCxn id="30" idx="1"/>
            </p:cNvCxnSpPr>
            <p:nvPr/>
          </p:nvCxnSpPr>
          <p:spPr>
            <a:xfrm>
              <a:off x="3654005" y="3475851"/>
              <a:ext cx="1602070" cy="344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483768" y="4345069"/>
              <a:ext cx="1402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add</a:t>
              </a:r>
              <a:r>
                <a:rPr lang="ko-KR" altLang="en-US" sz="1000" b="1" dirty="0" smtClean="0"/>
                <a:t>라는 함수</a:t>
              </a:r>
              <a:endParaRPr lang="en-US" altLang="ko-KR" sz="1000" b="1" dirty="0" smtClean="0"/>
            </a:p>
            <a:p>
              <a:r>
                <a:rPr lang="ko-KR" altLang="en-US" sz="1000" b="1" dirty="0" smtClean="0"/>
                <a:t>실</a:t>
              </a:r>
              <a:r>
                <a:rPr lang="ko-KR" altLang="en-US" sz="1000" b="1" dirty="0"/>
                <a:t>행</a:t>
              </a:r>
            </a:p>
          </p:txBody>
        </p:sp>
        <p:cxnSp>
          <p:nvCxnSpPr>
            <p:cNvPr id="11" name="직선 화살표 연결선 10"/>
            <p:cNvCxnSpPr>
              <a:stCxn id="25" idx="2"/>
              <a:endCxn id="28" idx="0"/>
            </p:cNvCxnSpPr>
            <p:nvPr/>
          </p:nvCxnSpPr>
          <p:spPr>
            <a:xfrm>
              <a:off x="2537881" y="3882741"/>
              <a:ext cx="8011" cy="13247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25" idx="2"/>
            </p:cNvCxnSpPr>
            <p:nvPr/>
          </p:nvCxnSpPr>
          <p:spPr>
            <a:xfrm>
              <a:off x="2537881" y="3882741"/>
              <a:ext cx="3978335" cy="13247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635896" y="5301208"/>
              <a:ext cx="1368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동일한 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실행구조</a:t>
              </a:r>
              <a:endParaRPr lang="ko-KR" altLang="en-US" b="1" dirty="0"/>
            </a:p>
          </p:txBody>
        </p:sp>
      </p:grp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79299"/>
            <a:ext cx="273630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70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메모리 생성 규칙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20941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 호출 시 마다 </a:t>
            </a:r>
            <a:r>
              <a:rPr lang="en-US" altLang="ko-KR" sz="2800" dirty="0" smtClean="0"/>
              <a:t>Stack</a:t>
            </a:r>
            <a:r>
              <a:rPr lang="ko-KR" altLang="en-US" sz="2800" dirty="0" smtClean="0"/>
              <a:t>에 함수 영역을 구성하고 실행됨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함수를 재귀호출 할 경우 각 호출된 함수 별로 </a:t>
            </a:r>
            <a:r>
              <a:rPr lang="en-US" altLang="ko-KR" sz="2800" dirty="0" smtClean="0"/>
              <a:t>stack</a:t>
            </a:r>
            <a:r>
              <a:rPr lang="ko-KR" altLang="en-US" sz="2800" dirty="0" smtClean="0"/>
              <a:t>영역을 구성하고 처리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03648" y="4805152"/>
            <a:ext cx="1440160" cy="680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함수정의</a:t>
            </a:r>
            <a:endParaRPr lang="ko-KR" altLang="en-US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4118168" y="4005064"/>
            <a:ext cx="1440160" cy="2160240"/>
            <a:chOff x="5580112" y="3573016"/>
            <a:chExt cx="1440160" cy="2592288"/>
          </a:xfrm>
        </p:grpSpPr>
        <p:sp>
          <p:nvSpPr>
            <p:cNvPr id="11" name="직사각형 10"/>
            <p:cNvSpPr/>
            <p:nvPr/>
          </p:nvSpPr>
          <p:spPr>
            <a:xfrm>
              <a:off x="5580112" y="5589240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80112" y="4917166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0112" y="4245091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0112" y="3573016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092976" y="35862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Stack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6" idx="3"/>
            <a:endCxn id="11" idx="1"/>
          </p:cNvCxnSpPr>
          <p:nvPr/>
        </p:nvCxnSpPr>
        <p:spPr>
          <a:xfrm>
            <a:off x="2843808" y="5145513"/>
            <a:ext cx="1274360" cy="7797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6" idx="3"/>
            <a:endCxn id="12" idx="1"/>
          </p:cNvCxnSpPr>
          <p:nvPr/>
        </p:nvCxnSpPr>
        <p:spPr>
          <a:xfrm>
            <a:off x="2843808" y="5145513"/>
            <a:ext cx="1274360" cy="2197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6" idx="3"/>
            <a:endCxn id="13" idx="1"/>
          </p:cNvCxnSpPr>
          <p:nvPr/>
        </p:nvCxnSpPr>
        <p:spPr>
          <a:xfrm flipV="1">
            <a:off x="2843808" y="4805153"/>
            <a:ext cx="1274360" cy="340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3"/>
            <a:endCxn id="14" idx="1"/>
          </p:cNvCxnSpPr>
          <p:nvPr/>
        </p:nvCxnSpPr>
        <p:spPr>
          <a:xfrm flipV="1">
            <a:off x="2843808" y="4245091"/>
            <a:ext cx="1274360" cy="900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3"/>
            <a:endCxn id="13" idx="3"/>
          </p:cNvCxnSpPr>
          <p:nvPr/>
        </p:nvCxnSpPr>
        <p:spPr>
          <a:xfrm>
            <a:off x="5558328" y="4245091"/>
            <a:ext cx="12700" cy="560062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3" idx="3"/>
            <a:endCxn id="12" idx="3"/>
          </p:cNvCxnSpPr>
          <p:nvPr/>
        </p:nvCxnSpPr>
        <p:spPr>
          <a:xfrm>
            <a:off x="5558328" y="4805153"/>
            <a:ext cx="12700" cy="560063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2" idx="3"/>
            <a:endCxn id="11" idx="3"/>
          </p:cNvCxnSpPr>
          <p:nvPr/>
        </p:nvCxnSpPr>
        <p:spPr>
          <a:xfrm>
            <a:off x="5558328" y="5365216"/>
            <a:ext cx="12700" cy="560062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40152" y="4854351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제일 마지막 호출된 것을 처리가 끝나면 그 전 호출한 함수를 처리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857544" y="5002078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load</a:t>
            </a:r>
            <a:endParaRPr lang="ko-KR" altLang="en-US" sz="10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1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메모리 생성 예</a:t>
            </a:r>
            <a:r>
              <a:rPr lang="ko-KR" altLang="en-US" dirty="0"/>
              <a:t>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정의해서  리스트에 넣어 주소를 확인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48" y="2276872"/>
            <a:ext cx="540089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6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수학 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3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1412776"/>
            <a:ext cx="793960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5.3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en-US" altLang="ko-KR" sz="6000" dirty="0" err="1" smtClean="0"/>
              <a:t>InteranAl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Code </a:t>
            </a:r>
            <a:r>
              <a:rPr lang="ko-KR" altLang="en-US" dirty="0" smtClean="0"/>
              <a:t>클래스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9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Code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에 대한 조회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185636"/>
              </p:ext>
            </p:extLst>
          </p:nvPr>
        </p:nvGraphicFramePr>
        <p:xfrm>
          <a:off x="3131840" y="2276872"/>
          <a:ext cx="5544616" cy="4277656"/>
        </p:xfrm>
        <a:graphic>
          <a:graphicData uri="http://schemas.openxmlformats.org/drawingml/2006/table">
            <a:tbl>
              <a:tblPr/>
              <a:tblGrid>
                <a:gridCol w="1656184"/>
                <a:gridCol w="3888432"/>
              </a:tblGrid>
              <a:tr h="2943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Attribute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Description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co_argcount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 number of arguments (not including * or ** </a:t>
                      </a:r>
                      <a:r>
                        <a:rPr lang="en-US" sz="1000" dirty="0" err="1" smtClean="0">
                          <a:effectLst/>
                        </a:rPr>
                        <a:t>args</a:t>
                      </a:r>
                      <a:r>
                        <a:rPr lang="en-US" sz="1000" dirty="0" smtClean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198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co_code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of raw compiled 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bytecode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515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co_consts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 of constants used in the 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bytecod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6529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co_filename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 of file in which this code object was created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co_firstlineno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first line in Python source code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993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co_flags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bitmap: 1=optimized </a:t>
                      </a:r>
                      <a:r>
                        <a:rPr lang="en-US" altLang="ko-KR" sz="1000" dirty="0" smtClean="0"/>
                        <a:t>|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2=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newlocals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dirty="0" smtClean="0"/>
                        <a:t>|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4=*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dirty="0" smtClean="0"/>
                        <a:t>|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8=**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co_lnotab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encoded mapping of line numbers to 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bytecode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indices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co_name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 with which this code object was defined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co_names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 of names of local variables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co_nlocals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local variables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co_stacksize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machine stack space required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co_varnames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 of names of arguments and local variables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2376264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구조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로컬변수 확인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정의 하면 함수들의 내부 객체가 생성되며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func_code</a:t>
            </a:r>
            <a:r>
              <a:rPr lang="en-US" altLang="ko-KR" sz="2800" dirty="0" smtClean="0"/>
              <a:t>(code </a:t>
            </a:r>
            <a:r>
              <a:rPr lang="ko-KR" altLang="en-US" sz="2800" dirty="0" smtClean="0"/>
              <a:t>객체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내의 속성들로 함수들의 구조를 확인 할 수 있음 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45024"/>
            <a:ext cx="3816424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0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Frame class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33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메모리에 올라갈 때 구성되는 </a:t>
            </a:r>
            <a:r>
              <a:rPr lang="en-US" altLang="ko-KR" sz="2800" dirty="0" smtClean="0"/>
              <a:t>frame class </a:t>
            </a:r>
            <a:r>
              <a:rPr lang="ko-KR" altLang="en-US" sz="2800" dirty="0" smtClean="0"/>
              <a:t>속성</a:t>
            </a:r>
            <a:endParaRPr lang="en-US" altLang="ko-KR" sz="2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200834"/>
              </p:ext>
            </p:extLst>
          </p:nvPr>
        </p:nvGraphicFramePr>
        <p:xfrm>
          <a:off x="1187624" y="2708924"/>
          <a:ext cx="6912768" cy="3726020"/>
        </p:xfrm>
        <a:graphic>
          <a:graphicData uri="http://schemas.openxmlformats.org/drawingml/2006/table">
            <a:tbl>
              <a:tblPr/>
              <a:tblGrid>
                <a:gridCol w="2232248"/>
                <a:gridCol w="4680520"/>
              </a:tblGrid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f_back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next outer frame object (this frame’s caller)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5570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f_builtins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</a:rPr>
                        <a:t>builtins</a:t>
                      </a:r>
                      <a:r>
                        <a:rPr lang="en-US" sz="1100" dirty="0">
                          <a:effectLst/>
                        </a:rPr>
                        <a:t> namespace seen by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f_code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code object being executed in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f_exc_traceback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</a:rPr>
                        <a:t>traceback</a:t>
                      </a:r>
                      <a:r>
                        <a:rPr lang="en-US" sz="1100" dirty="0">
                          <a:effectLst/>
                        </a:rPr>
                        <a:t> if raised in this frame, or None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f_exc_type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exception type if raised in this frame, or None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f_exc_value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exception value if raised in this frame, or None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5570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f_globals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global namespace seen by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f_lasti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index of last attempted instruction in </a:t>
                      </a:r>
                      <a:r>
                        <a:rPr lang="en-US" sz="1100" dirty="0" err="1">
                          <a:effectLst/>
                        </a:rPr>
                        <a:t>bytecode</a:t>
                      </a:r>
                      <a:endParaRPr lang="en-US" sz="1100" dirty="0">
                        <a:effectLst/>
                      </a:endParaRP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f_lineno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current line number in Python source code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5570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f_locals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local namespace seen by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f_restricted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0 or 1 if frame is in restricted execution mode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5570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f_trace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tracing function for this frame, or None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 smtClean="0"/>
              <a:t>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정의해서  리스트에 넣어 주소를 확인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2695574"/>
            <a:ext cx="6432550" cy="325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 smtClean="0"/>
              <a:t>정보 및 소스 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Getframeinfo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getsource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함수를 이용해서 </a:t>
            </a:r>
            <a:r>
              <a:rPr lang="en-US" altLang="ko-KR" sz="2800" dirty="0" smtClean="0"/>
              <a:t>frame </a:t>
            </a:r>
            <a:r>
              <a:rPr lang="ko-KR" altLang="en-US" sz="2800" dirty="0" smtClean="0"/>
              <a:t>정보 확인</a:t>
            </a:r>
            <a:endParaRPr lang="en-US" altLang="ko-KR" sz="2800" dirty="0" smtClean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6077545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95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 smtClean="0"/>
              <a:t>내 속성조회하기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Frame </a:t>
            </a:r>
            <a:r>
              <a:rPr lang="ko-KR" altLang="en-US" sz="2800" dirty="0" smtClean="0"/>
              <a:t>내의 속성 정보 조회하기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140968"/>
            <a:ext cx="666750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5.4 1</a:t>
            </a:r>
            <a:r>
              <a:rPr lang="ko-KR" altLang="en-US" sz="6000" dirty="0" smtClean="0"/>
              <a:t>급 함수란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11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사칙연산자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37009"/>
              </p:ext>
            </p:extLst>
          </p:nvPr>
        </p:nvGraphicFramePr>
        <p:xfrm>
          <a:off x="611559" y="2132855"/>
          <a:ext cx="7920881" cy="4099754"/>
        </p:xfrm>
        <a:graphic>
          <a:graphicData uri="http://schemas.openxmlformats.org/drawingml/2006/table">
            <a:tbl>
              <a:tblPr/>
              <a:tblGrid>
                <a:gridCol w="1384232"/>
                <a:gridCol w="4075793"/>
                <a:gridCol w="2460856"/>
              </a:tblGrid>
              <a:tr h="2745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68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Addition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Adds values on either side of the operator.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 + b = 30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-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Subtraction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Subtracts right hand operand from left hand operand.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 – b = -10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*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Multiplication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Multiplies values on either side of the operator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 * b = 200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/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Division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Divides left hand operand by right hand operand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 / a = 2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4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%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Modulus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Divides left hand operand by right hand operand and returns remainder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 % a = 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**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Exponent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Performs exponential (power) calculation on operators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a**b =10 to the power 20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41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//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Floor Division - The division of operands where the result is the quotient in which the digits after the decimal point are removed.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9//2 = 4 and 9.0//2.0 = 4.0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6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급 함수란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8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 </a:t>
            </a:r>
            <a:r>
              <a:rPr lang="en-US" altLang="ko-KR" dirty="0"/>
              <a:t>Class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48880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3000" dirty="0">
                <a:latin typeface="+mn-ea"/>
              </a:rPr>
              <a:t>일반적으로 </a:t>
            </a:r>
            <a:r>
              <a:rPr lang="en-US" altLang="ko-KR" sz="3000" b="1" dirty="0" smtClean="0">
                <a:latin typeface="+mn-ea"/>
              </a:rPr>
              <a:t>First Class </a:t>
            </a:r>
            <a:r>
              <a:rPr lang="ko-KR" altLang="en-US" sz="3000" dirty="0" smtClean="0">
                <a:latin typeface="+mn-ea"/>
              </a:rPr>
              <a:t>의 </a:t>
            </a:r>
            <a:r>
              <a:rPr lang="ko-KR" altLang="en-US" sz="3000" dirty="0">
                <a:latin typeface="+mn-ea"/>
              </a:rPr>
              <a:t>조건을 다음과 같이 정의한다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pPr lvl="1" fontAlgn="base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(variable)</a:t>
            </a:r>
            <a:r>
              <a:rPr lang="ko-KR" altLang="en-US" dirty="0">
                <a:latin typeface="+mn-ea"/>
              </a:rPr>
              <a:t>에 담을 수 있다</a:t>
            </a:r>
          </a:p>
          <a:p>
            <a:pPr lvl="1" fontAlgn="base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인자</a:t>
            </a:r>
            <a:r>
              <a:rPr lang="en-US" altLang="ko-KR" dirty="0">
                <a:latin typeface="+mn-ea"/>
              </a:rPr>
              <a:t>(parameter)</a:t>
            </a:r>
            <a:r>
              <a:rPr lang="ko-KR" altLang="en-US" dirty="0">
                <a:latin typeface="+mn-ea"/>
              </a:rPr>
              <a:t>로 전달할 수 있다</a:t>
            </a:r>
          </a:p>
          <a:p>
            <a:pPr lvl="1" fontAlgn="base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반환값</a:t>
            </a:r>
            <a:r>
              <a:rPr lang="en-US" altLang="ko-KR" dirty="0">
                <a:latin typeface="+mn-ea"/>
              </a:rPr>
              <a:t>(return value)</a:t>
            </a:r>
            <a:r>
              <a:rPr lang="ko-KR" altLang="en-US" dirty="0">
                <a:latin typeface="+mn-ea"/>
              </a:rPr>
              <a:t>으로 전달할 수 </a:t>
            </a:r>
            <a:r>
              <a:rPr lang="ko-KR" altLang="en-US" dirty="0" smtClean="0">
                <a:latin typeface="+mn-ea"/>
              </a:rPr>
              <a:t>있다</a:t>
            </a:r>
            <a:endParaRPr lang="en-US" altLang="ko-KR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555" y="3717032"/>
            <a:ext cx="338437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위로 굽은 화살표 5"/>
          <p:cNvSpPr/>
          <p:nvPr/>
        </p:nvSpPr>
        <p:spPr>
          <a:xfrm rot="5400000">
            <a:off x="3855346" y="3929630"/>
            <a:ext cx="1224136" cy="1375004"/>
          </a:xfrm>
          <a:prstGeom prst="bentUpArrow">
            <a:avLst>
              <a:gd name="adj1" fmla="val 25000"/>
              <a:gd name="adj2" fmla="val 21173"/>
              <a:gd name="adj3" fmla="val 25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9712" y="5229200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함수는 </a:t>
            </a:r>
            <a:r>
              <a:rPr lang="en-US" altLang="ko-KR" b="1" dirty="0" smtClean="0"/>
              <a:t>function </a:t>
            </a:r>
            <a:r>
              <a:rPr lang="ko-KR" altLang="en-US" b="1" dirty="0" smtClean="0"/>
              <a:t>객체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55795"/>
      </p:ext>
    </p:extLst>
  </p:cSld>
  <p:clrMapOvr>
    <a:masterClrMapping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 </a:t>
            </a:r>
            <a:r>
              <a:rPr lang="en-US" altLang="ko-KR" dirty="0"/>
              <a:t>Class </a:t>
            </a:r>
            <a:r>
              <a:rPr lang="en-US" altLang="ko-KR" dirty="0" smtClean="0"/>
              <a:t>Object 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2800" b="1" dirty="0" smtClean="0">
                <a:latin typeface="+mn-ea"/>
              </a:rPr>
              <a:t>1</a:t>
            </a:r>
            <a:r>
              <a:rPr lang="ko-KR" altLang="en-US" sz="2800" b="1" dirty="0">
                <a:latin typeface="+mn-ea"/>
              </a:rPr>
              <a:t>급 </a:t>
            </a:r>
            <a:r>
              <a:rPr lang="ko-KR" altLang="en-US" sz="2800" b="1" dirty="0" smtClean="0">
                <a:latin typeface="+mn-ea"/>
              </a:rPr>
              <a:t>클래</a:t>
            </a:r>
            <a:r>
              <a:rPr lang="ko-KR" altLang="en-US" sz="2800" b="1" dirty="0">
                <a:latin typeface="+mn-ea"/>
              </a:rPr>
              <a:t>스</a:t>
            </a:r>
            <a:r>
              <a:rPr lang="en-US" altLang="ko-KR" sz="2800" b="1" dirty="0" smtClean="0">
                <a:latin typeface="+mn-ea"/>
              </a:rPr>
              <a:t>(</a:t>
            </a:r>
            <a:r>
              <a:rPr lang="en-US" altLang="ko-KR" sz="2800" b="1" dirty="0">
                <a:latin typeface="+mn-ea"/>
              </a:rPr>
              <a:t>first class object</a:t>
            </a:r>
            <a:r>
              <a:rPr lang="en-US" altLang="ko-KR" sz="2800" b="1" dirty="0" smtClean="0">
                <a:latin typeface="+mn-ea"/>
              </a:rPr>
              <a:t>) </a:t>
            </a:r>
            <a:r>
              <a:rPr lang="ko-KR" altLang="en-US" sz="2800" b="1" dirty="0" smtClean="0">
                <a:latin typeface="+mn-ea"/>
              </a:rPr>
              <a:t>는</a:t>
            </a:r>
            <a:endParaRPr lang="en-US" altLang="ko-KR" sz="2800" b="1" dirty="0">
              <a:latin typeface="+mn-ea"/>
            </a:endParaRPr>
          </a:p>
          <a:p>
            <a:pPr lvl="1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런타임</a:t>
            </a:r>
            <a:r>
              <a:rPr lang="en-US" altLang="ko-KR" sz="2000" dirty="0">
                <a:latin typeface="+mn-ea"/>
              </a:rPr>
              <a:t>(runtime) </a:t>
            </a:r>
            <a:r>
              <a:rPr lang="ko-KR" altLang="en-US" sz="2000" dirty="0">
                <a:latin typeface="+mn-ea"/>
              </a:rPr>
              <a:t>생성이 가능</a:t>
            </a:r>
          </a:p>
          <a:p>
            <a:pPr lvl="1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익명</a:t>
            </a:r>
            <a:r>
              <a:rPr lang="en-US" altLang="ko-KR" sz="2000" dirty="0">
                <a:latin typeface="+mn-ea"/>
              </a:rPr>
              <a:t>(anonymous)</a:t>
            </a:r>
            <a:r>
              <a:rPr lang="ko-KR" altLang="en-US" sz="2000" dirty="0">
                <a:latin typeface="+mn-ea"/>
              </a:rPr>
              <a:t>으로 생성이 가능</a:t>
            </a: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37623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위로 굽은 화살표 5"/>
          <p:cNvSpPr/>
          <p:nvPr/>
        </p:nvSpPr>
        <p:spPr>
          <a:xfrm rot="5400000">
            <a:off x="3167844" y="3625425"/>
            <a:ext cx="1224136" cy="1375004"/>
          </a:xfrm>
          <a:prstGeom prst="bentUpArrow">
            <a:avLst>
              <a:gd name="adj1" fmla="val 25000"/>
              <a:gd name="adj2" fmla="val 21173"/>
              <a:gd name="adj3" fmla="val 25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28564"/>
      </p:ext>
    </p:extLst>
  </p:cSld>
  <p:clrMapOvr>
    <a:masterClrMapping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급 함수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Class Object : </a:t>
            </a:r>
            <a:r>
              <a:rPr lang="ko-KR" altLang="en-US" dirty="0" smtClean="0"/>
              <a:t>변수할</a:t>
            </a:r>
            <a:r>
              <a:rPr lang="ko-KR" altLang="en-US" dirty="0"/>
              <a:t>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sz="2800" dirty="0" smtClean="0"/>
              <a:t>함수도 객체이므로 변수에 할당이 가능</a:t>
            </a:r>
            <a:endParaRPr lang="ko-KR" altLang="en-US" sz="2800" dirty="0"/>
          </a:p>
          <a:p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331640" y="2204864"/>
            <a:ext cx="6260708" cy="1728192"/>
            <a:chOff x="679580" y="2204864"/>
            <a:chExt cx="6912768" cy="1345816"/>
          </a:xfrm>
        </p:grpSpPr>
        <p:sp>
          <p:nvSpPr>
            <p:cNvPr id="4" name="직사각형 3"/>
            <p:cNvSpPr/>
            <p:nvPr/>
          </p:nvSpPr>
          <p:spPr>
            <a:xfrm>
              <a:off x="5144076" y="2634259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 객체</a:t>
              </a:r>
              <a:endParaRPr lang="ko-KR" altLang="en-US" sz="1200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656244" y="2634259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인자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객체</a:t>
              </a:r>
              <a:endParaRPr lang="ko-KR" altLang="en-US" sz="1200" b="1" dirty="0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6080180" y="2985955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3631908" y="2634259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/>
                <a:t>함수명</a:t>
              </a:r>
              <a:r>
                <a:rPr lang="ko-KR" altLang="en-US" sz="1200" b="1" dirty="0" smtClean="0"/>
                <a:t> </a:t>
              </a:r>
              <a:endParaRPr lang="en-US" altLang="ko-KR" sz="1200" b="1" dirty="0" smtClean="0"/>
            </a:p>
            <a:p>
              <a:pPr algn="ctr"/>
              <a:r>
                <a:rPr lang="en-US" altLang="ko-KR" sz="1200" b="1" dirty="0" smtClean="0"/>
                <a:t>(</a:t>
              </a:r>
              <a:r>
                <a:rPr lang="ko-KR" altLang="en-US" sz="1200" b="1" dirty="0" smtClean="0"/>
                <a:t>참조주소</a:t>
              </a:r>
              <a:r>
                <a:rPr lang="en-US" altLang="ko-KR" sz="1200" b="1" dirty="0" smtClean="0"/>
                <a:t>)</a:t>
              </a:r>
              <a:endParaRPr lang="ko-KR" altLang="en-US" sz="1200" b="1" dirty="0"/>
            </a:p>
          </p:txBody>
        </p:sp>
        <p:cxnSp>
          <p:nvCxnSpPr>
            <p:cNvPr id="9" name="직선 화살표 연결선 8"/>
            <p:cNvCxnSpPr>
              <a:endCxn id="4" idx="1"/>
            </p:cNvCxnSpPr>
            <p:nvPr/>
          </p:nvCxnSpPr>
          <p:spPr>
            <a:xfrm>
              <a:off x="4568012" y="2985955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59932" y="2204864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함수 정의</a:t>
              </a:r>
              <a:endParaRPr lang="ko-KR" altLang="en-US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9580" y="2733689"/>
              <a:ext cx="1152128" cy="602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변수</a:t>
              </a:r>
              <a:endParaRPr lang="ko-KR" altLang="en-US" sz="1200" b="1" dirty="0"/>
            </a:p>
          </p:txBody>
        </p:sp>
        <p:cxnSp>
          <p:nvCxnSpPr>
            <p:cNvPr id="13" name="꺾인 연결선 12"/>
            <p:cNvCxnSpPr>
              <a:stCxn id="7" idx="1"/>
              <a:endCxn id="11" idx="3"/>
            </p:cNvCxnSpPr>
            <p:nvPr/>
          </p:nvCxnSpPr>
          <p:spPr>
            <a:xfrm rot="10800000" flipV="1">
              <a:off x="1831708" y="2985955"/>
              <a:ext cx="1800200" cy="49187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831708" y="3181348"/>
              <a:ext cx="18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변수에 할당</a:t>
              </a:r>
              <a:endParaRPr lang="ko-KR" altLang="en-US" b="1" dirty="0"/>
            </a:p>
          </p:txBody>
        </p:sp>
      </p:grp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34194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위로 굽은 화살표 16"/>
          <p:cNvSpPr/>
          <p:nvPr/>
        </p:nvSpPr>
        <p:spPr>
          <a:xfrm rot="5400000">
            <a:off x="3167844" y="3857622"/>
            <a:ext cx="1224136" cy="1375004"/>
          </a:xfrm>
          <a:prstGeom prst="bentUpArrow">
            <a:avLst>
              <a:gd name="adj1" fmla="val 25000"/>
              <a:gd name="adj2" fmla="val 21173"/>
              <a:gd name="adj3" fmla="val 25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59919"/>
      </p:ext>
    </p:extLst>
  </p:cSld>
  <p:clrMapOvr>
    <a:masterClrMapping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Class Object :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함수도 하나의 객체이며 데이터 타입이므로 </a:t>
            </a:r>
            <a:r>
              <a:rPr lang="ko-KR" altLang="en-US" dirty="0" err="1" smtClean="0"/>
              <a:t>파라미터인자로</a:t>
            </a:r>
            <a:r>
              <a:rPr lang="ko-KR" altLang="en-US" dirty="0" smtClean="0"/>
              <a:t> 전달이 가능</a:t>
            </a:r>
            <a:endParaRPr lang="en-US" altLang="ko-KR" dirty="0" smtClean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3244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115596"/>
      </p:ext>
    </p:extLst>
  </p:cSld>
  <p:clrMapOvr>
    <a:masterClrMapping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Class Object : </a:t>
            </a:r>
            <a:r>
              <a:rPr lang="en-US" altLang="ko-KR" dirty="0" smtClean="0"/>
              <a:t>return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결과값을 </a:t>
            </a:r>
            <a:r>
              <a:rPr lang="ko-KR" altLang="en-US" dirty="0" err="1" smtClean="0"/>
              <a:t>함수정의된</a:t>
            </a:r>
            <a:r>
              <a:rPr lang="ko-KR" altLang="en-US" dirty="0" smtClean="0"/>
              <a:t> 참조를 전달해서 외부에서 전달받은 함수를 실행하여 처리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84984"/>
            <a:ext cx="42484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943589"/>
      </p:ext>
    </p:extLst>
  </p:cSld>
  <p:clrMapOvr>
    <a:masterClrMapping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5.5 Function  scope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37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variable scope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변수 </a:t>
            </a:r>
            <a:r>
              <a:rPr lang="en-US" altLang="ko-KR" dirty="0" smtClean="0"/>
              <a:t>Scoping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함수에 실행하면 함수 내의 변수에 대한 검색을 처리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검색 순은 </a:t>
            </a:r>
            <a:r>
              <a:rPr lang="en-US" altLang="ko-KR" sz="2200" dirty="0" smtClean="0">
                <a:latin typeface="+mn-ea"/>
              </a:rPr>
              <a:t>Local &gt; global &gt; Built-in </a:t>
            </a:r>
            <a:r>
              <a:rPr lang="ko-KR" altLang="en-US" sz="2200" dirty="0" smtClean="0">
                <a:latin typeface="+mn-ea"/>
              </a:rPr>
              <a:t>순으로 호출</a:t>
            </a:r>
            <a:endParaRPr lang="en-US" altLang="ko-KR" sz="22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800" dirty="0" smtClean="0">
                <a:latin typeface="+mn-ea"/>
              </a:rPr>
              <a:t>Global/nonlocal </a:t>
            </a:r>
            <a:r>
              <a:rPr lang="ko-KR" altLang="en-US" sz="1800" dirty="0" smtClean="0">
                <a:latin typeface="+mn-ea"/>
              </a:rPr>
              <a:t>키워드를 변수에 정의해서 직접 상위 영역을 직접 참조할 수 있다</a:t>
            </a:r>
            <a:endParaRPr lang="ko-KR" altLang="en-US" sz="18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19805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global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9592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Built-in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1547664" y="3827887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1561376" y="5824687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19872" y="586031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en-US" altLang="ko-KR" dirty="0" smtClean="0"/>
              <a:t> Scope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71800" y="3880471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740018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660232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내부함수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26" idx="1"/>
            <a:endCxn id="25" idx="3"/>
          </p:cNvCxnSpPr>
          <p:nvPr/>
        </p:nvCxnSpPr>
        <p:spPr>
          <a:xfrm flipH="1">
            <a:off x="6180178" y="5068603"/>
            <a:ext cx="4800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25" idx="1"/>
            <a:endCxn id="4" idx="3"/>
          </p:cNvCxnSpPr>
          <p:nvPr/>
        </p:nvCxnSpPr>
        <p:spPr>
          <a:xfrm flipH="1">
            <a:off x="4259965" y="5068603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4" idx="1"/>
            <a:endCxn id="8" idx="3"/>
          </p:cNvCxnSpPr>
          <p:nvPr/>
        </p:nvCxnSpPr>
        <p:spPr>
          <a:xfrm flipH="1">
            <a:off x="2339752" y="5068603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할</a:t>
            </a:r>
            <a:r>
              <a:rPr lang="ko-KR" altLang="en-US" dirty="0"/>
              <a:t>당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84145"/>
              </p:ext>
            </p:extLst>
          </p:nvPr>
        </p:nvGraphicFramePr>
        <p:xfrm>
          <a:off x="755576" y="1844824"/>
          <a:ext cx="7776864" cy="4494958"/>
        </p:xfrm>
        <a:graphic>
          <a:graphicData uri="http://schemas.openxmlformats.org/drawingml/2006/table">
            <a:tbl>
              <a:tblPr/>
              <a:tblGrid>
                <a:gridCol w="1629438"/>
                <a:gridCol w="3851399"/>
                <a:gridCol w="2296027"/>
              </a:tblGrid>
              <a:tr h="2560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276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=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Assigns values from right side operands to left side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c = a + b assigns value of a + b into c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+=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Add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adds right operand to the left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+= a is equivalent to c = c +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-=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Subtract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subtracts right operand from the left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-= a is equivalent to c = c -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*=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Multiply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It multiplies right operand with the left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*= a is equivalent to c = c *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/=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Divide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It divides left operand with the right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/= a is equivalent to c = c / ac /= a is equivalent to c = c /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%=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Modulus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It takes modulus using two operands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%= a is equivalent to c = c %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4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**=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Exponent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Performs exponential (power) calculation on operators and assign value to the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**= a is equivalent to c = c **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//=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Floor </a:t>
                      </a:r>
                      <a:r>
                        <a:rPr lang="en-US" sz="1200" dirty="0">
                          <a:effectLst/>
                        </a:rPr>
                        <a:t>Division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performs floor division on operators and assign value to the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//= a is equivalent to c = c //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8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-scope </a:t>
            </a:r>
            <a:r>
              <a:rPr lang="ko-KR" altLang="en-US" dirty="0" smtClean="0"/>
              <a:t>관리 기준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493095"/>
          </a:xfrm>
        </p:spPr>
        <p:txBody>
          <a:bodyPr>
            <a:norm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함수내의 인자를 함수 이름공간으로 관리하므로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dictionary</a:t>
            </a:r>
            <a:r>
              <a:rPr lang="ko-KR" altLang="en-US" dirty="0" smtClean="0"/>
              <a:t>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 인자는 이름공간에 하나의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 체계로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함수의 인자나 함수내의 로컬변수는 동일한 이름공간에서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함수로 함수 내의 이름공간을 확인할 수 있음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sz="1400" dirty="0" smtClean="0"/>
              <a:t>#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1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5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locals()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이름공간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함수를 이용하여 확인하기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60"/>
            <a:ext cx="368731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48064" y="4221088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지역변수를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에서 관리해서 이를 직접 참조해서 계산해도 동일한 결과</a:t>
            </a:r>
            <a:endParaRPr lang="ko-KR" altLang="en-US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32556"/>
            <a:ext cx="3543300" cy="152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함수에서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이</a:t>
            </a:r>
            <a:r>
              <a:rPr lang="ko-KR" altLang="en-US" dirty="0"/>
              <a:t>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2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globals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이름공간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module</a:t>
            </a:r>
            <a:r>
              <a:rPr lang="ko-KR" altLang="en-US" dirty="0" smtClean="0"/>
              <a:t>별로 구분함</a:t>
            </a:r>
            <a:r>
              <a:rPr lang="en-US" altLang="ko-KR" dirty="0" smtClean="0"/>
              <a:t>. Import </a:t>
            </a:r>
            <a:r>
              <a:rPr lang="ko-KR" altLang="en-US" dirty="0" smtClean="0"/>
              <a:t>한 경우는 호출되는 곳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과 호출 받는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개가 처리됨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3413381"/>
            <a:ext cx="38481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6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함수에서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5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global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immutable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1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내부에서 </a:t>
            </a:r>
            <a:r>
              <a:rPr lang="ko-KR" altLang="en-US" dirty="0" err="1" smtClean="0"/>
              <a:t>정의없이</a:t>
            </a:r>
            <a:r>
              <a:rPr lang="ko-KR" altLang="en-US" dirty="0" smtClean="0"/>
              <a:t> 변수를 처리할 경우 오류가 발생하므로 이를 확인하여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키워드를 이용해서 처리되어야 함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4"/>
            <a:ext cx="3744416" cy="295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645024"/>
            <a:ext cx="26955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788024" y="4482828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29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Global</a:t>
            </a:r>
            <a:r>
              <a:rPr lang="ko-KR" altLang="en-US" dirty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mutable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인자를  함수 외부와 내부에서 동시에 활용하려면 </a:t>
            </a:r>
            <a:r>
              <a:rPr lang="en-US" altLang="ko-KR" dirty="0" smtClean="0"/>
              <a:t>mutable(</a:t>
            </a:r>
            <a:r>
              <a:rPr lang="ko-KR" altLang="en-US" dirty="0" smtClean="0"/>
              <a:t>변경가능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한 객체로 전달처리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220072" y="3284984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함수를 정의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 </a:t>
            </a:r>
            <a:r>
              <a:rPr lang="en-US" altLang="ko-KR" sz="1200" dirty="0" smtClean="0">
                <a:sym typeface="Wingdings" panose="05000000000000000000" pitchFamily="2" charset="2"/>
              </a:rPr>
              <a:t></a:t>
            </a:r>
            <a:r>
              <a:rPr lang="ko-KR" altLang="en-US" sz="1200" dirty="0" smtClean="0"/>
              <a:t>변수에는 참조만 가지고 있으므로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전체를 카피해야 리스트 원소들이 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변경됨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48640" y="4509120"/>
            <a:ext cx="3571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Mutable </a:t>
            </a:r>
            <a:r>
              <a:rPr lang="ko-KR" altLang="en-US" sz="1200" dirty="0" smtClean="0"/>
              <a:t>인 리스트로 값을 전달하여 </a:t>
            </a:r>
            <a:r>
              <a:rPr lang="en-US" altLang="ko-KR" sz="1200" dirty="0" smtClean="0"/>
              <a:t>swap() </a:t>
            </a:r>
            <a:r>
              <a:rPr lang="ko-KR" altLang="en-US" sz="1200" dirty="0" smtClean="0"/>
              <a:t>처리</a:t>
            </a:r>
            <a:endParaRPr lang="en-US" altLang="ko-KR" sz="1200" dirty="0" smtClean="0"/>
          </a:p>
          <a:p>
            <a:pPr lvl="1"/>
            <a:r>
              <a:rPr lang="en-US" altLang="ko-KR" sz="1200" dirty="0" smtClean="0">
                <a:sym typeface="Wingdings" panose="05000000000000000000" pitchFamily="2" charset="2"/>
              </a:rPr>
              <a:t> Return </a:t>
            </a:r>
            <a:r>
              <a:rPr lang="ko-KR" altLang="en-US" sz="1200" dirty="0" smtClean="0">
                <a:sym typeface="Wingdings" panose="05000000000000000000" pitchFamily="2" charset="2"/>
              </a:rPr>
              <a:t>이 없어도 실제 값이 변경됨</a:t>
            </a:r>
            <a:endParaRPr lang="ko-KR" altLang="en-US" sz="1200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40968"/>
            <a:ext cx="3096344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444806"/>
      </p:ext>
    </p:extLst>
  </p:cSld>
  <p:clrMapOvr>
    <a:masterClrMapping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5.6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파라미터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Parameter/</a:t>
            </a:r>
            <a:r>
              <a:rPr lang="en-US" altLang="ko-KR" dirty="0" err="1" smtClean="0"/>
              <a:t>argment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29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 </a:t>
            </a:r>
            <a:r>
              <a:rPr lang="en-US" altLang="ko-KR" dirty="0" smtClean="0"/>
              <a:t>: and, or, </a:t>
            </a:r>
            <a:r>
              <a:rPr lang="en-US" altLang="ko-KR" dirty="0" err="1" smtClean="0"/>
              <a:t>xor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227323"/>
              </p:ext>
            </p:extLst>
          </p:nvPr>
        </p:nvGraphicFramePr>
        <p:xfrm>
          <a:off x="971600" y="3140968"/>
          <a:ext cx="3816425" cy="3168352"/>
        </p:xfrm>
        <a:graphic>
          <a:graphicData uri="http://schemas.openxmlformats.org/drawingml/2006/table">
            <a:tbl>
              <a:tblPr/>
              <a:tblGrid>
                <a:gridCol w="1080311"/>
                <a:gridCol w="2736114"/>
              </a:tblGrid>
              <a:tr h="4079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9947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&amp;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서로 같은 비트가 있는 경우만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|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Binary OR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서로 같은 경우 또는 다른 경우도 전부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47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^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Binary XOR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다른 경우만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52936"/>
            <a:ext cx="24384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5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인자 종류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 인자 처리하는 방법으로는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가지가 있음</a:t>
            </a:r>
            <a:endParaRPr lang="en-US" altLang="ko-KR" sz="2800" dirty="0" smtClean="0"/>
          </a:p>
        </p:txBody>
      </p:sp>
      <p:grpSp>
        <p:nvGrpSpPr>
          <p:cNvPr id="28" name="그룹 27"/>
          <p:cNvGrpSpPr/>
          <p:nvPr/>
        </p:nvGrpSpPr>
        <p:grpSpPr>
          <a:xfrm>
            <a:off x="910812" y="2901312"/>
            <a:ext cx="3528392" cy="3163282"/>
            <a:chOff x="1619672" y="2996478"/>
            <a:chExt cx="5555569" cy="3163282"/>
          </a:xfrm>
        </p:grpSpPr>
        <p:sp>
          <p:nvSpPr>
            <p:cNvPr id="3" name="직사각형 2"/>
            <p:cNvSpPr/>
            <p:nvPr/>
          </p:nvSpPr>
          <p:spPr>
            <a:xfrm>
              <a:off x="1630625" y="3441846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고정인자</a:t>
              </a:r>
              <a:endParaRPr lang="ko-KR" altLang="en-US" sz="1400" b="1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19672" y="5170038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가변인자</a:t>
              </a:r>
              <a:endParaRPr lang="ko-KR" altLang="en-US" sz="1400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42993" y="2996478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위치</a:t>
              </a:r>
              <a:endParaRPr lang="ko-KR" altLang="en-US" sz="1400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942993" y="3834881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키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값</a:t>
              </a:r>
              <a:endParaRPr lang="ko-KR" altLang="en-US" sz="14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42993" y="4673284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위치</a:t>
              </a:r>
              <a:endParaRPr lang="ko-KR" altLang="en-US" sz="14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42993" y="5511688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키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값</a:t>
              </a:r>
              <a:endParaRPr lang="ko-KR" altLang="en-US" sz="1400" b="1" dirty="0"/>
            </a:p>
          </p:txBody>
        </p:sp>
        <p:cxnSp>
          <p:nvCxnSpPr>
            <p:cNvPr id="8" name="꺾인 연결선 7"/>
            <p:cNvCxnSpPr>
              <a:stCxn id="3" idx="3"/>
              <a:endCxn id="16" idx="1"/>
            </p:cNvCxnSpPr>
            <p:nvPr/>
          </p:nvCxnSpPr>
          <p:spPr>
            <a:xfrm flipV="1">
              <a:off x="3862873" y="3320514"/>
              <a:ext cx="1080120" cy="445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3" idx="3"/>
              <a:endCxn id="17" idx="1"/>
            </p:cNvCxnSpPr>
            <p:nvPr/>
          </p:nvCxnSpPr>
          <p:spPr>
            <a:xfrm>
              <a:off x="3862873" y="3765882"/>
              <a:ext cx="1080120" cy="39303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5" idx="3"/>
              <a:endCxn id="18" idx="1"/>
            </p:cNvCxnSpPr>
            <p:nvPr/>
          </p:nvCxnSpPr>
          <p:spPr>
            <a:xfrm flipV="1">
              <a:off x="3851920" y="4997320"/>
              <a:ext cx="1091073" cy="49675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15" idx="3"/>
              <a:endCxn id="19" idx="1"/>
            </p:cNvCxnSpPr>
            <p:nvPr/>
          </p:nvCxnSpPr>
          <p:spPr>
            <a:xfrm>
              <a:off x="3851920" y="5494074"/>
              <a:ext cx="1091073" cy="34165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000803" y="2924944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x,y,z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처럼 위치를 고정해서 의미를 확정하는 것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000803" y="3763347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고정인자이지만 키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값으로 구성되므로 위치에 상관없이 이름으로 인식해서 처리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5000803" y="4419224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위치에 대한 인자 수를 고정하지 않고 실제 </a:t>
            </a:r>
            <a:r>
              <a:rPr lang="ko-KR" altLang="en-US" sz="1200" dirty="0" err="1" smtClean="0"/>
              <a:t>매핑되는</a:t>
            </a:r>
            <a:r>
              <a:rPr lang="ko-KR" altLang="en-US" sz="1200" dirty="0" smtClean="0"/>
              <a:t> 것을 모두 처리</a:t>
            </a:r>
            <a:endParaRPr lang="en-US" altLang="ko-KR" sz="1200" dirty="0" smtClean="0"/>
          </a:p>
          <a:p>
            <a:r>
              <a:rPr lang="ko-KR" altLang="en-US" sz="1200" dirty="0" smtClean="0"/>
              <a:t>가변위치는 아무것도 없거나 인자가 있을 경우 처리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000803" y="5283320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키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값으로 </a:t>
            </a:r>
            <a:r>
              <a:rPr lang="ko-KR" altLang="en-US" sz="1200" dirty="0" err="1" smtClean="0"/>
              <a:t>매핑되는</a:t>
            </a:r>
            <a:r>
              <a:rPr lang="ko-KR" altLang="en-US" sz="1200" dirty="0" smtClean="0"/>
              <a:t> 인자 수를 고정하지 않고 실제 </a:t>
            </a:r>
            <a:r>
              <a:rPr lang="ko-KR" altLang="en-US" sz="1200" dirty="0" err="1" smtClean="0"/>
              <a:t>매핑되는</a:t>
            </a:r>
            <a:r>
              <a:rPr lang="ko-KR" altLang="en-US" sz="1200" dirty="0" smtClean="0"/>
              <a:t> 것을 모두 처리</a:t>
            </a:r>
            <a:endParaRPr lang="en-US" altLang="ko-KR" sz="1200" dirty="0" smtClean="0"/>
          </a:p>
          <a:p>
            <a:r>
              <a:rPr lang="ko-KR" altLang="en-US" sz="1200" dirty="0" smtClean="0"/>
              <a:t>가변 키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값은 아무것도 없거나 인자가 있을 경우 처리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위치인자</a:t>
            </a:r>
            <a:r>
              <a:rPr lang="en-US" altLang="ko-KR" dirty="0" smtClean="0"/>
              <a:t>(position)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위치인자</a:t>
            </a:r>
            <a:r>
              <a:rPr lang="en-US" altLang="ko-KR" dirty="0" smtClean="0"/>
              <a:t>(key/value)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위치인자는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로 설정됨</a:t>
            </a:r>
            <a:endParaRPr lang="en-US" altLang="ko-KR" dirty="0"/>
          </a:p>
        </p:txBody>
      </p:sp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3068960"/>
            <a:ext cx="37147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-Namespace : </a:t>
            </a:r>
            <a:r>
              <a:rPr lang="ko-KR" altLang="en-US" dirty="0" smtClean="0"/>
              <a:t>인자관리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함수는 하나의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를 별도의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가짐</a:t>
            </a:r>
            <a:endParaRPr lang="en-US" altLang="ko-KR" dirty="0" smtClean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53139"/>
            <a:ext cx="3162300" cy="35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4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위치인자</a:t>
            </a:r>
            <a:r>
              <a:rPr lang="en-US" altLang="ko-KR" dirty="0"/>
              <a:t>(key/value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6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위치인자를 </a:t>
            </a:r>
            <a:r>
              <a:rPr lang="en-US" altLang="ko-KR" dirty="0" smtClean="0"/>
              <a:t>key=value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위치인자도 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정보를 가지고 있으므로 위치와 상관없이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맞는 변수에 값을 정의해서 처리가 가능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01008"/>
            <a:ext cx="29337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9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없는 변수 사용시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존재하지 않으므로 에러가 남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62" y="3068960"/>
            <a:ext cx="58959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9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9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</a:t>
            </a:r>
            <a:r>
              <a:rPr lang="ko-KR" altLang="en-US" dirty="0" smtClean="0"/>
              <a:t>모듈 </a:t>
            </a:r>
            <a:r>
              <a:rPr lang="en-US" altLang="ko-KR" dirty="0" err="1" smtClean="0"/>
              <a:t>getcallargs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</a:t>
            </a:r>
            <a:r>
              <a:rPr lang="ko-KR" altLang="en-US" dirty="0"/>
              <a:t>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getcallargs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함수명</a:t>
            </a:r>
            <a:r>
              <a:rPr lang="en-US" altLang="ko-KR" sz="2800" dirty="0" smtClean="0"/>
              <a:t>,</a:t>
            </a:r>
            <a:r>
              <a:rPr lang="ko-KR" altLang="en-US" sz="2800" dirty="0" err="1" smtClean="0"/>
              <a:t>변수명</a:t>
            </a:r>
            <a:r>
              <a:rPr lang="en-US" altLang="ko-KR" sz="2800" dirty="0" smtClean="0"/>
              <a:t>,…)</a:t>
            </a:r>
            <a:r>
              <a:rPr lang="ko-KR" altLang="en-US" sz="2800" dirty="0" smtClean="0"/>
              <a:t>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사용해서 내부 </a:t>
            </a:r>
            <a:r>
              <a:rPr lang="ko-KR" altLang="en-US" sz="2800" dirty="0" err="1" smtClean="0"/>
              <a:t>파라미터</a:t>
            </a:r>
            <a:r>
              <a:rPr lang="ko-KR" altLang="en-US" sz="2800" dirty="0" smtClean="0"/>
              <a:t> 정보를 조회할 수 있음</a:t>
            </a:r>
            <a:endParaRPr lang="en-US" altLang="ko-KR" sz="2800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3429000"/>
            <a:ext cx="4105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위치인자</a:t>
            </a:r>
            <a:r>
              <a:rPr lang="en-US" altLang="ko-KR" dirty="0"/>
              <a:t>:</a:t>
            </a:r>
            <a:r>
              <a:rPr lang="ko-KR" altLang="en-US" dirty="0" smtClean="0"/>
              <a:t>초기값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8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 </a:t>
            </a:r>
            <a:r>
              <a:rPr lang="en-US" altLang="ko-KR" dirty="0" smtClean="0"/>
              <a:t>: ~, &lt;&lt;, &gt;&gt;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154429"/>
              </p:ext>
            </p:extLst>
          </p:nvPr>
        </p:nvGraphicFramePr>
        <p:xfrm>
          <a:off x="899592" y="3140968"/>
          <a:ext cx="3744417" cy="2939737"/>
        </p:xfrm>
        <a:graphic>
          <a:graphicData uri="http://schemas.openxmlformats.org/drawingml/2006/table">
            <a:tbl>
              <a:tblPr/>
              <a:tblGrid>
                <a:gridCol w="1224137"/>
                <a:gridCol w="2520280"/>
              </a:tblGrid>
              <a:tr h="978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9877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~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Ones Complement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의 보수 구하기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&lt;&lt;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Left Shift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좌측으로 비트 이동</a:t>
                      </a:r>
                      <a:r>
                        <a:rPr lang="en-US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&gt;&gt;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Right Shift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우측으로 비트이동</a:t>
                      </a:r>
                      <a:r>
                        <a:rPr lang="en-US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80928"/>
            <a:ext cx="24384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30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Default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기준</a:t>
            </a:r>
            <a:endParaRPr lang="ko-KR" altLang="en-US" dirty="0"/>
          </a:p>
        </p:txBody>
      </p:sp>
      <p:sp>
        <p:nvSpPr>
          <p:cNvPr id="2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7281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3100" dirty="0" smtClean="0"/>
              <a:t>함수가 정의되면 함수를 객체로 전환할 때 </a:t>
            </a:r>
            <a:r>
              <a:rPr lang="ko-KR" altLang="en-US" sz="3100" dirty="0" err="1" smtClean="0"/>
              <a:t>파라미터</a:t>
            </a:r>
            <a:r>
              <a:rPr lang="ko-KR" altLang="en-US" sz="3100" dirty="0" smtClean="0"/>
              <a:t> 중에 </a:t>
            </a:r>
            <a:r>
              <a:rPr lang="en-US" altLang="ko-KR" sz="3100" dirty="0" smtClean="0"/>
              <a:t>default</a:t>
            </a:r>
            <a:r>
              <a:rPr lang="ko-KR" altLang="en-US" sz="3100" dirty="0" smtClean="0"/>
              <a:t>값이 정해지면 </a:t>
            </a:r>
            <a:r>
              <a:rPr lang="en-US" altLang="ko-KR" sz="3100" dirty="0" smtClean="0"/>
              <a:t>__defaults__ (tuple</a:t>
            </a:r>
            <a:r>
              <a:rPr lang="ko-KR" altLang="en-US" sz="3100" dirty="0" smtClean="0"/>
              <a:t>타입</a:t>
            </a:r>
            <a:r>
              <a:rPr lang="en-US" altLang="ko-KR" sz="3100" dirty="0" smtClean="0"/>
              <a:t>)</a:t>
            </a:r>
            <a:r>
              <a:rPr lang="ko-KR" altLang="en-US" sz="3100" dirty="0" smtClean="0"/>
              <a:t>속성에 값을 저장</a:t>
            </a:r>
            <a:endParaRPr lang="en-US" altLang="ko-KR" sz="3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4149080"/>
            <a:ext cx="280831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(k= 10)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05873" y="4130418"/>
            <a:ext cx="280831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__defaults__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(10,)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3" idx="3"/>
            <a:endCxn id="31" idx="1"/>
          </p:cNvCxnSpPr>
          <p:nvPr/>
        </p:nvCxnSpPr>
        <p:spPr>
          <a:xfrm flipV="1">
            <a:off x="3851920" y="4814494"/>
            <a:ext cx="1353953" cy="186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05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인자 </a:t>
            </a:r>
            <a:r>
              <a:rPr lang="en-US" altLang="ko-KR" dirty="0" smtClean="0"/>
              <a:t>-</a:t>
            </a:r>
            <a:r>
              <a:rPr lang="ko-KR" altLang="en-US" dirty="0" smtClean="0"/>
              <a:t>초기값</a:t>
            </a:r>
            <a:r>
              <a:rPr lang="en-US" altLang="ko-KR" dirty="0"/>
              <a:t> </a:t>
            </a:r>
            <a:r>
              <a:rPr lang="ko-KR" altLang="en-US" dirty="0" smtClean="0"/>
              <a:t>할당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내의 인자를 별도의 이름공간에 관리하므로 고정인자일 경우에도 이름에 값을 할당 가능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644008" y="3118608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add </a:t>
            </a:r>
            <a:r>
              <a:rPr lang="ko-KR" altLang="en-US" sz="1600" dirty="0" smtClean="0"/>
              <a:t>함수 내의 로컬 영역에 인자를 관리하는 사전이 생기고 </a:t>
            </a:r>
            <a:endParaRPr lang="en-US" altLang="ko-KR" sz="1600" dirty="0" smtClean="0"/>
          </a:p>
          <a:p>
            <a:r>
              <a:rPr lang="en-US" altLang="ko-KR" sz="1600" dirty="0" smtClean="0"/>
              <a:t>{‘x’: 10, ‘</a:t>
            </a:r>
            <a:r>
              <a:rPr lang="en-US" altLang="ko-KR" sz="1600" dirty="0" err="1" smtClean="0"/>
              <a:t>y’:None</a:t>
            </a:r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644008" y="4077072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 </a:t>
            </a:r>
            <a:r>
              <a:rPr lang="ko-KR" altLang="en-US" sz="1600" dirty="0" smtClean="0"/>
              <a:t>초기값을 무시하고 </a:t>
            </a:r>
            <a:r>
              <a:rPr lang="ko-KR" altLang="en-US" sz="1600" dirty="0" err="1" smtClean="0"/>
              <a:t>입력값을</a:t>
            </a:r>
            <a:r>
              <a:rPr lang="ko-KR" altLang="en-US" sz="1600" dirty="0" smtClean="0"/>
              <a:t> 사용</a:t>
            </a:r>
            <a:endParaRPr lang="en-US" altLang="ko-KR" sz="1600" dirty="0" smtClean="0"/>
          </a:p>
          <a:p>
            <a:r>
              <a:rPr lang="en-US" altLang="ko-KR" sz="1600" dirty="0" smtClean="0"/>
              <a:t>add </a:t>
            </a:r>
            <a:r>
              <a:rPr lang="ko-KR" altLang="en-US" sz="1600" dirty="0" smtClean="0"/>
              <a:t>함수 내의 로컬 영역에 인자에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매핑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en-US" altLang="ko-KR" sz="1600" dirty="0" smtClean="0"/>
              <a:t>{‘x’: 1, ‘y’: 20}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5060469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 </a:t>
            </a:r>
            <a:r>
              <a:rPr lang="ko-KR" altLang="en-US" sz="1600" dirty="0" smtClean="0"/>
              <a:t>초기값과 </a:t>
            </a:r>
            <a:r>
              <a:rPr lang="ko-KR" altLang="en-US" sz="1600" dirty="0" err="1" smtClean="0"/>
              <a:t>입력값을</a:t>
            </a:r>
            <a:r>
              <a:rPr lang="ko-KR" altLang="en-US" sz="1600" dirty="0" smtClean="0"/>
              <a:t> 사용</a:t>
            </a:r>
            <a:endParaRPr lang="en-US" altLang="ko-KR" sz="1600" dirty="0" smtClean="0"/>
          </a:p>
          <a:p>
            <a:r>
              <a:rPr lang="en-US" altLang="ko-KR" sz="1600" dirty="0" smtClean="0"/>
              <a:t>add </a:t>
            </a:r>
            <a:r>
              <a:rPr lang="ko-KR" altLang="en-US" sz="1600" dirty="0" smtClean="0"/>
              <a:t>함수 내의 로컬 영역에 인자에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매핑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en-US" altLang="ko-KR" sz="1600" dirty="0" smtClean="0"/>
              <a:t>{‘x’: 10, ‘y’: 20}</a:t>
            </a:r>
            <a:endParaRPr lang="ko-KR" altLang="en-US" sz="1600" dirty="0"/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59007"/>
            <a:ext cx="3672408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1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인자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 처리 이슈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값에 따른 처리 방식 </a:t>
            </a:r>
            <a:endParaRPr lang="ko-KR" altLang="en-US" dirty="0"/>
          </a:p>
        </p:txBody>
      </p:sp>
      <p:sp>
        <p:nvSpPr>
          <p:cNvPr id="2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72815"/>
          </a:xfrm>
        </p:spPr>
        <p:txBody>
          <a:bodyPr>
            <a:normAutofit fontScale="62500" lnSpcReduction="20000"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sz="3100" dirty="0" smtClean="0"/>
              <a:t>함수가 </a:t>
            </a:r>
            <a:r>
              <a:rPr lang="ko-KR" altLang="en-US" sz="3100" dirty="0" err="1" smtClean="0"/>
              <a:t>실행시</a:t>
            </a:r>
            <a:r>
              <a:rPr lang="ko-KR" altLang="en-US" sz="3100" dirty="0" smtClean="0"/>
              <a:t> 함수 실행을 위한 프레임을 하나를 가지고 실행</a:t>
            </a:r>
            <a:endParaRPr lang="en-US" altLang="ko-KR" sz="3100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sz="3100" dirty="0" smtClean="0"/>
              <a:t>반복적으로 함수를 호출 시 인자의 값이 참조 객체일 경우는 지속적으로 연결</a:t>
            </a:r>
            <a:endParaRPr lang="en-US" altLang="ko-KR" sz="3100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sz="3100" dirty="0" smtClean="0"/>
              <a:t>인자에 </a:t>
            </a:r>
            <a:r>
              <a:rPr lang="ko-KR" altLang="en-US" sz="3100" dirty="0" err="1" smtClean="0"/>
              <a:t>참조형을</a:t>
            </a:r>
            <a:r>
              <a:rPr lang="ko-KR" altLang="en-US" sz="3100" dirty="0" smtClean="0"/>
              <a:t> 기본 인자로 사용하면 원하지 않는 결과가 생기므로 </a:t>
            </a:r>
            <a:r>
              <a:rPr lang="en-US" altLang="ko-KR" sz="3100" dirty="0" smtClean="0"/>
              <a:t>None</a:t>
            </a:r>
            <a:r>
              <a:rPr lang="ko-KR" altLang="en-US" sz="3100" dirty="0" smtClean="0"/>
              <a:t>으로 처리한 후 함수 내부에 </a:t>
            </a:r>
            <a:r>
              <a:rPr lang="ko-KR" altLang="en-US" sz="3100" dirty="0" err="1" smtClean="0"/>
              <a:t>참조형을</a:t>
            </a:r>
            <a:r>
              <a:rPr lang="ko-KR" altLang="en-US" sz="3100" dirty="0" smtClean="0"/>
              <a:t> 추가 정의해야 함 </a:t>
            </a:r>
            <a:endParaRPr lang="en-US" altLang="ko-KR" sz="31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69488" y="3965996"/>
            <a:ext cx="1302802" cy="10875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000" dirty="0" smtClean="0">
                <a:solidFill>
                  <a:schemeClr val="tx1"/>
                </a:solidFill>
              </a:rPr>
              <a:t> f(a, l=[])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l.append</a:t>
            </a:r>
            <a:r>
              <a:rPr lang="en-US" altLang="ko-KR" sz="1000" dirty="0" smtClean="0">
                <a:solidFill>
                  <a:schemeClr val="tx1"/>
                </a:solidFill>
              </a:rPr>
              <a:t>(a)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return l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9488" y="5133794"/>
            <a:ext cx="1302802" cy="11217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f(1)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f</a:t>
            </a:r>
            <a:r>
              <a:rPr lang="en-US" altLang="ko-KR" sz="1000" dirty="0" smtClean="0">
                <a:solidFill>
                  <a:schemeClr val="tx1"/>
                </a:solidFill>
              </a:rPr>
              <a:t>(2)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f</a:t>
            </a:r>
            <a:r>
              <a:rPr lang="en-US" altLang="ko-KR" sz="1000" dirty="0" smtClean="0">
                <a:solidFill>
                  <a:schemeClr val="tx1"/>
                </a:solidFill>
              </a:rPr>
              <a:t>(3)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4165638"/>
            <a:ext cx="539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함수정</a:t>
            </a:r>
            <a:r>
              <a:rPr lang="ko-KR" altLang="en-US" sz="1000" dirty="0"/>
              <a:t>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368" y="5417276"/>
            <a:ext cx="539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함수실행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3042037" y="5103438"/>
            <a:ext cx="1107753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{ ‘a’:1, ‘l’ :[1]}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4219" y="4820908"/>
            <a:ext cx="132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함수 내부이름공간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3042037" y="5568383"/>
            <a:ext cx="1107753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{ ‘a’:2, ‘l’ :[1,2]}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44730" y="6000656"/>
            <a:ext cx="1107753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{ ‘a’:2, ‘l’ :[1,2,3]}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45554" y="5196427"/>
            <a:ext cx="51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f(1)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55693" y="5622003"/>
            <a:ext cx="51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f(2)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55693" y="6128057"/>
            <a:ext cx="51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f(3)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4448031" y="5568383"/>
            <a:ext cx="737900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실제 </a:t>
            </a:r>
            <a:r>
              <a:rPr lang="en-US" altLang="ko-KR" sz="1000" dirty="0" smtClean="0">
                <a:solidFill>
                  <a:schemeClr val="tx1"/>
                </a:solidFill>
              </a:rPr>
              <a:t>List </a:t>
            </a:r>
            <a:r>
              <a:rPr lang="ko-KR" altLang="en-US" sz="1000" dirty="0" smtClean="0">
                <a:solidFill>
                  <a:schemeClr val="tx1"/>
                </a:solidFill>
              </a:rPr>
              <a:t>객체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18" idx="0"/>
          </p:cNvCxnSpPr>
          <p:nvPr/>
        </p:nvCxnSpPr>
        <p:spPr>
          <a:xfrm>
            <a:off x="4149790" y="5266169"/>
            <a:ext cx="667191" cy="302215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3" idx="3"/>
            <a:endCxn id="18" idx="1"/>
          </p:cNvCxnSpPr>
          <p:nvPr/>
        </p:nvCxnSpPr>
        <p:spPr>
          <a:xfrm>
            <a:off x="4149790" y="5731114"/>
            <a:ext cx="298241" cy="8200"/>
          </a:xfrm>
          <a:prstGeom prst="bentConnector3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" idx="3"/>
            <a:endCxn id="18" idx="2"/>
          </p:cNvCxnSpPr>
          <p:nvPr/>
        </p:nvCxnSpPr>
        <p:spPr>
          <a:xfrm flipV="1">
            <a:off x="4152483" y="5893845"/>
            <a:ext cx="664498" cy="269541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35002" y="4450087"/>
            <a:ext cx="1238961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참조객체를 함수 인자에 초기값으로 받을 경우 함수 </a:t>
            </a:r>
            <a:r>
              <a:rPr lang="ko-KR" altLang="en-US" sz="1000" dirty="0" err="1" smtClean="0"/>
              <a:t>호출시에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연결된게</a:t>
            </a:r>
            <a:r>
              <a:rPr lang="ko-KR" altLang="en-US" sz="1000" dirty="0" smtClean="0"/>
              <a:t> 남아있는다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6740214" y="3733381"/>
            <a:ext cx="1656184" cy="19301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000" dirty="0" smtClean="0">
                <a:solidFill>
                  <a:schemeClr val="tx1"/>
                </a:solidFill>
              </a:rPr>
              <a:t> f(a, l=None)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l = []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l.append</a:t>
            </a:r>
            <a:r>
              <a:rPr lang="en-US" altLang="ko-KR" sz="1000" dirty="0" smtClean="0">
                <a:solidFill>
                  <a:schemeClr val="tx1"/>
                </a:solidFill>
              </a:rPr>
              <a:t>(a)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return l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96136" y="4689756"/>
            <a:ext cx="800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함수정</a:t>
            </a:r>
            <a:r>
              <a:rPr lang="ko-KR" altLang="en-US" sz="1000" dirty="0"/>
              <a:t>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80202" y="4108745"/>
            <a:ext cx="396044" cy="3031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308304" y="4260302"/>
            <a:ext cx="648072" cy="3031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47864" y="3573016"/>
            <a:ext cx="2376264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인자에  </a:t>
            </a:r>
            <a:r>
              <a:rPr lang="ko-KR" altLang="en-US" sz="1000" dirty="0" err="1" smtClean="0"/>
              <a:t>변경가능한</a:t>
            </a:r>
            <a:r>
              <a:rPr lang="ko-KR" altLang="en-US" sz="1000" dirty="0" smtClean="0"/>
              <a:t> 값을 할당하지 않음</a:t>
            </a:r>
            <a:endParaRPr lang="ko-KR" altLang="en-US" sz="1000" dirty="0"/>
          </a:p>
        </p:txBody>
      </p:sp>
      <p:cxnSp>
        <p:nvCxnSpPr>
          <p:cNvPr id="19" name="직선 화살표 연결선 18"/>
          <p:cNvCxnSpPr>
            <a:endCxn id="5" idx="1"/>
          </p:cNvCxnSpPr>
          <p:nvPr/>
        </p:nvCxnSpPr>
        <p:spPr>
          <a:xfrm flipV="1">
            <a:off x="1876246" y="3773071"/>
            <a:ext cx="1471618" cy="4872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5" idx="3"/>
          </p:cNvCxnSpPr>
          <p:nvPr/>
        </p:nvCxnSpPr>
        <p:spPr>
          <a:xfrm flipH="1" flipV="1">
            <a:off x="5724128" y="3773071"/>
            <a:ext cx="1584176" cy="5156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Default </a:t>
            </a:r>
            <a:r>
              <a:rPr lang="ko-KR" altLang="en-US" dirty="0"/>
              <a:t>값에 따른 처리 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7955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 인자의  </a:t>
            </a:r>
            <a:r>
              <a:rPr lang="en-US" altLang="ko-KR" sz="2800" dirty="0" smtClean="0"/>
              <a:t>defaults </a:t>
            </a:r>
            <a:r>
              <a:rPr lang="ko-KR" altLang="en-US" sz="2800" dirty="0" smtClean="0"/>
              <a:t>값은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함수 호출과 </a:t>
            </a:r>
            <a:r>
              <a:rPr lang="ko-KR" altLang="en-US" sz="2800" dirty="0" err="1" smtClean="0"/>
              <a:t>상관업이</a:t>
            </a:r>
            <a:r>
              <a:rPr lang="ko-KR" altLang="en-US" sz="2800" dirty="0" smtClean="0"/>
              <a:t> 항상 값을 유지하고 있고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이므로 동일한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갱신하면 변경됨</a:t>
            </a:r>
            <a:endParaRPr lang="en-US" altLang="ko-KR" sz="2800" dirty="0" smtClean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501008"/>
            <a:ext cx="30289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Default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처리 이슈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795508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함수의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값은 함수 정의 영역에서 보관하므로 함수가 계속 호출되면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영역에 추가되므로 초기값으로는 리스트를 사용시 주의해야 함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3528392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18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815563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5.7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파라미터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확장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위</a:t>
            </a:r>
            <a:r>
              <a:rPr lang="ko-KR" altLang="en-US" dirty="0"/>
              <a:t>치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(tuple)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가변위치인자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61277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(key),  </a:t>
            </a:r>
            <a:r>
              <a:rPr lang="ko-KR" altLang="en-US" dirty="0" smtClean="0"/>
              <a:t>실제 위치인자를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튜플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로 저장 </a:t>
            </a:r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140968"/>
            <a:ext cx="38576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0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 위치인자 처리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가변 위치인자는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 key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tuple value</a:t>
            </a:r>
            <a:r>
              <a:rPr lang="ko-KR" altLang="en-US" dirty="0" smtClean="0"/>
              <a:t>로 구성되므로 이들 값을 호출하여 처리</a:t>
            </a:r>
            <a:endParaRPr lang="ko-KR" alt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24944"/>
            <a:ext cx="5648325" cy="35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71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138678</TotalTime>
  <Words>51910</Words>
  <Application>Microsoft Office PowerPoint</Application>
  <PresentationFormat>화면 슬라이드 쇼(4:3)</PresentationFormat>
  <Paragraphs>12423</Paragraphs>
  <Slides>2084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2084</vt:i4>
      </vt:variant>
    </vt:vector>
  </HeadingPairs>
  <TitlesOfParts>
    <vt:vector size="2085" baseType="lpstr">
      <vt:lpstr>가을</vt:lpstr>
      <vt:lpstr>Python 핵심  이해하기</vt:lpstr>
      <vt:lpstr>Contents </vt:lpstr>
      <vt:lpstr>1. Python 기본 2. Python 데이터 타입/자료구조 3. Python 문장 4.Python 모듈/패키지 </vt:lpstr>
      <vt:lpstr> 5. Python 함수 6. Python 클래스 7. 객체지향 개념 이해하기 8. Exception 9. Python 주요모듈 </vt:lpstr>
      <vt:lpstr>1.Python  기본</vt:lpstr>
      <vt:lpstr>1.1 파이썬 </vt:lpstr>
      <vt:lpstr>  zen of python</vt:lpstr>
      <vt:lpstr> zen of python</vt:lpstr>
      <vt:lpstr>  platform</vt:lpstr>
      <vt:lpstr> platform module</vt:lpstr>
      <vt:lpstr>1.2 버전에 따른  변경사항 </vt:lpstr>
      <vt:lpstr>버전 변경 참조</vt:lpstr>
      <vt:lpstr>버전 변경 문서</vt:lpstr>
      <vt:lpstr>__future__</vt:lpstr>
      <vt:lpstr>3.X 버전과 동일한 </vt:lpstr>
      <vt:lpstr>1.3 리터럴/표현식 </vt:lpstr>
      <vt:lpstr> literal과 expression</vt:lpstr>
      <vt:lpstr>literal과 expression</vt:lpstr>
      <vt:lpstr>연산자와 피연산자</vt:lpstr>
      <vt:lpstr>연산자와 피연산자</vt:lpstr>
      <vt:lpstr>연산자 우선순위</vt:lpstr>
      <vt:lpstr>Division 연산자 : 버전 차이</vt:lpstr>
      <vt:lpstr>숫자타입 – 나눗셈 차이</vt:lpstr>
      <vt:lpstr>숫자타입 – 나눗셈 스페셜메소드</vt:lpstr>
      <vt:lpstr>표현식</vt:lpstr>
      <vt:lpstr>Expression</vt:lpstr>
      <vt:lpstr>Expression</vt:lpstr>
      <vt:lpstr>1.4 문장 </vt:lpstr>
      <vt:lpstr>문장</vt:lpstr>
      <vt:lpstr>Expression vs. Statement</vt:lpstr>
      <vt:lpstr>파이썬 주요 문장들</vt:lpstr>
      <vt:lpstr>주석</vt:lpstr>
      <vt:lpstr>주석</vt:lpstr>
      <vt:lpstr>1.5 변수 관리 기준 </vt:lpstr>
      <vt:lpstr>참조변수란</vt:lpstr>
      <vt:lpstr>모든 이름은 변수</vt:lpstr>
      <vt:lpstr>참조변수( Reference Variable)</vt:lpstr>
      <vt:lpstr>참조변수 특징</vt:lpstr>
      <vt:lpstr>참조변수 정의</vt:lpstr>
      <vt:lpstr>참조변수  정의 및 초기화</vt:lpstr>
      <vt:lpstr>초기화 하지 않은 변수 사용</vt:lpstr>
      <vt:lpstr>1.6 값과 타입 (value &amp; Type) </vt:lpstr>
      <vt:lpstr>값과 타입</vt:lpstr>
      <vt:lpstr> 값과 타입의 관계</vt:lpstr>
      <vt:lpstr>참조변수와 객체</vt:lpstr>
      <vt:lpstr>변수(Variable)와 객체(object)</vt:lpstr>
      <vt:lpstr>Type 추론</vt:lpstr>
      <vt:lpstr>Type inference</vt:lpstr>
      <vt:lpstr>형변환</vt:lpstr>
      <vt:lpstr> 형변환은 새로운 객체를 생성</vt:lpstr>
      <vt:lpstr>Int로 형변환</vt:lpstr>
      <vt:lpstr> float로 형변환</vt:lpstr>
      <vt:lpstr>타입별 로직 처리</vt:lpstr>
      <vt:lpstr> 함수 인자를 체크해서 타입별 처리</vt:lpstr>
      <vt:lpstr>1.7 변수/함수/클래스명명 규칙 </vt:lpstr>
      <vt:lpstr>식별자</vt:lpstr>
      <vt:lpstr>식별자 란 </vt:lpstr>
      <vt:lpstr>식별자 명명 방식 </vt:lpstr>
      <vt:lpstr>동일 식별자 처리 규칙</vt:lpstr>
      <vt:lpstr>식별자 충돌</vt:lpstr>
      <vt:lpstr>Special  명명</vt:lpstr>
      <vt:lpstr>Special 속성 및 메소드</vt:lpstr>
      <vt:lpstr>1.8 Keywords </vt:lpstr>
      <vt:lpstr>Keyword</vt:lpstr>
      <vt:lpstr>Keyword 정보 확인</vt:lpstr>
      <vt:lpstr>Keyword : 2.x  </vt:lpstr>
      <vt:lpstr>Keyword : print(2.x)  </vt:lpstr>
      <vt:lpstr>Keyword : 3.x  </vt:lpstr>
      <vt:lpstr>print</vt:lpstr>
      <vt:lpstr>Print : 2.7버전일 경우 </vt:lpstr>
      <vt:lpstr>1.9 참조 변수 정의 </vt:lpstr>
      <vt:lpstr>참조변수 정의</vt:lpstr>
      <vt:lpstr>변수 정의 규칙</vt:lpstr>
      <vt:lpstr>참조 변수 정의 및 할당</vt:lpstr>
      <vt:lpstr>변수 관리 기준</vt:lpstr>
      <vt:lpstr> 모듈 namespace 관리</vt:lpstr>
      <vt:lpstr> class method : 변수 검색</vt:lpstr>
      <vt:lpstr>참조변수 정의 및 검색</vt:lpstr>
      <vt:lpstr>Reference Variable에 값을 할당 </vt:lpstr>
      <vt:lpstr>변수 namespace: dict type</vt:lpstr>
      <vt:lpstr>변수 namespace: 변수 정의</vt:lpstr>
      <vt:lpstr>변수 binding 규칙</vt:lpstr>
      <vt:lpstr>Variable 할당 규칙</vt:lpstr>
      <vt:lpstr>참조변수에 반복 할당 </vt:lpstr>
      <vt:lpstr>참조변수 삭제</vt:lpstr>
      <vt:lpstr>Variable 삭제</vt:lpstr>
      <vt:lpstr>1.10 참조변수 활용 </vt:lpstr>
      <vt:lpstr>Chained Assignments</vt:lpstr>
      <vt:lpstr>여러 변수에 연속 할당</vt:lpstr>
      <vt:lpstr>Augmented Assignments</vt:lpstr>
      <vt:lpstr>변수 계산 후 자신에게 할당</vt:lpstr>
      <vt:lpstr>1.11 operator 이해하기 </vt:lpstr>
      <vt:lpstr>Operator 처리 기준</vt:lpstr>
      <vt:lpstr>내장 메소드와 연산자</vt:lpstr>
      <vt:lpstr>수학 연산자</vt:lpstr>
      <vt:lpstr>사칙연산자</vt:lpstr>
      <vt:lpstr>할당연산자</vt:lpstr>
      <vt:lpstr>비트연산자 : and, or, xor</vt:lpstr>
      <vt:lpstr>비트연산자 : ~, &lt;&lt;, &gt;&gt;</vt:lpstr>
      <vt:lpstr>논리 연산자</vt:lpstr>
      <vt:lpstr>논리연산자</vt:lpstr>
      <vt:lpstr>단축 연산자</vt:lpstr>
      <vt:lpstr>단축 연산: and/or</vt:lpstr>
      <vt:lpstr>비교 연산자</vt:lpstr>
      <vt:lpstr>비교연산자</vt:lpstr>
      <vt:lpstr>멤버/식별 연산자</vt:lpstr>
      <vt:lpstr>멤버쉽 연산자</vt:lpstr>
      <vt:lpstr>식별 연산자</vt:lpstr>
      <vt:lpstr>값과 객체 비교 예시</vt:lpstr>
      <vt:lpstr>  1.12숫자(연산자) </vt:lpstr>
      <vt:lpstr> numbers </vt:lpstr>
      <vt:lpstr>Complex : 구체화하기</vt:lpstr>
      <vt:lpstr>Complex : 실행하기</vt:lpstr>
      <vt:lpstr> operator 모듈</vt:lpstr>
      <vt:lpstr>연산자 함수: 연산자 비교 1</vt:lpstr>
      <vt:lpstr>연산자 함수: 연산자 비교 2</vt:lpstr>
      <vt:lpstr> operator 모듈 주요 예시</vt:lpstr>
      <vt:lpstr>연산자 함수: type 체크</vt:lpstr>
      <vt:lpstr>연산자 함수:method caller</vt:lpstr>
      <vt:lpstr>연산자 함수:method caller</vt:lpstr>
      <vt:lpstr>연산자 함수: itemgetter</vt:lpstr>
      <vt:lpstr> 1.13 sequence type (common operation) </vt:lpstr>
      <vt:lpstr>Sequence protocol</vt:lpstr>
      <vt:lpstr> Sequence 타입 이란</vt:lpstr>
      <vt:lpstr> Sequence 타입 공통연산</vt:lpstr>
      <vt:lpstr>Offset 확인</vt:lpstr>
      <vt:lpstr>Offset 확인 방법</vt:lpstr>
      <vt:lpstr>Offset :역방향 </vt:lpstr>
      <vt:lpstr>Sequence 타입비교</vt:lpstr>
      <vt:lpstr> Sequence 타입비교</vt:lpstr>
      <vt:lpstr>  1.14 sequence type (unpack 처리기준) </vt:lpstr>
      <vt:lpstr>Unpacking a Sequence</vt:lpstr>
      <vt:lpstr>Unpacking a Sequence 이란</vt:lpstr>
      <vt:lpstr>Unpack  variable</vt:lpstr>
      <vt:lpstr>Unpack해서 변수에 할당</vt:lpstr>
      <vt:lpstr>Unpack 처리 의미 </vt:lpstr>
      <vt:lpstr>Unpack 과 tuple 처리 구분</vt:lpstr>
      <vt:lpstr>메소드 결과값 unpack</vt:lpstr>
      <vt:lpstr>unpack : 메소드 처리 후</vt:lpstr>
      <vt:lpstr>내장타입 unpack</vt:lpstr>
      <vt:lpstr>Sequence 타입 unpack</vt:lpstr>
      <vt:lpstr>Iterable/generator/file unpack</vt:lpstr>
      <vt:lpstr> * 표현식 unpack</vt:lpstr>
      <vt:lpstr>Tuple 표기법이지 unpack 아님</vt:lpstr>
      <vt:lpstr>변수 unpack 예시 : 2.버전</vt:lpstr>
      <vt:lpstr>변수 unpack 예시 : 3.버전</vt:lpstr>
      <vt:lpstr>1.15 함수 정의 </vt:lpstr>
      <vt:lpstr>함수를 사용하는 이유</vt:lpstr>
      <vt:lpstr> 함수 사용 이유</vt:lpstr>
      <vt:lpstr>함수 정의/호출</vt:lpstr>
      <vt:lpstr> 함수 정의/호출</vt:lpstr>
      <vt:lpstr> 함수 정의/호출 예시</vt:lpstr>
      <vt:lpstr>함수명 확인</vt:lpstr>
      <vt:lpstr> 함수명 관리</vt:lpstr>
      <vt:lpstr> 함수정의 명과 변수명 충돌</vt:lpstr>
      <vt:lpstr>파라미터는 로컬변수</vt:lpstr>
      <vt:lpstr> 함수 파라미터와 함수 인자</vt:lpstr>
      <vt:lpstr> 로컬 변수 관리</vt:lpstr>
      <vt:lpstr>함수 내부 확인</vt:lpstr>
      <vt:lpstr>함수 내부 :</vt:lpstr>
      <vt:lpstr>함수 내부 : 버전에 따른 변경</vt:lpstr>
      <vt:lpstr>함수 내부 : __annotations__</vt:lpstr>
      <vt:lpstr>함수 내부 : __kwdefaults__</vt:lpstr>
      <vt:lpstr>함수 내부 : __qualname__</vt:lpstr>
      <vt:lpstr>함수 내부 : __qualname__</vt:lpstr>
      <vt:lpstr>파라미터 정보 검색</vt:lpstr>
      <vt:lpstr> 함수 파라미터 읽어오기</vt:lpstr>
      <vt:lpstr>함수의 결과값 </vt:lpstr>
      <vt:lpstr> 함수 결과값 처리 기준</vt:lpstr>
      <vt:lpstr> return 처리</vt:lpstr>
      <vt:lpstr> return없어도 결과값 처리</vt:lpstr>
      <vt:lpstr>1.16 함수 정의 (annotations) </vt:lpstr>
      <vt:lpstr>annotations</vt:lpstr>
      <vt:lpstr> annotation 정의</vt:lpstr>
      <vt:lpstr> annotation 예시 : tuple</vt:lpstr>
      <vt:lpstr> annotation 예시 : int</vt:lpstr>
      <vt:lpstr>1.17 함수 관리 기준 (함수는 객체) </vt:lpstr>
      <vt:lpstr>함수도 객체이다</vt:lpstr>
      <vt:lpstr> 함수와 함수 객체란</vt:lpstr>
      <vt:lpstr> class 에서 함수 만들기</vt:lpstr>
      <vt:lpstr>런타임 함수 실행</vt:lpstr>
      <vt:lpstr> exec 는 사용</vt:lpstr>
      <vt:lpstr> class 에서 함수 만들기 :exec</vt:lpstr>
      <vt:lpstr> exec : 2.버전은 키워드</vt:lpstr>
      <vt:lpstr> exec : 3. 버전은 함수</vt:lpstr>
      <vt:lpstr>1.18 Lambda 기초 </vt:lpstr>
      <vt:lpstr>함수 표현식</vt:lpstr>
      <vt:lpstr> lambda</vt:lpstr>
      <vt:lpstr>함수 표현식내 함수 사용</vt:lpstr>
      <vt:lpstr> lambda 내 함수 처리</vt:lpstr>
      <vt:lpstr>함수 표현식내 global 변수 사용</vt:lpstr>
      <vt:lpstr>Lambda : Global 변수 사용  </vt:lpstr>
      <vt:lpstr>1.19 함수를  값으로 사용하기 </vt:lpstr>
      <vt:lpstr>함수를 함수인자로 전달</vt:lpstr>
      <vt:lpstr>  함수를 다른 함수에 인자로 전달</vt:lpstr>
      <vt:lpstr>함수 결과를 함수로 전달</vt:lpstr>
      <vt:lpstr>  함수 결과값이 함수</vt:lpstr>
      <vt:lpstr>  함수를 연속해서 처리</vt:lpstr>
      <vt:lpstr>내부 함수를 외부로 전달</vt:lpstr>
      <vt:lpstr>  함수 결과값이 함수</vt:lpstr>
      <vt:lpstr>함수형 프로그램</vt:lpstr>
      <vt:lpstr>  apply 함수 정의</vt:lpstr>
      <vt:lpstr> 함수형 프로그램</vt:lpstr>
      <vt:lpstr>1. 20 Namespace 지역/전역  상세 관리 기준</vt:lpstr>
      <vt:lpstr>변수 관리 영역</vt:lpstr>
      <vt:lpstr>지역변수와 전역변수</vt:lpstr>
      <vt:lpstr>지역변수와 전역변수 예시 1</vt:lpstr>
      <vt:lpstr>지역변수와 전역변수 예시 2</vt:lpstr>
      <vt:lpstr>참조변수 지역/전역 할당</vt:lpstr>
      <vt:lpstr>참조변수 : global영역</vt:lpstr>
      <vt:lpstr>참조변수 : local 영역</vt:lpstr>
      <vt:lpstr>Global immutable 변수 처리</vt:lpstr>
      <vt:lpstr> global 변수 참조는 가능</vt:lpstr>
      <vt:lpstr> global 변수:표현식에 사용시 에러</vt:lpstr>
      <vt:lpstr> global 변수를 표현식 사용 방식</vt:lpstr>
      <vt:lpstr>Global mutable 변수 처리</vt:lpstr>
      <vt:lpstr> global 변수 : mutable</vt:lpstr>
      <vt:lpstr>1.21 내포 함수에 대한 namespace  관리기준</vt:lpstr>
      <vt:lpstr> nonlocal(2버전)</vt:lpstr>
      <vt:lpstr>외부함수 변수: 2버전대 처리 </vt:lpstr>
      <vt:lpstr> nonlocal(3버전)</vt:lpstr>
      <vt:lpstr>Nonlocal를 사용하는 이유</vt:lpstr>
      <vt:lpstr>외부함수 변수:표현식사용시 에러</vt:lpstr>
      <vt:lpstr>외부함수 변수: 표현식 사용 방식</vt:lpstr>
      <vt:lpstr>  1.22 함수 구현  로직 보기 </vt:lpstr>
      <vt:lpstr>함수 Bytecode 보기</vt:lpstr>
      <vt:lpstr>dis 모듈: bytecode 보기</vt:lpstr>
      <vt:lpstr>함수 source보기</vt:lpstr>
      <vt:lpstr>Inspect 모듈: source 보기</vt:lpstr>
      <vt:lpstr>  1.23 함수 호출시  참조 방식 </vt:lpstr>
      <vt:lpstr>Callable이란</vt:lpstr>
      <vt:lpstr> callable</vt:lpstr>
      <vt:lpstr>__call__ 메소드 존재유무</vt:lpstr>
      <vt:lpstr>함수 참조 방법</vt:lpstr>
      <vt:lpstr>함수명 검색 방법</vt:lpstr>
      <vt:lpstr>사용자 정의 함수 처리</vt:lpstr>
      <vt:lpstr>외부함수 호출하기</vt:lpstr>
      <vt:lpstr>파이썬 내장함수 처리</vt:lpstr>
      <vt:lpstr>Built-in function</vt:lpstr>
      <vt:lpstr>내장함수 호출하기</vt:lpstr>
      <vt:lpstr>  1.24 함수 인자  전달 규칙 </vt:lpstr>
      <vt:lpstr>Call by sharing</vt:lpstr>
      <vt:lpstr>Call by sharing 이란</vt:lpstr>
      <vt:lpstr>함수 파라미터/ 인자</vt:lpstr>
      <vt:lpstr>함수 파라미터/인자 전달</vt:lpstr>
      <vt:lpstr>Function Bound/unbound</vt:lpstr>
      <vt:lpstr>  1.25 함수 파리미터  처리기준 </vt:lpstr>
      <vt:lpstr>파라미터는 왜 변하는가?</vt:lpstr>
      <vt:lpstr>파라미터 관리 규칙</vt:lpstr>
      <vt:lpstr>파라미터에 대한 타입 체크</vt:lpstr>
      <vt:lpstr>파라미터는 위치별 처리는?</vt:lpstr>
      <vt:lpstr>파라미터 관리 규칙</vt:lpstr>
      <vt:lpstr>파라미터는 이름별 처리는?</vt:lpstr>
      <vt:lpstr>파라미터 관리 규칙</vt:lpstr>
      <vt:lpstr>가변 파라미터 처리는?</vt:lpstr>
      <vt:lpstr>파라미터 관리 규칙</vt:lpstr>
      <vt:lpstr>로컬namespce 런타임처리?</vt:lpstr>
      <vt:lpstr>Runtime에 로컬변수</vt:lpstr>
      <vt:lpstr>인자 unpack 처리는?</vt:lpstr>
      <vt:lpstr>인자에서 unpack 처리</vt:lpstr>
      <vt:lpstr>1.26 Data type is  Object  </vt:lpstr>
      <vt:lpstr>1급 객체란?</vt:lpstr>
      <vt:lpstr>1급 객체의 특징</vt:lpstr>
      <vt:lpstr>Literal 처리</vt:lpstr>
      <vt:lpstr>왜 객체화 했을까?</vt:lpstr>
      <vt:lpstr>Value 갱신 기준</vt:lpstr>
      <vt:lpstr>객체 처리 이유</vt:lpstr>
      <vt:lpstr>모든 것은 객체</vt:lpstr>
      <vt:lpstr>객체 값 처리하는 예시</vt:lpstr>
      <vt:lpstr>객체 생성이 첫번째</vt:lpstr>
      <vt:lpstr>런타임 객체 처리</vt:lpstr>
      <vt:lpstr>타 클래스에서 인스턴스 생성</vt:lpstr>
      <vt:lpstr>1.27 객체를 변수  할당시 관리 기준 </vt:lpstr>
      <vt:lpstr>원자/분자 타입 </vt:lpstr>
      <vt:lpstr>Values and data types:원자</vt:lpstr>
      <vt:lpstr>Values and data types:분자</vt:lpstr>
      <vt:lpstr>변수의 별칭</vt:lpstr>
      <vt:lpstr>변수의 별칭</vt:lpstr>
      <vt:lpstr>객체 정체성 비교</vt:lpstr>
      <vt:lpstr>  is/is not : 동일한 객체 점검 </vt:lpstr>
      <vt:lpstr>객체 동일한 값 비교</vt:lpstr>
      <vt:lpstr>   == : 동일한  값 점검 </vt:lpstr>
      <vt:lpstr>   == :  overriding </vt:lpstr>
      <vt:lpstr>1.28 객체 내부  관리 기준 </vt:lpstr>
      <vt:lpstr>객체 내부 보기</vt:lpstr>
      <vt:lpstr>   dir()로 보기</vt:lpstr>
      <vt:lpstr>   instance.__dict__로 보기</vt:lpstr>
      <vt:lpstr>Mutable &amp; immutable</vt:lpstr>
      <vt:lpstr>Mutable &amp; immutable</vt:lpstr>
      <vt:lpstr>Builtin type 특성</vt:lpstr>
      <vt:lpstr>Mutable &amp; immutable</vt:lpstr>
      <vt:lpstr>Data(Object) Type 기본</vt:lpstr>
      <vt:lpstr>object</vt:lpstr>
      <vt:lpstr>Data types 이해하기</vt:lpstr>
      <vt:lpstr>1.29 Python Class  특징 </vt:lpstr>
      <vt:lpstr>Class 고려사항(2버전)</vt:lpstr>
      <vt:lpstr>  object 상속 명기 필요</vt:lpstr>
      <vt:lpstr>클래스의 인스턴스 초기화</vt:lpstr>
      <vt:lpstr>  __init__ 메소드</vt:lpstr>
      <vt:lpstr>Explicit is better than implicit</vt:lpstr>
      <vt:lpstr>클래스 객체가 관리 영역</vt:lpstr>
      <vt:lpstr>이름이 부여된 속성을 가짐</vt:lpstr>
      <vt:lpstr>클래스 호출</vt:lpstr>
      <vt:lpstr> 클래스도 함수처럼 호출</vt:lpstr>
      <vt:lpstr>클래스 변수 정의 및 할당</vt:lpstr>
      <vt:lpstr>Class 속성의 변수는 public</vt:lpstr>
      <vt:lpstr>Classmethod/statcimethod</vt:lpstr>
      <vt:lpstr>메소드는 오버로딩 불가</vt:lpstr>
      <vt:lpstr>객체 실행환경</vt:lpstr>
      <vt:lpstr>객체 실행환경</vt:lpstr>
      <vt:lpstr>연산자 대치</vt:lpstr>
      <vt:lpstr>스페셜메소드는 연산자를 대치</vt:lpstr>
      <vt:lpstr>스페셜 메소드 오버라이딩</vt:lpstr>
      <vt:lpstr>상속과 위임의 차이</vt:lpstr>
      <vt:lpstr>파이썬: 인터프리터 언어</vt:lpstr>
      <vt:lpstr>상속은 위임이다</vt:lpstr>
      <vt:lpstr>메소드 호출 방식</vt:lpstr>
      <vt:lpstr>Method Bound/unbound</vt:lpstr>
      <vt:lpstr>Method Bound 규칙</vt:lpstr>
      <vt:lpstr>메소드 와 함수 </vt:lpstr>
      <vt:lpstr>함수와 메소드 차이</vt:lpstr>
      <vt:lpstr>클래스 내부에 함수 정의</vt:lpstr>
      <vt:lpstr>클래스 내에 함수 정의 1</vt:lpstr>
      <vt:lpstr>클래스 내에 함수 정의 2</vt:lpstr>
      <vt:lpstr>클래스 내에 함수 해결 사항</vt:lpstr>
      <vt:lpstr>1.30 Class namespace 관리기준</vt:lpstr>
      <vt:lpstr>Class 내부 구조</vt:lpstr>
      <vt:lpstr> class 내부 구조</vt:lpstr>
      <vt:lpstr> class 내부 구조 예시</vt:lpstr>
      <vt:lpstr>자식 Class 내부 구조</vt:lpstr>
      <vt:lpstr> class 별 __dict__ 관리 기준</vt:lpstr>
      <vt:lpstr>상속관계 class 내부 구조</vt:lpstr>
      <vt:lpstr> parent class/child class</vt:lpstr>
      <vt:lpstr>내장class 내부 구조</vt:lpstr>
      <vt:lpstr> 숫자 class</vt:lpstr>
      <vt:lpstr> 문자열 class</vt:lpstr>
      <vt:lpstr> list class</vt:lpstr>
      <vt:lpstr> dict class</vt:lpstr>
      <vt:lpstr>내장class를 상속할 경우 구조</vt:lpstr>
      <vt:lpstr> 내장 class를 상속 : int</vt:lpstr>
      <vt:lpstr> 내장 class를 상속 : list</vt:lpstr>
      <vt:lpstr>외부 함수를 내부 메소드화</vt:lpstr>
      <vt:lpstr> class 내의 속성을 항상 추가</vt:lpstr>
      <vt:lpstr>Runtime 속성 추가</vt:lpstr>
      <vt:lpstr> class/instance 속성 관리 기준</vt:lpstr>
      <vt:lpstr> class/instance runtime 처리</vt:lpstr>
      <vt:lpstr>Global 변수 참조</vt:lpstr>
      <vt:lpstr> class : global 변수 참조 </vt:lpstr>
      <vt:lpstr> class : class 속성(변수) 사용</vt:lpstr>
      <vt:lpstr>  1.31 멤버 메소드 접근(binding) </vt:lpstr>
      <vt:lpstr>함수/메소드 구별</vt:lpstr>
      <vt:lpstr>함수 와 메소드 구별 </vt:lpstr>
      <vt:lpstr>Binding method</vt:lpstr>
      <vt:lpstr>Binding instance</vt:lpstr>
      <vt:lpstr>Binding function</vt:lpstr>
      <vt:lpstr>Binding instance: function</vt:lpstr>
      <vt:lpstr>1.32 메소드에 대한 namespace  관리기준 </vt:lpstr>
      <vt:lpstr>메소드 namespace 접근 방식</vt:lpstr>
      <vt:lpstr> 메소드 로컬변수</vt:lpstr>
      <vt:lpstr> 메소드 글로벌 변수</vt:lpstr>
      <vt:lpstr>메소드는 꼭 한정자 처리</vt:lpstr>
      <vt:lpstr> 한정자없이 메소드 호출 에러</vt:lpstr>
      <vt:lpstr> 한정자.메소드 호출 </vt:lpstr>
      <vt:lpstr>1.33 instance  속성 접근 property </vt:lpstr>
      <vt:lpstr>property정의</vt:lpstr>
      <vt:lpstr> 사용자 정의에 property 정의</vt:lpstr>
      <vt:lpstr>Property 활용</vt:lpstr>
      <vt:lpstr> property 활용</vt:lpstr>
      <vt:lpstr>1.34 instance  속성 접근 descriptor </vt:lpstr>
      <vt:lpstr>Descriptor 정의</vt:lpstr>
      <vt:lpstr> descriptor 클래스 정의</vt:lpstr>
      <vt:lpstr>Descriptor 활용</vt:lpstr>
      <vt:lpstr> 사용자 클래스 정의</vt:lpstr>
      <vt:lpstr> 사용자 클래스 인스턴스에서 활용</vt:lpstr>
      <vt:lpstr>1.35 Module  사용기준 </vt:lpstr>
      <vt:lpstr> import/from import 차이</vt:lpstr>
      <vt:lpstr> import와 from imort 차이</vt:lpstr>
      <vt:lpstr> from  imort   처리</vt:lpstr>
      <vt:lpstr> module 별 global 처리 기준</vt:lpstr>
      <vt:lpstr> module 별 global 기준</vt:lpstr>
      <vt:lpstr>__builtin__</vt:lpstr>
      <vt:lpstr>__builtin__ 도 import 가능</vt:lpstr>
      <vt:lpstr>3. 버전에서 import하기</vt:lpstr>
      <vt:lpstr>  1.36 File 구조  이해하기 </vt:lpstr>
      <vt:lpstr>File 이해</vt:lpstr>
      <vt:lpstr>File 은 Object</vt:lpstr>
      <vt:lpstr>File에서 handle object</vt:lpstr>
      <vt:lpstr>File handle 메소드</vt:lpstr>
      <vt:lpstr>File Object Method(1)</vt:lpstr>
      <vt:lpstr>File Object Method(2)</vt:lpstr>
      <vt:lpstr>File :read</vt:lpstr>
      <vt:lpstr>File :readlines</vt:lpstr>
      <vt:lpstr>File :tell</vt:lpstr>
      <vt:lpstr>File : seek</vt:lpstr>
      <vt:lpstr>File : truncate</vt:lpstr>
      <vt:lpstr>File handle 속성변수</vt:lpstr>
      <vt:lpstr>File Object Variable</vt:lpstr>
      <vt:lpstr>  1.37 File 처리하기 </vt:lpstr>
      <vt:lpstr>File 생성/닫기</vt:lpstr>
      <vt:lpstr>File 생성 및 닫기</vt:lpstr>
      <vt:lpstr>File 열기모드</vt:lpstr>
      <vt:lpstr>파일 쓰기 및 추가</vt:lpstr>
      <vt:lpstr>File 오픈 후 쓰기</vt:lpstr>
      <vt:lpstr>File 오픈 후 추가하기</vt:lpstr>
      <vt:lpstr>파일 읽기</vt:lpstr>
      <vt:lpstr>File 오픈 후 읽기- 한 라인</vt:lpstr>
      <vt:lpstr>File 오픈 후 읽기- 여러 라인</vt:lpstr>
      <vt:lpstr>파일 읽고 파일 만들기</vt:lpstr>
      <vt:lpstr>File 오픈 후 다른 file 만들기</vt:lpstr>
      <vt:lpstr>파일을 쓰고 일부 수정</vt:lpstr>
      <vt:lpstr>File 쓰고 일부 수정</vt:lpstr>
      <vt:lpstr>파일 읽고 출력하기</vt:lpstr>
      <vt:lpstr>File 만들기 </vt:lpstr>
      <vt:lpstr>File :  for문을 이용해서 처리 </vt:lpstr>
      <vt:lpstr>Console 창과 연계 파일처리</vt:lpstr>
      <vt:lpstr> raw_input 받고 file에 write</vt:lpstr>
      <vt:lpstr> 처리 결과</vt:lpstr>
      <vt:lpstr>  1.38 File 처리하기 (with context) </vt:lpstr>
      <vt:lpstr>With문 사용하기</vt:lpstr>
      <vt:lpstr>File 생성 및 닫기 – with 문</vt:lpstr>
      <vt:lpstr>2.Python  데이터 타입/ 자료구조</vt:lpstr>
      <vt:lpstr>2.1 Python class 구조</vt:lpstr>
      <vt:lpstr> class 구조</vt:lpstr>
      <vt:lpstr> 파이썬 클래스 구조</vt:lpstr>
      <vt:lpstr> 파이썬 클래스 구조 보기</vt:lpstr>
      <vt:lpstr> class 속성 관리</vt:lpstr>
      <vt:lpstr>클래스 namespace </vt:lpstr>
      <vt:lpstr>클래스 namespace 예시 </vt:lpstr>
      <vt:lpstr> instance 속성 관리</vt:lpstr>
      <vt:lpstr>instance namespace </vt:lpstr>
      <vt:lpstr>인스턴스 namespace 예시 </vt:lpstr>
      <vt:lpstr> method 속성 관리</vt:lpstr>
      <vt:lpstr>method namespace </vt:lpstr>
      <vt:lpstr>인스턴스 namespace 예시 </vt:lpstr>
      <vt:lpstr>2.2 object class </vt:lpstr>
      <vt:lpstr> object class </vt:lpstr>
      <vt:lpstr>object 클래스의 특성</vt:lpstr>
      <vt:lpstr> object class: 생성 및 검색 </vt:lpstr>
      <vt:lpstr>object class : 생성</vt:lpstr>
      <vt:lpstr>object 클래스: 스페셜메소드</vt:lpstr>
      <vt:lpstr>내장 속성 처리 방법</vt:lpstr>
      <vt:lpstr>object 클래스 : 스페셜 속성</vt:lpstr>
      <vt:lpstr>object 클래스:  내장함수 연계</vt:lpstr>
      <vt:lpstr>object 클래스:  스페셜메소드</vt:lpstr>
      <vt:lpstr>2.3 Type class </vt:lpstr>
      <vt:lpstr> type class</vt:lpstr>
      <vt:lpstr> type 클래스의 내부 구조</vt:lpstr>
      <vt:lpstr> type 클래스의 특성</vt:lpstr>
      <vt:lpstr>Value and Type : 예시</vt:lpstr>
      <vt:lpstr> type으로 class 생성</vt:lpstr>
      <vt:lpstr>Type: 사용자 정의 class 생성</vt:lpstr>
      <vt:lpstr>2.4 Iterable protocol 처리기준 </vt:lpstr>
      <vt:lpstr>Iterator protocol</vt:lpstr>
      <vt:lpstr> __iter__/next</vt:lpstr>
      <vt:lpstr>Iterable 순환 제약하기</vt:lpstr>
      <vt:lpstr>Iterator : sentinel</vt:lpstr>
      <vt:lpstr>Iterable class 만들기</vt:lpstr>
      <vt:lpstr>올림차순 Iterator 만들기 </vt:lpstr>
      <vt:lpstr>내림차순 Iterator 만들기</vt:lpstr>
      <vt:lpstr>피보너치를 만들기</vt:lpstr>
      <vt:lpstr>Iterable : list</vt:lpstr>
      <vt:lpstr> list instance  listiterator</vt:lpstr>
      <vt:lpstr> for 문의 특징</vt:lpstr>
      <vt:lpstr>2.5 내장 data type </vt:lpstr>
      <vt:lpstr>Namespace(__dict__) 미존재</vt:lpstr>
      <vt:lpstr>내장타입 : __dict__ 미존재</vt:lpstr>
      <vt:lpstr>내장 타입을 상속 처리</vt:lpstr>
      <vt:lpstr>상속 처리 : 일반</vt:lpstr>
      <vt:lpstr>상속 처리 : str 내장타입</vt:lpstr>
      <vt:lpstr>2.6 객체 참조 연산자  처리 </vt:lpstr>
      <vt:lpstr>__getattribute__ 조회</vt:lpstr>
      <vt:lpstr> . 연산자</vt:lpstr>
      <vt:lpstr> 내장타입  : __getattribute__</vt:lpstr>
      <vt:lpstr>다양한 속성 검색 예시</vt:lpstr>
      <vt:lpstr>무한 looping 오류</vt:lpstr>
      <vt:lpstr>무한루핑 원인</vt:lpstr>
      <vt:lpstr>__getattribute__ 무한루핑 예시</vt:lpstr>
      <vt:lpstr>__getattribute__ 해결방안</vt:lpstr>
      <vt:lpstr>2.7 내장 number  data type </vt:lpstr>
      <vt:lpstr>Numeric Type</vt:lpstr>
      <vt:lpstr>숫자타입</vt:lpstr>
      <vt:lpstr>숫자타입 – 기본 연산자 및 함수</vt:lpstr>
      <vt:lpstr>Numeric Type(int)</vt:lpstr>
      <vt:lpstr>숫자타입 - int</vt:lpstr>
      <vt:lpstr>숫자타입 – int 예시</vt:lpstr>
      <vt:lpstr>숫자타입 – long 타입</vt:lpstr>
      <vt:lpstr>Numeric Type(float)</vt:lpstr>
      <vt:lpstr>숫자타입 - float</vt:lpstr>
      <vt:lpstr>숫자타입 – float 예시</vt:lpstr>
      <vt:lpstr>Numeric Type(complex)</vt:lpstr>
      <vt:lpstr>숫자타입 - complex</vt:lpstr>
      <vt:lpstr>숫자타입 – complex 예시</vt:lpstr>
      <vt:lpstr>분수계산하기</vt:lpstr>
      <vt:lpstr>숫자타입 – fractions 표시</vt:lpstr>
      <vt:lpstr>숫자타입 – fractions 연산</vt:lpstr>
      <vt:lpstr>2.8 내장 sequence  data type </vt:lpstr>
      <vt:lpstr>Sequence  Type</vt:lpstr>
      <vt:lpstr>Sequence 타입</vt:lpstr>
      <vt:lpstr>Sequence – 기본 연산자 및 함수</vt:lpstr>
      <vt:lpstr>사용자 정의 sequence</vt:lpstr>
      <vt:lpstr>사용자 Sequence  class 정의</vt:lpstr>
      <vt:lpstr>사용자 Sequence  class </vt:lpstr>
      <vt:lpstr>사용자 Sequence  class  활용</vt:lpstr>
      <vt:lpstr>Sequence sorting</vt:lpstr>
      <vt:lpstr>Sequence-revesed</vt:lpstr>
      <vt:lpstr>Sequence-sorted</vt:lpstr>
      <vt:lpstr>Sequence : zip 함수</vt:lpstr>
      <vt:lpstr> zip 함수로 seq를 결합하기</vt:lpstr>
      <vt:lpstr> zip : 3.x 버전 변경이유</vt:lpstr>
      <vt:lpstr> zip : 3.x 버전 처리 : zip</vt:lpstr>
      <vt:lpstr> zip : 3.x 버전 list 처리</vt:lpstr>
      <vt:lpstr> zip : 3.x 버전 처리 : join</vt:lpstr>
      <vt:lpstr>2.9 내장 sequence (string)  data type</vt:lpstr>
      <vt:lpstr>Sequence : String Type</vt:lpstr>
      <vt:lpstr>Sequence 타입-str</vt:lpstr>
      <vt:lpstr>String 갱신: 새로 만들기</vt:lpstr>
      <vt:lpstr>String-operator</vt:lpstr>
      <vt:lpstr>Operator+ 함수 처리 예시</vt:lpstr>
      <vt:lpstr>String-escape 문자</vt:lpstr>
      <vt:lpstr>Sequence : String method</vt:lpstr>
      <vt:lpstr>Sequence-String 메소드(1)</vt:lpstr>
      <vt:lpstr>Sequence-String 메소드(2)</vt:lpstr>
      <vt:lpstr>Sequence-String 메소드(3)</vt:lpstr>
      <vt:lpstr>Sequence-String 메소드(4)</vt:lpstr>
      <vt:lpstr>Sequence-String 메소드(5)</vt:lpstr>
      <vt:lpstr>주요 메소드 처리 예시</vt:lpstr>
      <vt:lpstr>String : count</vt:lpstr>
      <vt:lpstr>String : find</vt:lpstr>
      <vt:lpstr>String : index</vt:lpstr>
      <vt:lpstr>문자열 내의 구성</vt:lpstr>
      <vt:lpstr>String : partition</vt:lpstr>
      <vt:lpstr>String : join 메소드</vt:lpstr>
      <vt:lpstr>String : split 메소드</vt:lpstr>
      <vt:lpstr>String : startswith</vt:lpstr>
      <vt:lpstr>String : endswith</vt:lpstr>
      <vt:lpstr>Translate:문자열 치환</vt:lpstr>
      <vt:lpstr>String : translate </vt:lpstr>
      <vt:lpstr>string.maketrans : help</vt:lpstr>
      <vt:lpstr> string.maketrans ; 정의</vt:lpstr>
      <vt:lpstr>String : translate : 치환 사례 1</vt:lpstr>
      <vt:lpstr>String : translate : 치환 사례 2</vt:lpstr>
      <vt:lpstr>Translate: 3버전 문자열치환</vt:lpstr>
      <vt:lpstr>Translate : table 만들기</vt:lpstr>
      <vt:lpstr>Translate: 문자열 치환 예시</vt:lpstr>
      <vt:lpstr>Translate:문자열 삭제</vt:lpstr>
      <vt:lpstr>String : translate : 삭제</vt:lpstr>
      <vt:lpstr>2.10 내장 sequence (list)  data type</vt:lpstr>
      <vt:lpstr>Sequence : List Type</vt:lpstr>
      <vt:lpstr>Sequence-List</vt:lpstr>
      <vt:lpstr>Sequence - List 기본 처리</vt:lpstr>
      <vt:lpstr>Sequence-List : +/extend</vt:lpstr>
      <vt:lpstr>Sequence-List 용 내장함수</vt:lpstr>
      <vt:lpstr>Sequence-List : compare</vt:lpstr>
      <vt:lpstr>Sequence : List method</vt:lpstr>
      <vt:lpstr>Sequence-List 메소드</vt:lpstr>
      <vt:lpstr>Sequence-List : append</vt:lpstr>
      <vt:lpstr>Sequence-List : count</vt:lpstr>
      <vt:lpstr>Sequence-List : pop</vt:lpstr>
      <vt:lpstr>Sequence-List : remove</vt:lpstr>
      <vt:lpstr>Sequence-List : insert</vt:lpstr>
      <vt:lpstr>Sequence-List로 sort 처리</vt:lpstr>
      <vt:lpstr>Sequence-List로 stack 처리</vt:lpstr>
      <vt:lpstr>Sequence-List로 queue 처리</vt:lpstr>
      <vt:lpstr>Sequence-List: reverse</vt:lpstr>
      <vt:lpstr>문자열 삽입 위치 확인</vt:lpstr>
      <vt:lpstr>Bisect 모듈</vt:lpstr>
      <vt:lpstr>2.11 내장 sequence (tuple)  data type</vt:lpstr>
      <vt:lpstr>Sequence : Tuple Type</vt:lpstr>
      <vt:lpstr>Sequence - Tuple 기본 처리</vt:lpstr>
      <vt:lpstr>Sequence- Tuple 용 내장함수</vt:lpstr>
      <vt:lpstr>Tuple 속성처리</vt:lpstr>
      <vt:lpstr>동일 객체 처리</vt:lpstr>
      <vt:lpstr>Tuple : 동일한 객체 처리</vt:lpstr>
      <vt:lpstr>Tuple 처리 이슈</vt:lpstr>
      <vt:lpstr>Tuple 내의 mutable 사용</vt:lpstr>
      <vt:lpstr>2.12 Sequence  type (Index/slice) 검색 </vt:lpstr>
      <vt:lpstr>Sequence 타입 검색 방법</vt:lpstr>
      <vt:lpstr>검색 방법</vt:lpstr>
      <vt:lpstr>Index/slice 검색</vt:lpstr>
      <vt:lpstr>Sequence 타입 검색</vt:lpstr>
      <vt:lpstr>Accessing Values : index</vt:lpstr>
      <vt:lpstr>Index와 slice 차이</vt:lpstr>
      <vt:lpstr>Index/slice 갱신</vt:lpstr>
      <vt:lpstr>Updating Values : list</vt:lpstr>
      <vt:lpstr>Updating Values: string</vt:lpstr>
      <vt:lpstr> enumerater 함수</vt:lpstr>
      <vt:lpstr>index 와 값 사용하기</vt:lpstr>
      <vt:lpstr>Slice()함수 사용하기</vt:lpstr>
      <vt:lpstr>slice() 함수 이용</vt:lpstr>
      <vt:lpstr>slice() 함수 이용해서 계산</vt:lpstr>
      <vt:lpstr>Slice 내부 메소드(모든버전용)</vt:lpstr>
      <vt:lpstr>slicing 내부 조회/갱신/삭제</vt:lpstr>
      <vt:lpstr>Slice 내부 메소드(2버전용)</vt:lpstr>
      <vt:lpstr>Container 내부 조회/갱신/삭제</vt:lpstr>
      <vt:lpstr> get/set/del item 예시 </vt:lpstr>
      <vt:lpstr> get/set/del slice 처리 예시 </vt:lpstr>
      <vt:lpstr>2.13 String  format 공통 이해하기 </vt:lpstr>
      <vt:lpstr>Format conversion type</vt:lpstr>
      <vt:lpstr>Format : 변환타입</vt:lpstr>
      <vt:lpstr>New 타입변환 코드</vt:lpstr>
      <vt:lpstr>String-format 코드 : 위치접근</vt:lpstr>
      <vt:lpstr>String-format 코드 : 이름접근</vt:lpstr>
      <vt:lpstr>String-format 코드</vt:lpstr>
      <vt:lpstr>String Format -old</vt:lpstr>
      <vt:lpstr>String-format 코드</vt:lpstr>
      <vt:lpstr>String-format처리(%) : 위치</vt:lpstr>
      <vt:lpstr>String-format처리(%) : name</vt:lpstr>
      <vt:lpstr>2.14 String format (폭과 정확도) 이해하기</vt:lpstr>
      <vt:lpstr>New 폭과 정확도</vt:lpstr>
      <vt:lpstr>String-format메소드 : 정수</vt:lpstr>
      <vt:lpstr>String-format메소드 : 실수</vt:lpstr>
      <vt:lpstr>String-format함수 : 문자열</vt:lpstr>
      <vt:lpstr>String-format – 숫자</vt:lpstr>
      <vt:lpstr>old 폭과 정확도</vt:lpstr>
      <vt:lpstr>String-format함수 : 포매팅</vt:lpstr>
      <vt:lpstr> old 폭을 * 이용</vt:lpstr>
      <vt:lpstr>* 파리미터 받기</vt:lpstr>
      <vt:lpstr>2.15 String format 위치 및 name 이해하기 </vt:lpstr>
      <vt:lpstr>String Format –new</vt:lpstr>
      <vt:lpstr>String-format함수  </vt:lpstr>
      <vt:lpstr>위치 및 name - new</vt:lpstr>
      <vt:lpstr>String-format함수 : index </vt:lpstr>
      <vt:lpstr>String-format함수 : name 치환</vt:lpstr>
      <vt:lpstr>String-format함수 : 혼용 치환</vt:lpstr>
      <vt:lpstr>위치 및 name - old</vt:lpstr>
      <vt:lpstr>String-format함수 : 혼용 치환</vt:lpstr>
      <vt:lpstr>2.16 String format 정렬 및 사인부호 처리하기 </vt:lpstr>
      <vt:lpstr>정렬 new</vt:lpstr>
      <vt:lpstr>String-format  정렬</vt:lpstr>
      <vt:lpstr>String-format메소드 – 정렬</vt:lpstr>
      <vt:lpstr>Sign/0처리- new</vt:lpstr>
      <vt:lpstr>Signs, Zero-Padding</vt:lpstr>
      <vt:lpstr>Sign/0처리- old</vt:lpstr>
      <vt:lpstr>Signs, Zero-Padding</vt:lpstr>
      <vt:lpstr>2.17 내장 set data type </vt:lpstr>
      <vt:lpstr>Set Type</vt:lpstr>
      <vt:lpstr>Set 타입</vt:lpstr>
      <vt:lpstr>Set 타입 – 생성시 주의</vt:lpstr>
      <vt:lpstr>Set 타입 – 생성</vt:lpstr>
      <vt:lpstr>Set 타입 – 검색</vt:lpstr>
      <vt:lpstr> dict.keys() 처리</vt:lpstr>
      <vt:lpstr> dict.keys() : 3버전</vt:lpstr>
      <vt:lpstr>FrozenSet Type</vt:lpstr>
      <vt:lpstr>FrozenSet 생성 및 추가</vt:lpstr>
      <vt:lpstr>Set Type 내장함수/메소드</vt:lpstr>
      <vt:lpstr>Set 타입- 내장 함수</vt:lpstr>
      <vt:lpstr>Set 타입- 메소드 1</vt:lpstr>
      <vt:lpstr>Set 타입- 메소드 2</vt:lpstr>
      <vt:lpstr>내장함수/메소드 예시</vt:lpstr>
      <vt:lpstr>Set 타입 – 타입내부 점검 처리</vt:lpstr>
      <vt:lpstr>Set 타입 – 기본 연산 처리</vt:lpstr>
      <vt:lpstr>Set 타입 – update</vt:lpstr>
      <vt:lpstr>Set 타입 :intersection_update</vt:lpstr>
      <vt:lpstr>Set 타입 :difference_update</vt:lpstr>
      <vt:lpstr>Set 타입 :symmetric_difference_update</vt:lpstr>
      <vt:lpstr>Set 타입 – add</vt:lpstr>
      <vt:lpstr>Set 타입 – remove</vt:lpstr>
      <vt:lpstr>Set 타입 – discard</vt:lpstr>
      <vt:lpstr>Set 타입 – pop</vt:lpstr>
      <vt:lpstr>Set 타입 – clear</vt:lpstr>
      <vt:lpstr>2.18 내장 mapping data type </vt:lpstr>
      <vt:lpstr>mapping Type</vt:lpstr>
      <vt:lpstr>Mapping 타입-dictionary</vt:lpstr>
      <vt:lpstr>Mapping 타입 - dict</vt:lpstr>
      <vt:lpstr>Mapping 타입 – 사용자 클래스 정의</vt:lpstr>
      <vt:lpstr>Hash 처리</vt:lpstr>
      <vt:lpstr> key 값은 hash </vt:lpstr>
      <vt:lpstr> dict 생성</vt:lpstr>
      <vt:lpstr>Map 타입 - 생성</vt:lpstr>
      <vt:lpstr> dict 접근</vt:lpstr>
      <vt:lpstr>Mapping - Accessing Elements</vt:lpstr>
      <vt:lpstr>Mapping - Updating Elements</vt:lpstr>
      <vt:lpstr>Mapping - Delete Elements</vt:lpstr>
      <vt:lpstr> dict 내장함수 처리</vt:lpstr>
      <vt:lpstr>Mapping– dict 지원 내장함수</vt:lpstr>
      <vt:lpstr>Mapping -dict class 구조 확인 </vt:lpstr>
      <vt:lpstr> dict 메소드 처리</vt:lpstr>
      <vt:lpstr>Mapping -dictionary 메소드</vt:lpstr>
      <vt:lpstr> dict.get() 사용</vt:lpstr>
      <vt:lpstr> dict.setdefault()사용</vt:lpstr>
      <vt:lpstr> dict.get/setdefault()사용</vt:lpstr>
      <vt:lpstr> dict.update() 사용</vt:lpstr>
      <vt:lpstr> iteritems/iterkeys/itervalues</vt:lpstr>
      <vt:lpstr> 버전 변경</vt:lpstr>
      <vt:lpstr>버전변경</vt:lpstr>
      <vt:lpstr> 메소드 결과 타입 변경</vt:lpstr>
      <vt:lpstr> dict.key/values/items()</vt:lpstr>
      <vt:lpstr> dict.key/values/items: for문</vt:lpstr>
      <vt:lpstr> dict.key:  set 연산</vt:lpstr>
      <vt:lpstr> viewitems/keys/values 처리</vt:lpstr>
      <vt:lpstr> dict.viewitems() 사용</vt:lpstr>
      <vt:lpstr> viewitems/viewkeys() </vt:lpstr>
      <vt:lpstr>2.19 내장 Boolean  data type </vt:lpstr>
      <vt:lpstr>Boolean type  </vt:lpstr>
      <vt:lpstr>Boolean 타입</vt:lpstr>
      <vt:lpstr>Bool 타입 내부 확인</vt:lpstr>
      <vt:lpstr>2.20 내장 none data type </vt:lpstr>
      <vt:lpstr>None type</vt:lpstr>
      <vt:lpstr>None</vt:lpstr>
      <vt:lpstr>None 타입 내부 확인</vt:lpstr>
      <vt:lpstr>2.21 Type 변환 </vt:lpstr>
      <vt:lpstr>Type Conversion</vt:lpstr>
      <vt:lpstr>Type conversion</vt:lpstr>
      <vt:lpstr>Type  조회</vt:lpstr>
      <vt:lpstr>immutable</vt:lpstr>
      <vt:lpstr> immutable 객체 변환</vt:lpstr>
      <vt:lpstr>String에서 integer 변환</vt:lpstr>
      <vt:lpstr> 동일 String 변환</vt:lpstr>
      <vt:lpstr>mutable</vt:lpstr>
      <vt:lpstr> mutable 객체 변환</vt:lpstr>
      <vt:lpstr>2.22 Data type copy </vt:lpstr>
      <vt:lpstr>Copy 처리</vt:lpstr>
      <vt:lpstr>Mutable &amp; immutable</vt:lpstr>
      <vt:lpstr>Copy 처리 : immutable</vt:lpstr>
      <vt:lpstr> str타입 copy 처리</vt:lpstr>
      <vt:lpstr> tuple타입 copy 처리</vt:lpstr>
      <vt:lpstr>Copy 처리 : mutable</vt:lpstr>
      <vt:lpstr> list타입 copy 처리</vt:lpstr>
      <vt:lpstr> set타입 copy 처리</vt:lpstr>
      <vt:lpstr> dict 타입 copy 처리</vt:lpstr>
      <vt:lpstr>deepcopy</vt:lpstr>
      <vt:lpstr>  deepcopy 사용하기</vt:lpstr>
      <vt:lpstr>2.23 Comprehension 이해하기 </vt:lpstr>
      <vt:lpstr>comprehension</vt:lpstr>
      <vt:lpstr>조건제시법/원소나열법</vt:lpstr>
      <vt:lpstr>Comprehension</vt:lpstr>
      <vt:lpstr>Comprehension 내 변수관리</vt:lpstr>
      <vt:lpstr>파이썬 2.버전</vt:lpstr>
      <vt:lpstr>파이썬 3.버전</vt:lpstr>
      <vt:lpstr>  list comprehension </vt:lpstr>
      <vt:lpstr>List Comprehension</vt:lpstr>
      <vt:lpstr>List Comprehension : 다중</vt:lpstr>
      <vt:lpstr>List 원소로 함수 처리</vt:lpstr>
      <vt:lpstr>함수 내부에 외부 변수 참조</vt:lpstr>
      <vt:lpstr>함수 초기값으로 외부변수 처리</vt:lpstr>
      <vt:lpstr>  set comprehension </vt:lpstr>
      <vt:lpstr>Set Comprehension</vt:lpstr>
      <vt:lpstr>set Comprehension : 다중</vt:lpstr>
      <vt:lpstr>  dict comprehension </vt:lpstr>
      <vt:lpstr>Dict Comprehension</vt:lpstr>
      <vt:lpstr>Dict Comprehension :  단순 </vt:lpstr>
      <vt:lpstr>dict Comprehension : 다중</vt:lpstr>
      <vt:lpstr>2.24 Generator  표현식 이해하기 </vt:lpstr>
      <vt:lpstr>  generator 표현식</vt:lpstr>
      <vt:lpstr>Generator 생성</vt:lpstr>
      <vt:lpstr>Generator 호출</vt:lpstr>
      <vt:lpstr>  generator 직접 처리</vt:lpstr>
      <vt:lpstr>Generator 호출 : send</vt:lpstr>
      <vt:lpstr>2.25 __bulitins__ 기타 class  </vt:lpstr>
      <vt:lpstr>__builtins__/내장 class</vt:lpstr>
      <vt:lpstr> 내장 class :</vt:lpstr>
      <vt:lpstr> 내장 class :</vt:lpstr>
      <vt:lpstr>Ellipsis class</vt:lpstr>
      <vt:lpstr> 실행 예시</vt:lpstr>
      <vt:lpstr> doctest와 같이 사용하기</vt:lpstr>
      <vt:lpstr> 2.26 자료구조 (정렬) </vt:lpstr>
      <vt:lpstr>enumerate class</vt:lpstr>
      <vt:lpstr> 함수가 아닌 클래스 </vt:lpstr>
      <vt:lpstr> 실행 예시</vt:lpstr>
      <vt:lpstr>reserved class</vt:lpstr>
      <vt:lpstr> 함수가 아닌 클래스 </vt:lpstr>
      <vt:lpstr> 실행 예시</vt:lpstr>
      <vt:lpstr> 2.27 자료구조 (buffer) </vt:lpstr>
      <vt:lpstr> buffer class</vt:lpstr>
      <vt:lpstr> 함수가 아닌 클래스 </vt:lpstr>
      <vt:lpstr> 실행 예시</vt:lpstr>
      <vt:lpstr> 오류 실행 예시</vt:lpstr>
      <vt:lpstr> memoryview class</vt:lpstr>
      <vt:lpstr> 함수가 아닌 클래스 </vt:lpstr>
      <vt:lpstr> 실행 예시</vt:lpstr>
      <vt:lpstr> 2.28 자료구조 (array) </vt:lpstr>
      <vt:lpstr> bytearray</vt:lpstr>
      <vt:lpstr>내장 타입 : Bytearray </vt:lpstr>
      <vt:lpstr> array</vt:lpstr>
      <vt:lpstr>내장모듈 : Array </vt:lpstr>
      <vt:lpstr> 2.29 자료구조 (queue) </vt:lpstr>
      <vt:lpstr>Heap queue</vt:lpstr>
      <vt:lpstr> heapq  모듈이란</vt:lpstr>
      <vt:lpstr> heappush 처리</vt:lpstr>
      <vt:lpstr> heappush: 예시</vt:lpstr>
      <vt:lpstr> heappop 처리</vt:lpstr>
      <vt:lpstr> heappush/heappop: list 예시</vt:lpstr>
      <vt:lpstr> heappush/heappop: 순환예시</vt:lpstr>
      <vt:lpstr> heappushpop</vt:lpstr>
      <vt:lpstr> nlargest</vt:lpstr>
      <vt:lpstr> nsmallest</vt:lpstr>
      <vt:lpstr> dict 타입으로 heapq 처리</vt:lpstr>
      <vt:lpstr> heapify</vt:lpstr>
      <vt:lpstr> collections.deque </vt:lpstr>
      <vt:lpstr>queue  class  </vt:lpstr>
      <vt:lpstr> deque 생성하기</vt:lpstr>
      <vt:lpstr> 양방향 queue  다루기  </vt:lpstr>
      <vt:lpstr> deque : list 처럼 사용하기</vt:lpstr>
      <vt:lpstr> 2.30 자료구조 (dict) </vt:lpstr>
      <vt:lpstr>Key: multi- value 구조</vt:lpstr>
      <vt:lpstr>defualtdict</vt:lpstr>
      <vt:lpstr>Dictionary 순서 유지</vt:lpstr>
      <vt:lpstr>Ordereddict</vt:lpstr>
      <vt:lpstr> collections.itemgetter </vt:lpstr>
      <vt:lpstr>itemgetter</vt:lpstr>
      <vt:lpstr>Itemgetter 실행</vt:lpstr>
      <vt:lpstr>Itemgetter이용해서 sorted</vt:lpstr>
      <vt:lpstr> collections.attrgetter </vt:lpstr>
      <vt:lpstr>attrgetter</vt:lpstr>
      <vt:lpstr>attrgetter 실행</vt:lpstr>
      <vt:lpstr>attrgetter이용해서 sorted</vt:lpstr>
      <vt:lpstr>3.Python  문장</vt:lpstr>
      <vt:lpstr>3.1Python 문장  이해하기 </vt:lpstr>
      <vt:lpstr>Building Block</vt:lpstr>
      <vt:lpstr>문장 구분  </vt:lpstr>
      <vt:lpstr>docstring</vt:lpstr>
      <vt:lpstr>docstring 처리  </vt:lpstr>
      <vt:lpstr>3.2 Python Control flow </vt:lpstr>
      <vt:lpstr>Control flow</vt:lpstr>
      <vt:lpstr>  if Statement</vt:lpstr>
      <vt:lpstr>Control 처리</vt:lpstr>
      <vt:lpstr>  if only : 처리 방식</vt:lpstr>
      <vt:lpstr>  if else : 처리 방식</vt:lpstr>
      <vt:lpstr>  if elif else : 처리 방식</vt:lpstr>
      <vt:lpstr>nested</vt:lpstr>
      <vt:lpstr>  내부 if : 처리 방식</vt:lpstr>
      <vt:lpstr>축약 처리(3항연산)</vt:lpstr>
      <vt:lpstr>  if Statement : 한줄 처리</vt:lpstr>
      <vt:lpstr>3.3 Python Loop flow </vt:lpstr>
      <vt:lpstr>Loop flow</vt:lpstr>
      <vt:lpstr>Loop  Statement</vt:lpstr>
      <vt:lpstr>For 문 : 단순 순환</vt:lpstr>
      <vt:lpstr>Loop 처리 제약</vt:lpstr>
      <vt:lpstr>Break Statement</vt:lpstr>
      <vt:lpstr>Continue Statement</vt:lpstr>
      <vt:lpstr>Break 처리 점검</vt:lpstr>
      <vt:lpstr>else Statement : for/while</vt:lpstr>
      <vt:lpstr>3.4 Python with </vt:lpstr>
      <vt:lpstr>with</vt:lpstr>
      <vt:lpstr>With Statement</vt:lpstr>
      <vt:lpstr>Context special method</vt:lpstr>
      <vt:lpstr> file : __enter__/__exit__</vt:lpstr>
      <vt:lpstr>file : __enter__/__exit__예시 </vt:lpstr>
      <vt:lpstr>File: close 메소드</vt:lpstr>
      <vt:lpstr>3.5 Python pass </vt:lpstr>
      <vt:lpstr>pass</vt:lpstr>
      <vt:lpstr>Pass Statement</vt:lpstr>
      <vt:lpstr>4.Python  모듈/패키지</vt:lpstr>
      <vt:lpstr>4.1 모듈 import  기준 </vt:lpstr>
      <vt:lpstr>모듈 정보 확인</vt:lpstr>
      <vt:lpstr> sys.modules</vt:lpstr>
      <vt:lpstr>__import__</vt:lpstr>
      <vt:lpstr>__import__</vt:lpstr>
      <vt:lpstr>__import__ 함수 사용하기</vt:lpstr>
      <vt:lpstr>__import__ 예시</vt:lpstr>
      <vt:lpstr>모듈 생성</vt:lpstr>
      <vt:lpstr> 모듈 import: __import__ </vt:lpstr>
      <vt:lpstr>4.2 Python 모듈  namespace  기준 </vt:lpstr>
      <vt:lpstr>Namespace</vt:lpstr>
      <vt:lpstr>Namespace</vt:lpstr>
      <vt:lpstr>Namespace 관리 기준</vt:lpstr>
      <vt:lpstr>Namespace 확인하기</vt:lpstr>
      <vt:lpstr>Namespace : 모듈</vt:lpstr>
      <vt:lpstr>Namespace : 모듈 기준 예시</vt:lpstr>
      <vt:lpstr>Namespace : 함수</vt:lpstr>
      <vt:lpstr>function Namespace 흐름</vt:lpstr>
      <vt:lpstr>Namespace : 함수  기준예시</vt:lpstr>
      <vt:lpstr>Namespace : 함수를 객체로 사용</vt:lpstr>
      <vt:lpstr>Namespace : object</vt:lpstr>
      <vt:lpstr>Object Namespace 흐름</vt:lpstr>
      <vt:lpstr>Namespace : 객체 기준예시</vt:lpstr>
      <vt:lpstr>4.3 Python 모듈/패키지  기준 </vt:lpstr>
      <vt:lpstr>Module</vt:lpstr>
      <vt:lpstr>모듈</vt:lpstr>
      <vt:lpstr>Module</vt:lpstr>
      <vt:lpstr>Module</vt:lpstr>
      <vt:lpstr>help() : module</vt:lpstr>
      <vt:lpstr>package</vt:lpstr>
      <vt:lpstr>패키지</vt:lpstr>
      <vt:lpstr>패키지 예시 (1)</vt:lpstr>
      <vt:lpstr>패키지 예시 (2)</vt:lpstr>
      <vt:lpstr>Python path 등록</vt:lpstr>
      <vt:lpstr>모듈 :pythonpath 등록</vt:lpstr>
      <vt:lpstr>모듈 : ide에서 path 등록</vt:lpstr>
      <vt:lpstr>4.4 Python 모듈 호출/실행  기준 </vt:lpstr>
      <vt:lpstr>Context 모듈 처리 방식</vt:lpstr>
      <vt:lpstr>if __name__ == "__main__": </vt:lpstr>
      <vt:lpstr>command line  모듈 실행</vt:lpstr>
      <vt:lpstr>Import 모듈 처리</vt:lpstr>
      <vt:lpstr>모듈 namespace 검색하기</vt:lpstr>
      <vt:lpstr>4.5 Command  처리 </vt:lpstr>
      <vt:lpstr>Command 창</vt:lpstr>
      <vt:lpstr>Command line</vt:lpstr>
      <vt:lpstr>Command line - 예시</vt:lpstr>
      <vt:lpstr>PIP command 처리  </vt:lpstr>
      <vt:lpstr>PIP : 현재 설치된 모듈 조회</vt:lpstr>
      <vt:lpstr>PIP : 새로운 모듈 설치</vt:lpstr>
      <vt:lpstr>Jupyter notebook cell</vt:lpstr>
      <vt:lpstr>Pip list 보기</vt:lpstr>
      <vt:lpstr>Pip 로 모듈 추가 및 갱신</vt:lpstr>
      <vt:lpstr>Python 모듈 실행</vt:lpstr>
      <vt:lpstr>5.Python  함수</vt:lpstr>
      <vt:lpstr>5.1 함수란 </vt:lpstr>
      <vt:lpstr>Function  이해</vt:lpstr>
      <vt:lpstr>함수란  </vt:lpstr>
      <vt:lpstr>함수 정의</vt:lpstr>
      <vt:lpstr>함수 실행</vt:lpstr>
      <vt:lpstr>함수 정의/실행 예시</vt:lpstr>
      <vt:lpstr>Function  문서화</vt:lpstr>
      <vt:lpstr>함수 문서화</vt:lpstr>
      <vt:lpstr>Function  Scope</vt:lpstr>
      <vt:lpstr>함수 변수 Scoping</vt:lpstr>
      <vt:lpstr>함수-scope 관리 기준  </vt:lpstr>
      <vt:lpstr>함수 내에서 local 변수 </vt:lpstr>
      <vt:lpstr>함수 내에서 global 변수 갱신</vt:lpstr>
      <vt:lpstr>Return이 없을 때</vt:lpstr>
      <vt:lpstr>함수 결과 처리-None</vt:lpstr>
      <vt:lpstr>함수 결과가 없을 경우</vt:lpstr>
      <vt:lpstr>Return  결과</vt:lpstr>
      <vt:lpstr>함수 결과 처리-return</vt:lpstr>
      <vt:lpstr>Return 함수실행과 함수전달 차이</vt:lpstr>
      <vt:lpstr>함수 결과 처리-return</vt:lpstr>
      <vt:lpstr>Yield 결과</vt:lpstr>
      <vt:lpstr>함수 결과 처리-yield</vt:lpstr>
      <vt:lpstr>5.2 함수구조 </vt:lpstr>
      <vt:lpstr>Function  구조</vt:lpstr>
      <vt:lpstr>함수 class 구조</vt:lpstr>
      <vt:lpstr>함수 – 객체 내부 이해</vt:lpstr>
      <vt:lpstr>함수 구조  </vt:lpstr>
      <vt:lpstr>함수 내부 구조 : 조회 방법   </vt:lpstr>
      <vt:lpstr>함수는 누가 생성하나?</vt:lpstr>
      <vt:lpstr>Function  클래스 이해</vt:lpstr>
      <vt:lpstr>함수 인스턴스 생성시 구성</vt:lpstr>
      <vt:lpstr>Function 클래스 </vt:lpstr>
      <vt:lpstr>Function 클래스 : 예시</vt:lpstr>
      <vt:lpstr>함수 정의 : default 값 확인</vt:lpstr>
      <vt:lpstr>함수 정의 : 스페셜메소드 </vt:lpstr>
      <vt:lpstr>함수 정의 : 1 </vt:lpstr>
      <vt:lpstr>함수 정의 : 2 </vt:lpstr>
      <vt:lpstr>함수 정의 : 3 </vt:lpstr>
      <vt:lpstr>Function class: 3버전 </vt:lpstr>
      <vt:lpstr>함수 정의 : 3.x 버전 변경사항</vt:lpstr>
      <vt:lpstr>함수 정의 : 3.x 버전 변경사항</vt:lpstr>
      <vt:lpstr>함수 defaults 파라미터</vt:lpstr>
      <vt:lpstr>Inspect 로 함수 구조 이해</vt:lpstr>
      <vt:lpstr>inspect 모듈 : 함수 구조 조회  </vt:lpstr>
      <vt:lpstr>inspect 모듈 : 조회 예시</vt:lpstr>
      <vt:lpstr>inspect 모듈 : argument 조회</vt:lpstr>
      <vt:lpstr>inspect 모듈 :signature</vt:lpstr>
      <vt:lpstr>함수 실행 구조</vt:lpstr>
      <vt:lpstr>함수 실행 </vt:lpstr>
      <vt:lpstr>함수 실행 예시 </vt:lpstr>
      <vt:lpstr>함수 – 메모리 생성 규칙 </vt:lpstr>
      <vt:lpstr>함수 – 메모리 생성 예시 </vt:lpstr>
      <vt:lpstr>5.3 함수 InteranAl type </vt:lpstr>
      <vt:lpstr>Code 클래스 이해</vt:lpstr>
      <vt:lpstr>Code 클래스</vt:lpstr>
      <vt:lpstr>함수 내부 구조 : 로컬변수 확인   </vt:lpstr>
      <vt:lpstr>Frame class 이해</vt:lpstr>
      <vt:lpstr>frame  class 내부 속성</vt:lpstr>
      <vt:lpstr>frame 가져오기</vt:lpstr>
      <vt:lpstr>frame 정보 및 소스 보기</vt:lpstr>
      <vt:lpstr>frame 내 속성조회하기</vt:lpstr>
      <vt:lpstr>5.4 1급 함수란 </vt:lpstr>
      <vt:lpstr>1급 함수란</vt:lpstr>
      <vt:lpstr>First Class Object 조건</vt:lpstr>
      <vt:lpstr>First Class Object : 실행</vt:lpstr>
      <vt:lpstr>1급 함수 예시</vt:lpstr>
      <vt:lpstr>First Class Object : 변수할당</vt:lpstr>
      <vt:lpstr>First Class Object : 파라미터</vt:lpstr>
      <vt:lpstr>First Class Object : return</vt:lpstr>
      <vt:lpstr>5.5 Function  scope </vt:lpstr>
      <vt:lpstr>Function variable scope</vt:lpstr>
      <vt:lpstr>함수 변수 Scoping</vt:lpstr>
      <vt:lpstr>함수-scope 관리 기준  </vt:lpstr>
      <vt:lpstr> locals() 함수</vt:lpstr>
      <vt:lpstr>locals()</vt:lpstr>
      <vt:lpstr> 함수에서 global 이란</vt:lpstr>
      <vt:lpstr>globals()</vt:lpstr>
      <vt:lpstr> 함수에서 global 변수 처리</vt:lpstr>
      <vt:lpstr>global 변수 : immutable</vt:lpstr>
      <vt:lpstr>Global 변수 : mutable</vt:lpstr>
      <vt:lpstr>5.6 함수 파라미터 처리 </vt:lpstr>
      <vt:lpstr>Parameter/argment</vt:lpstr>
      <vt:lpstr>함수 인자 종류</vt:lpstr>
      <vt:lpstr>위치인자(position)</vt:lpstr>
      <vt:lpstr>함수 – 위치인자(key/value) </vt:lpstr>
      <vt:lpstr>함수-Namespace : 인자관리 </vt:lpstr>
      <vt:lpstr>위치인자(key/value)</vt:lpstr>
      <vt:lpstr> 위치인자를 key=value로 처리</vt:lpstr>
      <vt:lpstr> 파라미터에 없는 변수 사용시</vt:lpstr>
      <vt:lpstr>함수 파라미터 조회</vt:lpstr>
      <vt:lpstr>Inspect모듈 getcallargs 사용</vt:lpstr>
      <vt:lpstr>위치인자:초기값</vt:lpstr>
      <vt:lpstr>Default 파라미터 관리 기준</vt:lpstr>
      <vt:lpstr>함수 인자 -초기값 할당 </vt:lpstr>
      <vt:lpstr>인자 default 값 처리 이슈</vt:lpstr>
      <vt:lpstr>Default 값에 따른 처리 방식 </vt:lpstr>
      <vt:lpstr>Default 값에 따른 처리 예시</vt:lpstr>
      <vt:lpstr>Default를 mutable처리 이슈</vt:lpstr>
      <vt:lpstr>5.7 함수 파라미터 확장 </vt:lpstr>
      <vt:lpstr>가변 위치인자(tuple)</vt:lpstr>
      <vt:lpstr>가변위치인자 확인</vt:lpstr>
      <vt:lpstr>가변 위치인자 처리 예시</vt:lpstr>
      <vt:lpstr>가변 키워드 인자(dict)</vt:lpstr>
      <vt:lpstr>함수-키워드 인자 통합</vt:lpstr>
      <vt:lpstr>5.8 함수 파라미터 인자 통합 </vt:lpstr>
      <vt:lpstr>인자 혼용</vt:lpstr>
      <vt:lpstr>인자 할당  순서</vt:lpstr>
      <vt:lpstr>위치/가변 위치</vt:lpstr>
      <vt:lpstr>인자할당: 위치 + 가변위치</vt:lpstr>
      <vt:lpstr>인자할당: 멀티 위치 + 가변위치</vt:lpstr>
      <vt:lpstr>가변 위치/가변 키워드</vt:lpstr>
      <vt:lpstr>혼용 처리: 숫자 덧셈</vt:lpstr>
      <vt:lpstr>혼용 처리: list 처리</vt:lpstr>
      <vt:lpstr>혼용 처리:  dict 처리</vt:lpstr>
      <vt:lpstr>위치,가변 위치/키워드 </vt:lpstr>
      <vt:lpstr>가변위치와 가변 키워드</vt:lpstr>
      <vt:lpstr>5.9 함수 파라미터 unpack 처리 </vt:lpstr>
      <vt:lpstr>함수 인자 unpack</vt:lpstr>
      <vt:lpstr>파라미터 관리 기준</vt:lpstr>
      <vt:lpstr>Unpack이 필요한 이유</vt:lpstr>
      <vt:lpstr>위치 인자 unpack 처리</vt:lpstr>
      <vt:lpstr>키워드인자 unpack 처리</vt:lpstr>
      <vt:lpstr>tuple타입 인자 전달과 비교</vt:lpstr>
      <vt:lpstr>tuple타입 전달</vt:lpstr>
      <vt:lpstr>  *args로 전달</vt:lpstr>
      <vt:lpstr>Dict타입 인자 전달과 비교</vt:lpstr>
      <vt:lpstr> dict 타입 전달</vt:lpstr>
      <vt:lpstr>  **kwargs로 전달</vt:lpstr>
      <vt:lpstr>5.10 함수  호출  방법 </vt:lpstr>
      <vt:lpstr>Apply 함수 호출</vt:lpstr>
      <vt:lpstr>Apply 함수 만들기</vt:lpstr>
      <vt:lpstr>전달함수와 파라미터 동시 넘기기 </vt:lpstr>
      <vt:lpstr>외부 함수 호출 방식</vt:lpstr>
      <vt:lpstr>Global영역 함수 직접 참조: 예시</vt:lpstr>
      <vt:lpstr>함수 인자로 참조</vt:lpstr>
      <vt:lpstr>일반 호출 방법</vt:lpstr>
      <vt:lpstr>함수  호출</vt:lpstr>
      <vt:lpstr>반복 호출 방법</vt:lpstr>
      <vt:lpstr>함수 반복 호출</vt:lpstr>
      <vt:lpstr>함수 재귀호출</vt:lpstr>
      <vt:lpstr>Iteration : 함수 처리</vt:lpstr>
      <vt:lpstr>Iteration : 메소드 처리</vt:lpstr>
      <vt:lpstr>Generation : comprehension </vt:lpstr>
      <vt:lpstr>Generation :function</vt:lpstr>
      <vt:lpstr>5.11 함수 generator </vt:lpstr>
      <vt:lpstr>Generator 함수 구조</vt:lpstr>
      <vt:lpstr>Generator 함수 구조</vt:lpstr>
      <vt:lpstr>Generator 함수 : 단일호출 </vt:lpstr>
      <vt:lpstr>Generator 함수 : 연속 호출 </vt:lpstr>
      <vt:lpstr>Coroutine 처리</vt:lpstr>
      <vt:lpstr>Coroutine 처리: send 메소드 </vt:lpstr>
      <vt:lpstr>Generator 함수 :  연계 처리 </vt:lpstr>
      <vt:lpstr>5.12 Lambda (익명) 함수 </vt:lpstr>
      <vt:lpstr>익명함수 정의</vt:lpstr>
      <vt:lpstr>Lambda 함수</vt:lpstr>
      <vt:lpstr>Lambda 파라미터 지정 방식 변경</vt:lpstr>
      <vt:lpstr>Lambda 함수 예시</vt:lpstr>
      <vt:lpstr>Lambda vs. 함수 비교 </vt:lpstr>
      <vt:lpstr>구조</vt:lpstr>
      <vt:lpstr>실행 차이</vt:lpstr>
      <vt:lpstr>Lambda namespace</vt:lpstr>
      <vt:lpstr>Namespace와 scope</vt:lpstr>
      <vt:lpstr>Parameter 정의</vt:lpstr>
      <vt:lpstr>위치인자/키워드인자</vt:lpstr>
      <vt:lpstr>가변인자 - 위치</vt:lpstr>
      <vt:lpstr>가변인자 – 키/값</vt:lpstr>
      <vt:lpstr>If문 사용</vt:lpstr>
      <vt:lpstr>Lambda에서 if문 사용</vt:lpstr>
      <vt:lpstr>축약 비교 사용</vt:lpstr>
      <vt:lpstr>Lambda에서 단축 비교 연산</vt:lpstr>
      <vt:lpstr>Lambda 함수 실행 : 예시</vt:lpstr>
      <vt:lpstr>익명함수 실행</vt:lpstr>
      <vt:lpstr>Lambda 함수 실행</vt:lpstr>
      <vt:lpstr>Lambda 함수 실행 : 예시</vt:lpstr>
      <vt:lpstr>Lambda 함수 실행 </vt:lpstr>
      <vt:lpstr>Lambda 함수 실행 : 표현식</vt:lpstr>
      <vt:lpstr>5.13 Lambda (익명)함수 활용 </vt:lpstr>
      <vt:lpstr>List Comprehensions활용</vt:lpstr>
      <vt:lpstr>Comprehensions에 람다 넣기</vt:lpstr>
      <vt:lpstr>외부 함수 :  conprehension</vt:lpstr>
      <vt:lpstr>고계함수에 lambda 이용</vt:lpstr>
      <vt:lpstr>Lambda 내에 for문 에러</vt:lpstr>
      <vt:lpstr>Map 함수 : 2버전 </vt:lpstr>
      <vt:lpstr>Map 함수 : 3버전 </vt:lpstr>
      <vt:lpstr>reduce 함수 : 2버전</vt:lpstr>
      <vt:lpstr>reduce 함수 : 3버전</vt:lpstr>
      <vt:lpstr>filter 함수 : 2버전</vt:lpstr>
      <vt:lpstr>filter 함수 : 3버전</vt:lpstr>
      <vt:lpstr>Nested lambda</vt:lpstr>
      <vt:lpstr>함수 결과값에 lambda 할당</vt:lpstr>
      <vt:lpstr>함수의 결과 :lambda</vt:lpstr>
      <vt:lpstr>함수 결과를  함수로 전달</vt:lpstr>
      <vt:lpstr>5.14 Builtin  내장함수 (__builtins__) </vt:lpstr>
      <vt:lpstr> __builtins__ function</vt:lpstr>
      <vt:lpstr> 내장함수: 2.x</vt:lpstr>
      <vt:lpstr> 내장함수: 2.7버전</vt:lpstr>
      <vt:lpstr> 내장함수: 3.x</vt:lpstr>
      <vt:lpstr>intern</vt:lpstr>
      <vt:lpstr> intern:메모리 공유(global 지정)</vt:lpstr>
      <vt:lpstr> all/any</vt:lpstr>
      <vt:lpstr> all</vt:lpstr>
      <vt:lpstr> any</vt:lpstr>
      <vt:lpstr> min/max</vt:lpstr>
      <vt:lpstr> min</vt:lpstr>
      <vt:lpstr> max</vt:lpstr>
      <vt:lpstr> input</vt:lpstr>
      <vt:lpstr> input </vt:lpstr>
      <vt:lpstr> range</vt:lpstr>
      <vt:lpstr> range </vt:lpstr>
      <vt:lpstr>비교</vt:lpstr>
      <vt:lpstr> cmp </vt:lpstr>
      <vt:lpstr>숫자처리</vt:lpstr>
      <vt:lpstr> bin: 이진수처리</vt:lpstr>
      <vt:lpstr> oct: 팔진수처리</vt:lpstr>
      <vt:lpstr> hex: 십육진수처리</vt:lpstr>
      <vt:lpstr> abs:  절대값 구하기</vt:lpstr>
      <vt:lpstr> sum: 합계 구하기</vt:lpstr>
      <vt:lpstr> divmod: 몫과 나머지 구하기</vt:lpstr>
      <vt:lpstr> pow: 제곱구하기</vt:lpstr>
      <vt:lpstr> str/repr</vt:lpstr>
      <vt:lpstr>str과 repr  차이</vt:lpstr>
      <vt:lpstr> chr/ord</vt:lpstr>
      <vt:lpstr> chr</vt:lpstr>
      <vt:lpstr> ord</vt:lpstr>
      <vt:lpstr> in, reversed, len, iter  </vt:lpstr>
      <vt:lpstr>Container 내부 포함 등</vt:lpstr>
      <vt:lpstr> 내부 포함 등 예시 </vt:lpstr>
      <vt:lpstr>도움말 보기 함수</vt:lpstr>
      <vt:lpstr>help함수</vt:lpstr>
      <vt:lpstr>Namespace</vt:lpstr>
      <vt:lpstr>__import__함수</vt:lpstr>
      <vt:lpstr> vars() 함수</vt:lpstr>
      <vt:lpstr>dir함수</vt:lpstr>
      <vt:lpstr> callable</vt:lpstr>
      <vt:lpstr> callable : </vt:lpstr>
      <vt:lpstr> callable : 예시 </vt:lpstr>
      <vt:lpstr>인스턴스/클래스 점검 함수 </vt:lpstr>
      <vt:lpstr>issubclass 함수</vt:lpstr>
      <vt:lpstr>isinstance 함수</vt:lpstr>
      <vt:lpstr>Id  </vt:lpstr>
      <vt:lpstr>Id 함수</vt:lpstr>
      <vt:lpstr>hash  </vt:lpstr>
      <vt:lpstr>hash 함수</vt:lpstr>
      <vt:lpstr>hash 함수 오류 해결</vt:lpstr>
      <vt:lpstr>객체 속성 : 존재 여부 처리</vt:lpstr>
      <vt:lpstr>객체 속성이 없을 경우 에러 발생</vt:lpstr>
      <vt:lpstr>객체 속성이 없을 경우 에러 발생</vt:lpstr>
      <vt:lpstr>hasattr</vt:lpstr>
      <vt:lpstr>getattr</vt:lpstr>
      <vt:lpstr>객체 속성 : 갱신 처리</vt:lpstr>
      <vt:lpstr>setattr</vt:lpstr>
      <vt:lpstr>Setattr : class 멤버 추가</vt:lpstr>
      <vt:lpstr>Setattr : 함수 실행 개수 확인</vt:lpstr>
      <vt:lpstr>객체 속성 : 삭제 처리</vt:lpstr>
      <vt:lpstr>객체 속성이 없을 경우 에러 발생</vt:lpstr>
      <vt:lpstr>delattr</vt:lpstr>
      <vt:lpstr>함수 변수 스코프</vt:lpstr>
      <vt:lpstr>locals()/globals()</vt:lpstr>
      <vt:lpstr>직접 실행 함수들</vt:lpstr>
      <vt:lpstr>Compile 함수</vt:lpstr>
      <vt:lpstr>eval : Expression 실행</vt:lpstr>
      <vt:lpstr>exec : Statement 실행</vt:lpstr>
      <vt:lpstr>Run-time function 처리</vt:lpstr>
      <vt:lpstr>Text 실행 Class 만들기(1)</vt:lpstr>
      <vt:lpstr>Text 실행 Class 만들기(2)</vt:lpstr>
      <vt:lpstr>Text 실행 Class 만들기(3)</vt:lpstr>
      <vt:lpstr>5.15 부분 함수 (partial function)  </vt:lpstr>
      <vt:lpstr>Lambda : partial</vt:lpstr>
      <vt:lpstr>Lambda 함수 curry처리</vt:lpstr>
      <vt:lpstr>Curry : partial</vt:lpstr>
      <vt:lpstr>함수부분호출 : Curry</vt:lpstr>
      <vt:lpstr>functools: partial</vt:lpstr>
      <vt:lpstr>함수부분 호출 : functools 모듈</vt:lpstr>
      <vt:lpstr>  5.16 Memoization function  </vt:lpstr>
      <vt:lpstr>함수 처리 결과 저장하기</vt:lpstr>
      <vt:lpstr>동일한 함수 처리시 처리결과 저장</vt:lpstr>
      <vt:lpstr>실행함수 만들기</vt:lpstr>
      <vt:lpstr>실행함수를 만들기</vt:lpstr>
      <vt:lpstr>메모이제이션 함수 실행</vt:lpstr>
      <vt:lpstr>메모이제이션 함수 실행</vt:lpstr>
      <vt:lpstr>Decorator로 처리</vt:lpstr>
      <vt:lpstr>메모이제이션 함수 실행</vt:lpstr>
      <vt:lpstr>5.17 고계 함수 (high order function)  </vt:lpstr>
      <vt:lpstr>High Order Function</vt:lpstr>
      <vt:lpstr>High Order Function 란</vt:lpstr>
      <vt:lpstr>함수 인자/결과 값 처리</vt:lpstr>
      <vt:lpstr>Map 함수</vt:lpstr>
      <vt:lpstr>map 함수</vt:lpstr>
      <vt:lpstr>map 함수 : 버전 변경사항</vt:lpstr>
      <vt:lpstr>reduce 함수</vt:lpstr>
      <vt:lpstr>reduce 함수 : 버전변경사항</vt:lpstr>
      <vt:lpstr>reduce 함수 1</vt:lpstr>
      <vt:lpstr>reduce 함수 : 2</vt:lpstr>
      <vt:lpstr>filter함수</vt:lpstr>
      <vt:lpstr>filter 함수</vt:lpstr>
      <vt:lpstr>filter 함수 : 버전 주요 변경 사항</vt:lpstr>
      <vt:lpstr>5.18 내부 함수 (nested function) </vt:lpstr>
      <vt:lpstr>Nested Function</vt:lpstr>
      <vt:lpstr>함수를 내부함수 정의</vt:lpstr>
      <vt:lpstr>함수 내부에서만 내부함수 처리</vt:lpstr>
      <vt:lpstr>내부 함수를 외부로 전달</vt:lpstr>
      <vt:lpstr>5.19 Closure (free variable)  </vt:lpstr>
      <vt:lpstr>Closure context</vt:lpstr>
      <vt:lpstr>함수 – Closure 란</vt:lpstr>
      <vt:lpstr>함수 – Closure context</vt:lpstr>
      <vt:lpstr>함수 – Closure : 자유변수</vt:lpstr>
      <vt:lpstr>함수 – Closure : __closure__</vt:lpstr>
      <vt:lpstr>Free variable : 2버전</vt:lpstr>
      <vt:lpstr>자유변수</vt:lpstr>
      <vt:lpstr>함수 – Closure : 자유변수(1)</vt:lpstr>
      <vt:lpstr>함수 – Closure : 자유변수(2)</vt:lpstr>
      <vt:lpstr>Free variable : 3버전</vt:lpstr>
      <vt:lpstr>함수 Closure : 자유변수 갱신 </vt:lpstr>
      <vt:lpstr>함수 closure 계속 호출</vt:lpstr>
      <vt:lpstr>5.20 함수 체인 이해하기 </vt:lpstr>
      <vt:lpstr>함수 실행 체인 만들기</vt:lpstr>
      <vt:lpstr>함수 체인이란</vt:lpstr>
      <vt:lpstr>함수 체인 처리</vt:lpstr>
      <vt:lpstr>함수 호출 순서</vt:lpstr>
      <vt:lpstr>함수와 파라미터 분리하기</vt:lpstr>
      <vt:lpstr>함수와 파라미터 분리하기</vt:lpstr>
      <vt:lpstr>함수 객체와 파라미터호출 분리</vt:lpstr>
      <vt:lpstr>전달 함수를 실행하기</vt:lpstr>
      <vt:lpstr>5.21 함수 장식자 Decorator  구조 이해하기  </vt:lpstr>
      <vt:lpstr>Function Decorator</vt:lpstr>
      <vt:lpstr>Decorator 처리 흐름</vt:lpstr>
      <vt:lpstr>Decorator 사용 기법</vt:lpstr>
      <vt:lpstr>Decorator 의 역할 : 2버전</vt:lpstr>
      <vt:lpstr>Decorator 의 역할 : 3버전</vt:lpstr>
      <vt:lpstr>함수chain과 decorator 비교</vt:lpstr>
      <vt:lpstr>함수 chain과 decorator 차이</vt:lpstr>
      <vt:lpstr>함수 장식자 Decorator 구조 구성 방법 하기 </vt:lpstr>
      <vt:lpstr>Decorator 구성 순서</vt:lpstr>
      <vt:lpstr>1 : 함수 전달 받을 함수정의</vt:lpstr>
      <vt:lpstr>2 : 파라미터를 전달 받을 내부함수</vt:lpstr>
      <vt:lpstr>3 : 데코레이터 문법으로 변경</vt:lpstr>
      <vt:lpstr>5.22 Decorator 버전 변경 사항 (__wrapped__) </vt:lpstr>
      <vt:lpstr>__wrapped__ 속성</vt:lpstr>
      <vt:lpstr>__wrapped__속성 : 3버전</vt:lpstr>
      <vt:lpstr>5.23 함수 장식자 Decorator  활용 이해하기  </vt:lpstr>
      <vt:lpstr>Decorator : 함수만</vt:lpstr>
      <vt:lpstr>Decorator : 단순</vt:lpstr>
      <vt:lpstr>Decorator : 함수/파라미터</vt:lpstr>
      <vt:lpstr>Decorator : wrapping 방법</vt:lpstr>
      <vt:lpstr>Decorator: 파라미터  1개</vt:lpstr>
      <vt:lpstr>Decorator: 파라미터 여러개</vt:lpstr>
      <vt:lpstr>Functools 모듈 이용하기</vt:lpstr>
      <vt:lpstr>Decorator : functools 사용이유</vt:lpstr>
      <vt:lpstr>Decorator : functools 사용이유</vt:lpstr>
      <vt:lpstr>Functools Module 사용</vt:lpstr>
      <vt:lpstr>Decorator 함수 파라미터</vt:lpstr>
      <vt:lpstr>Decorator 파라미터 구성</vt:lpstr>
      <vt:lpstr>Decorator 파라미터 처리 </vt:lpstr>
      <vt:lpstr>Decorator 파라미터 처리 결과</vt:lpstr>
      <vt:lpstr>복수개 decorator</vt:lpstr>
      <vt:lpstr>복수 Function decorator 순서</vt:lpstr>
      <vt:lpstr>복수 decorator  예시: 정의</vt:lpstr>
      <vt:lpstr>복수 decorator  예시: 실행</vt:lpstr>
      <vt:lpstr>5.24 함수 장식자 Decorator 처리 활용 이해하기  (class 이용)  </vt:lpstr>
      <vt:lpstr>Class 이용: __new__</vt:lpstr>
      <vt:lpstr>Decorator : __new__ only</vt:lpstr>
      <vt:lpstr>Class에서  __call__ 이용</vt:lpstr>
      <vt:lpstr> __call__ 오버라이딩</vt:lpstr>
      <vt:lpstr>함수를 class 파라미터로 전달 </vt:lpstr>
      <vt:lpstr> Decorator : __call__ 미전달</vt:lpstr>
      <vt:lpstr>Decorator : __call__ 결과전달</vt:lpstr>
      <vt:lpstr> 파라미터와 함수 전달 분리 </vt:lpstr>
      <vt:lpstr> 1.class 데코레이터  정의</vt:lpstr>
      <vt:lpstr> 2.class를 데코레이터로 사용</vt:lpstr>
      <vt:lpstr>5.25 함수 장식자 Decorator 모듈 사용하기 </vt:lpstr>
      <vt:lpstr> decorator module</vt:lpstr>
      <vt:lpstr> decorator.decorator</vt:lpstr>
      <vt:lpstr> decorator 모듈: 에러처리</vt:lpstr>
      <vt:lpstr> decorator 모듈: 정상 처리</vt:lpstr>
      <vt:lpstr> 처리 흐름</vt:lpstr>
      <vt:lpstr> 1. decorator 함수 정의</vt:lpstr>
      <vt:lpstr> 2. 실행 함수 정의 및 실행</vt:lpstr>
      <vt:lpstr> 3. 전체 예시 1</vt:lpstr>
      <vt:lpstr>3. 전체 예시 2</vt:lpstr>
      <vt:lpstr>6.Python  클래스</vt:lpstr>
      <vt:lpstr>6.1 Object </vt:lpstr>
      <vt:lpstr>Object 란</vt:lpstr>
      <vt:lpstr>왜 모든 것을 객체로 관리하나?</vt:lpstr>
      <vt:lpstr>객체로  구성했나?</vt:lpstr>
      <vt:lpstr>타입에 대한 클래스</vt:lpstr>
      <vt:lpstr>6.2 클래스와 인스턴스 이해하기 </vt:lpstr>
      <vt:lpstr>클래스notation</vt:lpstr>
      <vt:lpstr>Class Notation</vt:lpstr>
      <vt:lpstr> class 내부 구조</vt:lpstr>
      <vt:lpstr>Class 문서화</vt:lpstr>
      <vt:lpstr> class 문서화</vt:lpstr>
      <vt:lpstr>인스턴스 notation</vt:lpstr>
      <vt:lpstr>Instance Notation</vt:lpstr>
      <vt:lpstr>Instance 구조</vt:lpstr>
      <vt:lpstr>Class  란</vt:lpstr>
      <vt:lpstr>Class란</vt:lpstr>
      <vt:lpstr>Class 작성 예시</vt:lpstr>
      <vt:lpstr>클래스 정의 : 스타일</vt:lpstr>
      <vt:lpstr>New style class</vt:lpstr>
      <vt:lpstr>Old style class</vt:lpstr>
      <vt:lpstr>Int Class 설명 예시</vt:lpstr>
      <vt:lpstr>Namespace &amp; scope 처리</vt:lpstr>
      <vt:lpstr>Object Namespace 흐름</vt:lpstr>
      <vt:lpstr>Class &amp; instance scope</vt:lpstr>
      <vt:lpstr>Class/Instance 관계 매핑</vt:lpstr>
      <vt:lpstr> class &amp; instance namespace</vt:lpstr>
      <vt:lpstr>6.3 Object class  이해하기 </vt:lpstr>
      <vt:lpstr>object class 이해하기</vt:lpstr>
      <vt:lpstr>object class : 1</vt:lpstr>
      <vt:lpstr>object class : 2</vt:lpstr>
      <vt:lpstr> 6.4 type class 이해하기 </vt:lpstr>
      <vt:lpstr> type 이해하기</vt:lpstr>
      <vt:lpstr> type과 object 관계</vt:lpstr>
      <vt:lpstr> type vs.object class 비교</vt:lpstr>
      <vt:lpstr>Type : 사용자 Class  생성</vt:lpstr>
      <vt:lpstr> type class   </vt:lpstr>
      <vt:lpstr> type class :  사용자 클래스 정의 </vt:lpstr>
      <vt:lpstr> type/object class 관계</vt:lpstr>
      <vt:lpstr>내장 클래스 구조 </vt:lpstr>
      <vt:lpstr> type class의 위치: __class__</vt:lpstr>
      <vt:lpstr> object class의 위치: __bases__</vt:lpstr>
      <vt:lpstr>내장 클래스와 인스턴스 구조</vt:lpstr>
      <vt:lpstr> 6.5 instance 생성자와 소멸자 </vt:lpstr>
      <vt:lpstr>인스턴스 생성 기초</vt:lpstr>
      <vt:lpstr>Instance 구조</vt:lpstr>
      <vt:lpstr>Instance 생성 방식</vt:lpstr>
      <vt:lpstr>Instance 생성 예시</vt:lpstr>
      <vt:lpstr>Instance Scope </vt:lpstr>
      <vt:lpstr>인스턴스 생성: __new__</vt:lpstr>
      <vt:lpstr> __new__ 사용하기</vt:lpstr>
      <vt:lpstr>__new__:  파라미터</vt:lpstr>
      <vt:lpstr>__new__:  에러 발생</vt:lpstr>
      <vt:lpstr> __new__ : class method</vt:lpstr>
      <vt:lpstr>Class object 로만 사용하기</vt:lpstr>
      <vt:lpstr> __new__ : 인스턴스 생성 막기</vt:lpstr>
      <vt:lpstr>인스턴스 초기화: __init__</vt:lpstr>
      <vt:lpstr>생성자-Creating Instance </vt:lpstr>
      <vt:lpstr>생성자를 함수로 사용하기</vt:lpstr>
      <vt:lpstr>Mutable/immutable 처리</vt:lpstr>
      <vt:lpstr>__new__과 __init__ 메소드 </vt:lpstr>
      <vt:lpstr> tuple vs. list 차이</vt:lpstr>
      <vt:lpstr> 사용자 정의 class</vt:lpstr>
      <vt:lpstr>__del__ 사용하기</vt:lpstr>
      <vt:lpstr> __del__: </vt:lpstr>
      <vt:lpstr>소멸자- Destroying Objects</vt:lpstr>
      <vt:lpstr>객체 내의 __call__  처리 방법</vt:lpstr>
      <vt:lpstr>인스턴스를 직접 호출</vt:lpstr>
      <vt:lpstr>__init__과 __call__ 메소드 차이 1</vt:lpstr>
      <vt:lpstr>__init__과 __call__ 메소드 차이 2</vt:lpstr>
      <vt:lpstr>  6.6 함수를 이용해서  생성하기 </vt:lpstr>
      <vt:lpstr>함수 내부에 메소드 처리</vt:lpstr>
      <vt:lpstr>함수로 메소드 감추기</vt:lpstr>
      <vt:lpstr>함수 내부에서 생성</vt:lpstr>
      <vt:lpstr>외부함수 추가해서 생성</vt:lpstr>
      <vt:lpstr>  6.7 object Scope  이해하기 </vt:lpstr>
      <vt:lpstr>객체 scope 이해하기</vt:lpstr>
      <vt:lpstr>Object Scope </vt:lpstr>
      <vt:lpstr>Namespace 관리</vt:lpstr>
      <vt:lpstr> Class/instance Member 차이 </vt:lpstr>
      <vt:lpstr>Namespace 검색</vt:lpstr>
      <vt:lpstr>Binding class/instance variable</vt:lpstr>
      <vt:lpstr>Class는 인스턴스에 공유</vt:lpstr>
      <vt:lpstr>Class 정의</vt:lpstr>
      <vt:lpstr>인스턴스 생성</vt:lpstr>
      <vt:lpstr>Class variable는 공유된 변수</vt:lpstr>
      <vt:lpstr>  6.8 class Namespace (__dict__) 멤버관리 </vt:lpstr>
      <vt:lpstr>Class Member 구조</vt:lpstr>
      <vt:lpstr> Class Member : 변수</vt:lpstr>
      <vt:lpstr> Class Member : 메소드</vt:lpstr>
      <vt:lpstr>변수 접근</vt:lpstr>
      <vt:lpstr>Members(변수) Access</vt:lpstr>
      <vt:lpstr>Members(변수) Access -세부</vt:lpstr>
      <vt:lpstr>  6.9 instance namespace (__dict__) 멤버관리 </vt:lpstr>
      <vt:lpstr>Instance Member 구조</vt:lpstr>
      <vt:lpstr>Instance Member : 변수</vt:lpstr>
      <vt:lpstr>  6.10내장함수를 이용한 namespace 접근 </vt:lpstr>
      <vt:lpstr>내장함수를 통한 객체접근</vt:lpstr>
      <vt:lpstr>Built-in 내장함수</vt:lpstr>
      <vt:lpstr>속성 호출</vt:lpstr>
      <vt:lpstr>메소드 호출 </vt:lpstr>
      <vt:lpstr>__getattribute__</vt:lpstr>
      <vt:lpstr>__getattribute__ 처리</vt:lpstr>
      <vt:lpstr>__getattribute__ 오류</vt:lpstr>
      <vt:lpstr>__getattribute__ : binding</vt:lpstr>
      <vt:lpstr>__setattr__</vt:lpstr>
      <vt:lpstr>속성 갱신 : __setattr__</vt:lpstr>
      <vt:lpstr>__delattr__</vt:lpstr>
      <vt:lpstr>속성 갱신 : __delattr__</vt:lpstr>
      <vt:lpstr>  6.11 인스턴 (__slots__) 멤버관리 </vt:lpstr>
      <vt:lpstr>__slots__ 이해하기</vt:lpstr>
      <vt:lpstr> __slots__ : 사용하는 이유</vt:lpstr>
      <vt:lpstr> __slots__ : tuple 처리</vt:lpstr>
      <vt:lpstr> __slots__: list처리</vt:lpstr>
      <vt:lpstr>__slots__ 제약</vt:lpstr>
      <vt:lpstr> __slots__: runtime 추가</vt:lpstr>
      <vt:lpstr> __slots__: 생성시 오류</vt:lpstr>
      <vt:lpstr> __slots__ : __dict__가 미생성</vt:lpstr>
      <vt:lpstr> __slots__ : __dict__ 강제 생성</vt:lpstr>
      <vt:lpstr>__slots__ 메소드 제약</vt:lpstr>
      <vt:lpstr> class 내부 보관에는 제약이 없음</vt:lpstr>
      <vt:lpstr>  6.12 Method  첫번째 인자 이해하기 </vt:lpstr>
      <vt:lpstr>__self__ 속성</vt:lpstr>
      <vt:lpstr>Method bound 방식</vt:lpstr>
      <vt:lpstr>Binding 변수</vt:lpstr>
      <vt:lpstr>클래스와 메소드 내부 역할</vt:lpstr>
      <vt:lpstr>  6.13 Method  첫번째 인자 이해하기 (self) </vt:lpstr>
      <vt:lpstr> self 란</vt:lpstr>
      <vt:lpstr> self 사용 이유</vt:lpstr>
      <vt:lpstr>Instance method bound</vt:lpstr>
      <vt:lpstr>인스턴스 메소드 : __self__</vt:lpstr>
      <vt:lpstr>인스턴스 메소드 bound</vt:lpstr>
      <vt:lpstr>메소드 접근자: 인스턴스</vt:lpstr>
      <vt:lpstr> self는 참조변수</vt:lpstr>
      <vt:lpstr>self: Instance 멤버 접근자</vt:lpstr>
      <vt:lpstr>Members(메소드) Access</vt:lpstr>
      <vt:lpstr>Members(메소드) Access-세부</vt:lpstr>
      <vt:lpstr>  6.14 Method  첫번째 인자 이해하기 (cls) </vt:lpstr>
      <vt:lpstr> cls 란</vt:lpstr>
      <vt:lpstr> cls 사용 이유</vt:lpstr>
      <vt:lpstr>Classmethod 호출</vt:lpstr>
      <vt:lpstr>Classmethod class 이해</vt:lpstr>
      <vt:lpstr>Class method bound</vt:lpstr>
      <vt:lpstr>클래스 메소드 : __self__</vt:lpstr>
      <vt:lpstr>클래스 메소드 bound</vt:lpstr>
      <vt:lpstr>메소드 접근자: class</vt:lpstr>
      <vt:lpstr>클래스메소드란?</vt:lpstr>
      <vt:lpstr>Classmethod class란</vt:lpstr>
      <vt:lpstr>Class 메소드  접근자 - cls</vt:lpstr>
      <vt:lpstr>Classmethod 정의 주의사항</vt:lpstr>
      <vt:lpstr>Class method 지정시 주의</vt:lpstr>
      <vt:lpstr>   6.15 method chain </vt:lpstr>
      <vt:lpstr>Method Chain</vt:lpstr>
      <vt:lpstr>Self Method Chain</vt:lpstr>
      <vt:lpstr>Method Chain</vt:lpstr>
      <vt:lpstr>타 객체  Method Chain</vt:lpstr>
      <vt:lpstr>  6.16 class method decorator  사용하기 </vt:lpstr>
      <vt:lpstr>Class Method 이해하기</vt:lpstr>
      <vt:lpstr>@classmethod 에러 발생</vt:lpstr>
      <vt:lpstr>@classmethod : 데코레이터</vt:lpstr>
      <vt:lpstr>Class로만 접근하려면</vt:lpstr>
      <vt:lpstr>decorator</vt:lpstr>
      <vt:lpstr>Classmethod 호출</vt:lpstr>
      <vt:lpstr>Classmethod 외부정의/호출</vt:lpstr>
      <vt:lpstr>  6.17 멤버 메소드 (static)  접근 </vt:lpstr>
      <vt:lpstr>메소드 접근자: static</vt:lpstr>
      <vt:lpstr>Static Method란</vt:lpstr>
      <vt:lpstr>Staticmehtod class</vt:lpstr>
      <vt:lpstr>static method bound</vt:lpstr>
      <vt:lpstr>static 메소드 bound</vt:lpstr>
      <vt:lpstr> self/cls 미사용</vt:lpstr>
      <vt:lpstr> staticmethod 사용 이유</vt:lpstr>
      <vt:lpstr> staticmethod: 인스턴스 생성</vt:lpstr>
      <vt:lpstr> 외부 함수를 class 내에서 사용</vt:lpstr>
      <vt:lpstr>클래스에서 함수정의 및 호출</vt:lpstr>
      <vt:lpstr>Class내  함수 정의 : 2버전 오류 </vt:lpstr>
      <vt:lpstr>Class내 변수에 함수 할당: 2버전오류</vt:lpstr>
      <vt:lpstr>Class내 함수 처리: 3버전 정상</vt:lpstr>
      <vt:lpstr>  6.18 static method decorator  사용하기</vt:lpstr>
      <vt:lpstr>Staticmethod 호출</vt:lpstr>
      <vt:lpstr>Staticmethod class 호출</vt:lpstr>
      <vt:lpstr>decorator</vt:lpstr>
      <vt:lpstr>Staticmethod 호출</vt:lpstr>
      <vt:lpstr>Staticmethod 외부정의/호출</vt:lpstr>
      <vt:lpstr>   6.19 함수를 메소드로  전환하기 </vt:lpstr>
      <vt:lpstr>함수를 메소드로 전환</vt:lpstr>
      <vt:lpstr>메소드 첫번째 인자는 객체</vt:lpstr>
      <vt:lpstr>함수를 메소드로 전환</vt:lpstr>
      <vt:lpstr>6.20 클래스를 상속하기 </vt:lpstr>
      <vt:lpstr>Class Inheritance</vt:lpstr>
      <vt:lpstr>Class 상속 구조</vt:lpstr>
      <vt:lpstr>Inheritance</vt:lpstr>
      <vt:lpstr>상속시 scope</vt:lpstr>
      <vt:lpstr>Inheritance- scope</vt:lpstr>
      <vt:lpstr>Inheritance - 예시</vt:lpstr>
      <vt:lpstr>상속 처리 비교</vt:lpstr>
      <vt:lpstr>Isinstance/issubclass 확인</vt:lpstr>
      <vt:lpstr>생성자 오버라이딩</vt:lpstr>
      <vt:lpstr>메소드 오버라이딩</vt:lpstr>
      <vt:lpstr>상속구조 확인하기(MRO)</vt:lpstr>
      <vt:lpstr>Method resolution order</vt:lpstr>
      <vt:lpstr>상속 순위 : __mro__, mro()</vt:lpstr>
      <vt:lpstr>MRO 처리 시 오류</vt:lpstr>
      <vt:lpstr>메소드에 대한 정보 확인</vt:lpstr>
      <vt:lpstr>상속된 클래스 확인</vt:lpstr>
      <vt:lpstr>6.21 부모 class 호출  </vt:lpstr>
      <vt:lpstr>부모 class 메소드 사용</vt:lpstr>
      <vt:lpstr> bound/unbound 이해하기</vt:lpstr>
      <vt:lpstr>부모 class : 생성자 사용</vt:lpstr>
      <vt:lpstr>부모 class :unbound 메소드</vt:lpstr>
      <vt:lpstr>부모 class :bound 메소드</vt:lpstr>
      <vt:lpstr>Super() 사용하기</vt:lpstr>
      <vt:lpstr>Super() 함수(2.x)</vt:lpstr>
      <vt:lpstr>Super() 을 이용한 접근(2.x)</vt:lpstr>
      <vt:lpstr> 6.22 다형성 override 이해하기 </vt:lpstr>
      <vt:lpstr>Overriding</vt:lpstr>
      <vt:lpstr>Overriding</vt:lpstr>
      <vt:lpstr>Overriding 구조</vt:lpstr>
      <vt:lpstr> 6.23 다형성 override (special Method) 이해하기 </vt:lpstr>
      <vt:lpstr>Special method 처리  </vt:lpstr>
      <vt:lpstr>연산자 Overriding 예시</vt:lpstr>
      <vt:lpstr>__str__/__repr__</vt:lpstr>
      <vt:lpstr>__str__/__repr__ 차이</vt:lpstr>
      <vt:lpstr> __str__/__repr__위치</vt:lpstr>
      <vt:lpstr>__str__/__repr__ override</vt:lpstr>
      <vt:lpstr>. 연사자 overriding</vt:lpstr>
      <vt:lpstr>__getitem__ 메소드</vt:lpstr>
      <vt:lpstr> dict:./[] 연사자 overriding</vt:lpstr>
      <vt:lpstr>__getattribute__ 처리 순서</vt:lpstr>
      <vt:lpstr>클래스 호출과 인스턴스 호출</vt:lpstr>
      <vt:lpstr>추상 클래스 존재시 처리 예시</vt:lpstr>
      <vt:lpstr>[] 연산자 </vt:lpstr>
      <vt:lpstr>Sequence  class 정의</vt:lpstr>
      <vt:lpstr>Specail method override 위치</vt:lpstr>
      <vt:lpstr> [] 연사자 missing 처리</vt:lpstr>
      <vt:lpstr>6.24 객체 관계 이해하기 </vt:lpstr>
      <vt:lpstr>Association 이해</vt:lpstr>
      <vt:lpstr>Association</vt:lpstr>
      <vt:lpstr>Association Notation</vt:lpstr>
      <vt:lpstr>Association</vt:lpstr>
      <vt:lpstr>Association 이해</vt:lpstr>
      <vt:lpstr>Association:Object Chain</vt:lpstr>
      <vt:lpstr>Association:  작성 예시</vt:lpstr>
      <vt:lpstr>Dependency</vt:lpstr>
      <vt:lpstr>Dependency</vt:lpstr>
      <vt:lpstr>Dependency: Method 호출시</vt:lpstr>
      <vt:lpstr>Object Chain</vt:lpstr>
      <vt:lpstr>Object Chain</vt:lpstr>
      <vt:lpstr>6.25 Information Hiding (_변수 이용) </vt:lpstr>
      <vt:lpstr>단순 이름 변경 </vt:lpstr>
      <vt:lpstr>_명칭 </vt:lpstr>
      <vt:lpstr>6.26 Information Hiding (__변수 이용)</vt:lpstr>
      <vt:lpstr>Mangling 변수</vt:lpstr>
      <vt:lpstr>Binding variable : mangling</vt:lpstr>
      <vt:lpstr>__명칭 :mangling 속성</vt:lpstr>
      <vt:lpstr>Mangling 메소드</vt:lpstr>
      <vt:lpstr>__명칭 :mangling 메소드</vt:lpstr>
      <vt:lpstr>__메소드는 오버라이드 안됨</vt:lpstr>
      <vt:lpstr>6.27 Information Hiding -descriptor 클래스 이용</vt:lpstr>
      <vt:lpstr>Descriptor protocol</vt:lpstr>
      <vt:lpstr>Descriptor란 </vt:lpstr>
      <vt:lpstr>Descriptor 종류</vt:lpstr>
      <vt:lpstr>Descriptor 이해</vt:lpstr>
      <vt:lpstr>Descriptor</vt:lpstr>
      <vt:lpstr>Descriptor 처리 방식 </vt:lpstr>
      <vt:lpstr>Descriptor 메소드</vt:lpstr>
      <vt:lpstr>Descriptor 메소드 정의</vt:lpstr>
      <vt:lpstr>Descriptor 메소드 파라미터</vt:lpstr>
      <vt:lpstr> int 타입의 디스크립터 예시</vt:lpstr>
      <vt:lpstr>int.__add__ : descriptor</vt:lpstr>
      <vt:lpstr>int.__add__.__get__</vt:lpstr>
      <vt:lpstr>int.__add__.__get__ 예시</vt:lpstr>
      <vt:lpstr>데이터 디스크립터 예시</vt:lpstr>
      <vt:lpstr>1. Descriptor 클래스 정의</vt:lpstr>
      <vt:lpstr>2. 사용 클래스 정의</vt:lpstr>
      <vt:lpstr>3. 사용 클래스의 인스턴스 생성</vt:lpstr>
      <vt:lpstr>Descriptor : 직접 멤버 접근</vt:lpstr>
      <vt:lpstr>Descriptor : 상속 구현</vt:lpstr>
      <vt:lpstr>Descriptor : 한번 사용</vt:lpstr>
      <vt:lpstr>Descriptor: 함수 사용</vt:lpstr>
      <vt:lpstr> getattr/setattr/delattr 함수 1</vt:lpstr>
      <vt:lpstr> getattr/setattr/delattr 함수 2</vt:lpstr>
      <vt:lpstr>Descriptor : 여러번 사용 1</vt:lpstr>
      <vt:lpstr>Descriptor : 여러번 사용 2</vt:lpstr>
      <vt:lpstr>Descriptor : 여러번 사용 3</vt:lpstr>
      <vt:lpstr>Binding descriptor</vt:lpstr>
      <vt:lpstr>처리절차: 1.Descriptor 정의</vt:lpstr>
      <vt:lpstr>처리절차 : 2. 세부 정의 및 실행</vt:lpstr>
      <vt:lpstr>Descriptor 세부 설명</vt:lpstr>
      <vt:lpstr>Descriptor 실행 구조</vt:lpstr>
      <vt:lpstr>Descriptor 실행 구조 :흐름 1</vt:lpstr>
      <vt:lpstr>Descriptor 실행 구조 :흐름 2</vt:lpstr>
      <vt:lpstr>Descriptor 실행 구조 :흐름 3</vt:lpstr>
      <vt:lpstr>6.28 Information Hiding -property  테코레이터 </vt:lpstr>
      <vt:lpstr> property 란</vt:lpstr>
      <vt:lpstr>Property class</vt:lpstr>
      <vt:lpstr>Property</vt:lpstr>
      <vt:lpstr> property class 예시</vt:lpstr>
      <vt:lpstr>Property- property 함수</vt:lpstr>
      <vt:lpstr> property decorator 예시</vt:lpstr>
      <vt:lpstr>Property : decorator</vt:lpstr>
      <vt:lpstr>6.29 인터페이스 (Duck typing) 처리 </vt:lpstr>
      <vt:lpstr>Duck typing</vt:lpstr>
      <vt:lpstr>Duck typeing 정의 방법</vt:lpstr>
      <vt:lpstr>Duck typeing 정의 : 함수</vt:lpstr>
      <vt:lpstr>Duck typeing : 함수 구현(1)</vt:lpstr>
      <vt:lpstr>Duck typeing : 함수 구현(2)</vt:lpstr>
      <vt:lpstr>Duck typeing 정의 : 클래스</vt:lpstr>
      <vt:lpstr>Duck typeing : 클래스 구현(1)</vt:lpstr>
      <vt:lpstr>Duck typeing : 클래스 구현(2)</vt:lpstr>
      <vt:lpstr> 6.30 인터페이스  (Mixin) 처리 </vt:lpstr>
      <vt:lpstr>Mixin 이해하기</vt:lpstr>
      <vt:lpstr>Mixin</vt:lpstr>
      <vt:lpstr>Mixin 구현</vt:lpstr>
      <vt:lpstr>6.31 Abstract (일반) class </vt:lpstr>
      <vt:lpstr>추상 클래스 기본</vt:lpstr>
      <vt:lpstr>Abstract Class</vt:lpstr>
      <vt:lpstr>Abstract Class 정의 방법</vt:lpstr>
      <vt:lpstr>ABC: exception 처리</vt:lpstr>
      <vt:lpstr>추상클래스 정의</vt:lpstr>
      <vt:lpstr>구현 클래스 정의</vt:lpstr>
      <vt:lpstr>구현 클래스 실행</vt:lpstr>
      <vt:lpstr>Exception 방식이 단점</vt:lpstr>
      <vt:lpstr> 6.32 Abstract (decorator) class </vt:lpstr>
      <vt:lpstr>데코레이터 이용</vt:lpstr>
      <vt:lpstr>@abstractmethod 정의 1</vt:lpstr>
      <vt:lpstr>@abstractmethod 정의 2</vt:lpstr>
      <vt:lpstr>@abstractmethod 정의 3</vt:lpstr>
      <vt:lpstr> 6.33 Abstract (abc 모듈) class </vt:lpstr>
      <vt:lpstr>추상화 모듈 import</vt:lpstr>
      <vt:lpstr>Abstract Class : import</vt:lpstr>
      <vt:lpstr>Abstract Class : import 결과</vt:lpstr>
      <vt:lpstr>Abstract Class 버전별 처리 </vt:lpstr>
      <vt:lpstr>ABC: abc import 이해</vt:lpstr>
      <vt:lpstr>추상화 클래스: 생성 오류</vt:lpstr>
      <vt:lpstr>Abstractmethod 일부 정의</vt:lpstr>
      <vt:lpstr>구현 클래스 전부 재정의 후 실행</vt:lpstr>
      <vt:lpstr>추상화 property 사용</vt:lpstr>
      <vt:lpstr>Abstract Class :abstractproperty </vt:lpstr>
      <vt:lpstr>Abstract Class :property 구현</vt:lpstr>
      <vt:lpstr>Abstract Class :property 구현</vt:lpstr>
      <vt:lpstr> 6.34 Runtime 클래스 생성 </vt:lpstr>
      <vt:lpstr>Type 함수 사용</vt:lpstr>
      <vt:lpstr>Type 함수  </vt:lpstr>
      <vt:lpstr>Type 함수 : 클래스 만들기 1 </vt:lpstr>
      <vt:lpstr>Type 함수 : 클래스 만들기 2 </vt:lpstr>
      <vt:lpstr>Type 함수 : 사용자 클래스 상속처리</vt:lpstr>
      <vt:lpstr>사용자클래스로 클래스 생성</vt:lpstr>
      <vt:lpstr> __new__/__init__  정의</vt:lpstr>
      <vt:lpstr>사용자 함수로 클래스 생성</vt:lpstr>
      <vt:lpstr>클래스 생성 함수 작성</vt:lpstr>
      <vt:lpstr>클래스 멤버 추가 </vt:lpstr>
      <vt:lpstr>함수로 클래스 생성 </vt:lpstr>
      <vt:lpstr>7.객체지향 개념  이해하기</vt:lpstr>
      <vt:lpstr>7.1 객체지향 개념적 접근 </vt:lpstr>
      <vt:lpstr>객체지향이란?</vt:lpstr>
      <vt:lpstr>왜 객체지향을 하는가? </vt:lpstr>
      <vt:lpstr>객체를 보는 법</vt:lpstr>
      <vt:lpstr>객체지향 사물의 분류</vt:lpstr>
      <vt:lpstr>객체의 생명주기 관리 </vt:lpstr>
      <vt:lpstr>7.2 객체지향 설계 기법 (design by contracts) </vt:lpstr>
      <vt:lpstr>계약에 의한 설계</vt:lpstr>
      <vt:lpstr>계약중심의 설계</vt:lpstr>
      <vt:lpstr> 왜 계약중심 설계가 필요한가?</vt:lpstr>
      <vt:lpstr> 계약당사자간의  명기조건</vt:lpstr>
      <vt:lpstr>상속 이슈 해결하기</vt:lpstr>
      <vt:lpstr>비즈니스 적용시 상속 이슈</vt:lpstr>
      <vt:lpstr>상속대신 연관관계로 표현 </vt:lpstr>
      <vt:lpstr>상속을 끊을 경우 어떤 대안은</vt:lpstr>
      <vt:lpstr>추상화 이슈</vt:lpstr>
      <vt:lpstr>기술과 비즈니스의 추상화 차이</vt:lpstr>
      <vt:lpstr>비즈니스적인 추상화가 필요</vt:lpstr>
      <vt:lpstr>재사용성의 이슈</vt:lpstr>
      <vt:lpstr>왜 스파게티가 될까?</vt:lpstr>
      <vt:lpstr>7.3 객체지향 설계 기법 (Solid) </vt:lpstr>
      <vt:lpstr>SOLID?</vt:lpstr>
      <vt:lpstr>SOLID</vt:lpstr>
      <vt:lpstr>단일 책임</vt:lpstr>
      <vt:lpstr>단일 책임 원칙</vt:lpstr>
      <vt:lpstr>단일 책임 원칙: 예시</vt:lpstr>
      <vt:lpstr>개방-폐쇄</vt:lpstr>
      <vt:lpstr>개방-폐쇄 원칙</vt:lpstr>
      <vt:lpstr>개방-폐쇄 원칙: 예시</vt:lpstr>
      <vt:lpstr>리스코프 치환</vt:lpstr>
      <vt:lpstr>리스코프 치환 원칙</vt:lpstr>
      <vt:lpstr>리스코프 치환 오용</vt:lpstr>
      <vt:lpstr>리스코프 치환 원칙 : 예시</vt:lpstr>
      <vt:lpstr>인터페이스 분리</vt:lpstr>
      <vt:lpstr>인터페이스 분리 원칙</vt:lpstr>
      <vt:lpstr>인터페이스 분리 원칙 : 예시</vt:lpstr>
      <vt:lpstr>의존관계 역전</vt:lpstr>
      <vt:lpstr>의존관계 역전 원칙</vt:lpstr>
      <vt:lpstr>의존관계 역전 원칙: 예시</vt:lpstr>
      <vt:lpstr>7.4 객체지향 설계 기법 (DDD) </vt:lpstr>
      <vt:lpstr>Domain Driven Design</vt:lpstr>
      <vt:lpstr>개념모델 수립</vt:lpstr>
      <vt:lpstr>개념과 구현 모델의 분리</vt:lpstr>
      <vt:lpstr>구현 모델간의 공통 모델 분리</vt:lpstr>
      <vt:lpstr>구현 모델의 분리 기준?</vt:lpstr>
      <vt:lpstr>7.5 모델링을 위한  객체/클래스 식별 기준 </vt:lpstr>
      <vt:lpstr>Class 이해</vt:lpstr>
      <vt:lpstr>클래스 명명규칙 및 정의</vt:lpstr>
      <vt:lpstr>클래스 구성</vt:lpstr>
      <vt:lpstr>클래스의 성질</vt:lpstr>
      <vt:lpstr>클래스가 갖춰야 할 요건</vt:lpstr>
      <vt:lpstr>분류 식별 기준</vt:lpstr>
      <vt:lpstr>카테고리화에 의한 분류:상품</vt:lpstr>
      <vt:lpstr>카테고리화에 의한 분류: 서비스</vt:lpstr>
      <vt:lpstr>집합 식별 기준</vt:lpstr>
      <vt:lpstr>집합으로 규정할 수 있어야 함</vt:lpstr>
      <vt:lpstr>공통성과 변이성을 구분</vt:lpstr>
      <vt:lpstr>독립적인 집합 이어야 함</vt:lpstr>
      <vt:lpstr>사물/비사물 기준 분류 </vt:lpstr>
      <vt:lpstr>사물(Things) 정의</vt:lpstr>
      <vt:lpstr>비사물(Non-Things) 정의</vt:lpstr>
      <vt:lpstr>행위 기준 분류 </vt:lpstr>
      <vt:lpstr>행위관리 대상체의  분리</vt:lpstr>
      <vt:lpstr>Scale in 분류</vt:lpstr>
      <vt:lpstr>서브 클래스화에 의한 분류</vt:lpstr>
      <vt:lpstr>Scale in을 자기 참조 구조 통합</vt:lpstr>
      <vt:lpstr>자기참조를 위한 계층 구조화</vt:lpstr>
      <vt:lpstr>Scale out  분류</vt:lpstr>
      <vt:lpstr>클래스간의 상호작용 확장</vt:lpstr>
      <vt:lpstr>관리하고자 하는 대상 확장</vt:lpstr>
      <vt:lpstr>8.Exception </vt:lpstr>
      <vt:lpstr> 8.1 Exception 발생 </vt:lpstr>
      <vt:lpstr>Raise 기본</vt:lpstr>
      <vt:lpstr>Raise</vt:lpstr>
      <vt:lpstr>Raise : 메시지 넣기</vt:lpstr>
      <vt:lpstr>Raise 발생 시키기</vt:lpstr>
      <vt:lpstr>Raise : 함수 내부</vt:lpstr>
      <vt:lpstr>Raise : 메소드 내부</vt:lpstr>
      <vt:lpstr>Raise : 모듈간</vt:lpstr>
      <vt:lpstr> 8. 2 Exception 문장 </vt:lpstr>
      <vt:lpstr>Exception 문장</vt:lpstr>
      <vt:lpstr>Exception 처리 구문</vt:lpstr>
      <vt:lpstr>Try-except-[else] </vt:lpstr>
      <vt:lpstr>Try-[except]-finally</vt:lpstr>
      <vt:lpstr> 8.3 Exception 처리 </vt:lpstr>
      <vt:lpstr>Exception 처리 기준 </vt:lpstr>
      <vt:lpstr>Exception : bubbling</vt:lpstr>
      <vt:lpstr>Exception  잡기</vt:lpstr>
      <vt:lpstr>내부 로직</vt:lpstr>
      <vt:lpstr>메소드 </vt:lpstr>
      <vt:lpstr>모듈간  </vt:lpstr>
      <vt:lpstr>두 개 Exceotion 묶어처리</vt:lpstr>
      <vt:lpstr>두개 exception을 하나로 처리  </vt:lpstr>
      <vt:lpstr>모든 Exceotion 묶어처리</vt:lpstr>
      <vt:lpstr>모든 exception을 하나로 처리  </vt:lpstr>
      <vt:lpstr> 8.4 Exception  상세 처리 예시 </vt:lpstr>
      <vt:lpstr>동일 모듈 내</vt:lpstr>
      <vt:lpstr>동일 모듈에서 함수 실행시</vt:lpstr>
      <vt:lpstr>모듈을 실행할 경우 오류처리</vt:lpstr>
      <vt:lpstr>타 모듈 오류 처리</vt:lpstr>
      <vt:lpstr>타 모듈에서 호출시</vt:lpstr>
      <vt:lpstr>8.5 내장 Exception </vt:lpstr>
      <vt:lpstr>__builtins__</vt:lpstr>
      <vt:lpstr>__builtins__ 내의 예외 추출</vt:lpstr>
      <vt:lpstr>__builtins__ 내의 예외 추출</vt:lpstr>
      <vt:lpstr>Exception class</vt:lpstr>
      <vt:lpstr>Exception class 구조</vt:lpstr>
      <vt:lpstr>Exception 메시지 검색</vt:lpstr>
      <vt:lpstr>Exception 메시지</vt:lpstr>
      <vt:lpstr>Exception 발생시 메시지처리</vt:lpstr>
      <vt:lpstr>내장 exception</vt:lpstr>
      <vt:lpstr>내장 Exception(1) </vt:lpstr>
      <vt:lpstr>내장 Exception(2) </vt:lpstr>
      <vt:lpstr>8.6 사용자 지정 Exception </vt:lpstr>
      <vt:lpstr>User Exception </vt:lpstr>
      <vt:lpstr>User Exception 처리</vt:lpstr>
      <vt:lpstr>8.7 traceback </vt:lpstr>
      <vt:lpstr>traceback</vt:lpstr>
      <vt:lpstr> traceback 모듈</vt:lpstr>
      <vt:lpstr>9.Python  주요모듈</vt:lpstr>
      <vt:lpstr>  types </vt:lpstr>
      <vt:lpstr> types 모듈내의 타입 통합</vt:lpstr>
      <vt:lpstr> types 모듈: 3버전</vt:lpstr>
      <vt:lpstr>  math 모듈</vt:lpstr>
      <vt:lpstr>버전 차이</vt:lpstr>
      <vt:lpstr> math 모듈 차이</vt:lpstr>
      <vt:lpstr>직각삼각형 기본 </vt:lpstr>
      <vt:lpstr>직각 삼각형을 이용</vt:lpstr>
      <vt:lpstr>삼각형을 이용 : 빗변 구하기</vt:lpstr>
      <vt:lpstr>삼각형을 이용 : 높이와 밑변</vt:lpstr>
      <vt:lpstr>피타고라스 정리 이용하기</vt:lpstr>
      <vt:lpstr>원을 이용한 삼각함수 </vt:lpstr>
      <vt:lpstr> 원을 이용한 정의</vt:lpstr>
      <vt:lpstr> 원을 이용해 좌표 이해</vt:lpstr>
      <vt:lpstr> 원을 이용한 정의</vt:lpstr>
      <vt:lpstr> degree와 radian 변환  </vt:lpstr>
      <vt:lpstr> degrees와 radians 변환</vt:lpstr>
      <vt:lpstr> degrees와 radians 변환 기준</vt:lpstr>
      <vt:lpstr>cosine</vt:lpstr>
      <vt:lpstr> cosine 그래프 </vt:lpstr>
      <vt:lpstr> cosine 그래프 </vt:lpstr>
      <vt:lpstr> cosine 그래프 </vt:lpstr>
      <vt:lpstr>sine</vt:lpstr>
      <vt:lpstr> sine함수</vt:lpstr>
      <vt:lpstr> sine 그래프 </vt:lpstr>
      <vt:lpstr> sine 그래프 </vt:lpstr>
      <vt:lpstr>tangent</vt:lpstr>
      <vt:lpstr> tan 함수</vt:lpstr>
      <vt:lpstr> tangent 그래프 </vt:lpstr>
      <vt:lpstr> tangent 그래프 </vt:lpstr>
      <vt:lpstr>역수 사용하기</vt:lpstr>
      <vt:lpstr> 역수</vt:lpstr>
      <vt:lpstr> 역수 구하기</vt:lpstr>
      <vt:lpstr>역함수 사용하기</vt:lpstr>
      <vt:lpstr> 역함수</vt:lpstr>
      <vt:lpstr> 삼각함수의 역함수</vt:lpstr>
      <vt:lpstr> arcsine</vt:lpstr>
      <vt:lpstr> operator 모듈</vt:lpstr>
      <vt:lpstr>연산자  구조</vt:lpstr>
      <vt:lpstr> 연산자와 special method</vt:lpstr>
      <vt:lpstr> 연산자 우선순위</vt:lpstr>
      <vt:lpstr>부호변환</vt:lpstr>
      <vt:lpstr>부호연산</vt:lpstr>
      <vt:lpstr>부호변환 예시</vt:lpstr>
      <vt:lpstr>산술 연산</vt:lpstr>
      <vt:lpstr>산술연산 : 정방향</vt:lpstr>
      <vt:lpstr> 산술연산 예시: operator 모듈</vt:lpstr>
      <vt:lpstr> 산술연산 예시: int method</vt:lpstr>
      <vt:lpstr> 산술연산 예시: 연산자</vt:lpstr>
      <vt:lpstr>산술연산 : 역방향</vt:lpstr>
      <vt:lpstr> 산술연산 역방향 예시</vt:lpstr>
      <vt:lpstr>비트 연산</vt:lpstr>
      <vt:lpstr>비트연산 설명</vt:lpstr>
      <vt:lpstr>비트연산</vt:lpstr>
      <vt:lpstr> 비트 연산 예시</vt:lpstr>
      <vt:lpstr> augmented operator</vt:lpstr>
      <vt:lpstr> augmented operator</vt:lpstr>
      <vt:lpstr>사칙연산 </vt:lpstr>
      <vt:lpstr>증가비트연산</vt:lpstr>
      <vt:lpstr>관계연산</vt:lpstr>
      <vt:lpstr>관계연산</vt:lpstr>
      <vt:lpstr>논리연산</vt:lpstr>
      <vt:lpstr>논리연산</vt:lpstr>
      <vt:lpstr> 논리연산 예시</vt:lpstr>
      <vt:lpstr>시퀀스 연산</vt:lpstr>
      <vt:lpstr>시퀀스 연산</vt:lpstr>
      <vt:lpstr> 시퀀스연산 예시 : +, *</vt:lpstr>
      <vt:lpstr> 시퀀스연산 예시 : is, is not</vt:lpstr>
      <vt:lpstr>container 연산</vt:lpstr>
      <vt:lpstr>container 연산</vt:lpstr>
      <vt:lpstr>container 연산</vt:lpstr>
      <vt:lpstr>슬라이싱 연산</vt:lpstr>
      <vt:lpstr>슬라이싱 연산</vt:lpstr>
      <vt:lpstr>slicing 내부 조회/갱신/삭제</vt:lpstr>
      <vt:lpstr>Slice를 이용한 처리 예시 </vt:lpstr>
      <vt:lpstr>Container 내부 조회/갱신/삭제</vt:lpstr>
      <vt:lpstr>Item을 이용한 처리 예시 </vt:lpstr>
      <vt:lpstr>  sys 모듈</vt:lpstr>
      <vt:lpstr>파이썬 정보 조회</vt:lpstr>
      <vt:lpstr>SYS 모듈 : 현재 파이썬 정보</vt:lpstr>
      <vt:lpstr> sys arguments</vt:lpstr>
      <vt:lpstr>SYS 모듈 : Command-line arguments</vt:lpstr>
      <vt:lpstr>SYS 모듈 : ide에서 arg 처리</vt:lpstr>
      <vt:lpstr>SYS 모듈 : Command -input 사용(1)</vt:lpstr>
      <vt:lpstr>SYS 모듈 : Command -input 사용(2)</vt:lpstr>
      <vt:lpstr>SYS 모듈 : ide-input 사용</vt:lpstr>
      <vt:lpstr> Pickle  모듈 </vt:lpstr>
      <vt:lpstr>Pickle 주요 함수</vt:lpstr>
      <vt:lpstr>Pickle: load/dump 함수</vt:lpstr>
      <vt:lpstr> list/dict/object 처리</vt:lpstr>
      <vt:lpstr>Pickle : list 저장 및 로딩</vt:lpstr>
      <vt:lpstr>Pickle : dict 저장 및 로딩</vt:lpstr>
      <vt:lpstr>Pickle : list/dict 혼합 저장/로딩</vt:lpstr>
      <vt:lpstr>Pickle : class 저장/로딩</vt:lpstr>
      <vt:lpstr>  OS 모듈 </vt:lpstr>
      <vt:lpstr> os 모듈 조회</vt:lpstr>
      <vt:lpstr>OS 모듈 : OS 정보</vt:lpstr>
      <vt:lpstr>Directory 조회 및 이동</vt:lpstr>
      <vt:lpstr>OS 모듈 : 현재 directory 조회</vt:lpstr>
      <vt:lpstr>OS 모듈 :  directory 이동</vt:lpstr>
      <vt:lpstr>  collections </vt:lpstr>
      <vt:lpstr>Collection 구성</vt:lpstr>
      <vt:lpstr>collections 제공 요소</vt:lpstr>
      <vt:lpstr>namedtuple</vt:lpstr>
      <vt:lpstr>tuple vs. namedtuple   </vt:lpstr>
      <vt:lpstr>namedtuple 선언  </vt:lpstr>
      <vt:lpstr>Namedtuple로 타입 만들기  </vt:lpstr>
      <vt:lpstr>Tuple 기본 처리</vt:lpstr>
      <vt:lpstr>Tuple 메소드</vt:lpstr>
      <vt:lpstr>Namedtuple 추가 메소드</vt:lpstr>
      <vt:lpstr>namedtuple 타입/인스턴스  </vt:lpstr>
      <vt:lpstr>OrderedDict </vt:lpstr>
      <vt:lpstr>dict 메소드(1)</vt:lpstr>
      <vt:lpstr>dict 메소드(2)</vt:lpstr>
      <vt:lpstr>dict 메소드(3)</vt:lpstr>
      <vt:lpstr>OrderedDict 타입 만들기  </vt:lpstr>
      <vt:lpstr>Dict/OrderedDict 차이</vt:lpstr>
      <vt:lpstr>OrderedDict 연산자</vt:lpstr>
      <vt:lpstr>Counter</vt:lpstr>
      <vt:lpstr>Counter 구조  </vt:lpstr>
      <vt:lpstr>Counter 생성 예시</vt:lpstr>
      <vt:lpstr>Counter 추가 메소드</vt:lpstr>
      <vt:lpstr>Counter 연산자</vt:lpstr>
      <vt:lpstr>Counter 사칙연산</vt:lpstr>
      <vt:lpstr>Counter 집합연산</vt:lpstr>
      <vt:lpstr>Counter 접근</vt:lpstr>
      <vt:lpstr>defaultdict </vt:lpstr>
      <vt:lpstr>defaultdict 구조</vt:lpstr>
      <vt:lpstr>defaultdict  만들기  </vt:lpstr>
      <vt:lpstr>defaultdict  만들기  </vt:lpstr>
      <vt:lpstr>deque </vt:lpstr>
      <vt:lpstr>deque 구조</vt:lpstr>
      <vt:lpstr>deque 메소드(1)</vt:lpstr>
      <vt:lpstr>deque 메소드(2)</vt:lpstr>
      <vt:lpstr>deque 메소드(3)</vt:lpstr>
      <vt:lpstr>deque  다루기  </vt:lpstr>
      <vt:lpstr>Json </vt:lpstr>
      <vt:lpstr>JSON 기본 문장 </vt:lpstr>
      <vt:lpstr>JSON 값 : data type</vt:lpstr>
      <vt:lpstr>decoding</vt:lpstr>
      <vt:lpstr>decoding</vt:lpstr>
      <vt:lpstr>json module : load()</vt:lpstr>
      <vt:lpstr>json.load() 파라미터</vt:lpstr>
      <vt:lpstr>기본</vt:lpstr>
      <vt:lpstr>json module : loads()</vt:lpstr>
      <vt:lpstr>json Module : json.loads </vt:lpstr>
      <vt:lpstr>기본</vt:lpstr>
      <vt:lpstr>obejct_hook 처리 방식 </vt:lpstr>
      <vt:lpstr>obejct_hook : 클래스 생성</vt:lpstr>
      <vt:lpstr>obejct_hook : 함수 생성</vt:lpstr>
      <vt:lpstr>obejct_hook : 실행</vt:lpstr>
      <vt:lpstr>obejct_hook 이용한 encoding</vt:lpstr>
      <vt:lpstr>json module : JSONDecorder</vt:lpstr>
      <vt:lpstr>JSONDecoder 클래스 사용</vt:lpstr>
      <vt:lpstr>encoding</vt:lpstr>
      <vt:lpstr>encoding</vt:lpstr>
      <vt:lpstr>json module : dump()</vt:lpstr>
      <vt:lpstr>json.dump 파라미터</vt:lpstr>
      <vt:lpstr>기본</vt:lpstr>
      <vt:lpstr>json module : dumps()</vt:lpstr>
      <vt:lpstr>json.dumps </vt:lpstr>
      <vt:lpstr>기본</vt:lpstr>
      <vt:lpstr>tuple -&gt;list</vt:lpstr>
      <vt:lpstr>ensure_ascii 처리</vt:lpstr>
      <vt:lpstr>sort_keys처리</vt:lpstr>
      <vt:lpstr>intent처리</vt:lpstr>
      <vt:lpstr>separators 처리</vt:lpstr>
      <vt:lpstr>default 처리 흐름</vt:lpstr>
      <vt:lpstr>default : 사용자정의 객체1</vt:lpstr>
      <vt:lpstr>default : 사용자정의 객체 2</vt:lpstr>
      <vt:lpstr>default  : set type변환</vt:lpstr>
      <vt:lpstr>json module : JSONEecorder</vt:lpstr>
      <vt:lpstr>Encode/iterencode</vt:lpstr>
      <vt:lpstr>Inspect module</vt:lpstr>
      <vt:lpstr>Insepect Module</vt:lpstr>
      <vt:lpstr>Inspect module</vt:lpstr>
      <vt:lpstr>Inspect class/object</vt:lpstr>
      <vt:lpstr>Inspect 함수</vt:lpstr>
      <vt:lpstr>re 모듈 정규식  사용하기</vt:lpstr>
      <vt:lpstr>정규표현식 </vt:lpstr>
      <vt:lpstr>리터럴</vt:lpstr>
      <vt:lpstr>문자클래스(character class, [])</vt:lpstr>
      <vt:lpstr>축약형 문자표현</vt:lpstr>
      <vt:lpstr>축약형 문자표현-세부</vt:lpstr>
      <vt:lpstr>^ / $</vt:lpstr>
      <vt:lpstr>Anchor 처리 예시</vt:lpstr>
      <vt:lpstr>DOT(.)</vt:lpstr>
      <vt:lpstr>반복 (*)</vt:lpstr>
      <vt:lpstr>반복 (+)</vt:lpstr>
      <vt:lpstr>반복 (?)</vt:lpstr>
      <vt:lpstr>반복 ({m,n})</vt:lpstr>
      <vt:lpstr>백슬래시(\) 문제</vt:lpstr>
      <vt:lpstr>Alternatives (|,or)</vt:lpstr>
      <vt:lpstr>Grouping</vt:lpstr>
      <vt:lpstr>Grouping ( )</vt:lpstr>
      <vt:lpstr>Grouping ( ) -예시</vt:lpstr>
      <vt:lpstr>정규식 정의 및 실행  </vt:lpstr>
      <vt:lpstr>함수:문자열 검색</vt:lpstr>
      <vt:lpstr>함수:문자열 수정</vt:lpstr>
      <vt:lpstr>함수:Greedy vs Non-Greedy</vt:lpstr>
      <vt:lpstr>Compile</vt:lpstr>
      <vt:lpstr>정규표현식 -Compile</vt:lpstr>
      <vt:lpstr>Compile Options- DOTALL, S </vt:lpstr>
      <vt:lpstr>Compile Options-IGNORECASE, I</vt:lpstr>
      <vt:lpstr>Compile Options-MULTILINE, M</vt:lpstr>
      <vt:lpstr>Compile Options-VERBOSE, X</vt:lpstr>
      <vt:lpstr>Compile 후 검색</vt:lpstr>
      <vt:lpstr>정규표현식 –Compile 후 검색</vt:lpstr>
      <vt:lpstr>match – match object</vt:lpstr>
      <vt:lpstr>search – match object</vt:lpstr>
      <vt:lpstr>search – match object</vt:lpstr>
      <vt:lpstr>정규식 처리하기</vt:lpstr>
      <vt:lpstr>정규식 처리하기(1/2)</vt:lpstr>
      <vt:lpstr>정규식 처리하기(2/2)</vt:lpstr>
      <vt:lpstr>Python  statistics 모듈</vt:lpstr>
      <vt:lpstr>평균/중간값/최빈값</vt:lpstr>
      <vt:lpstr>평균/중간값/최빈값</vt:lpstr>
      <vt:lpstr>분산</vt:lpstr>
      <vt:lpstr>variance</vt:lpstr>
      <vt:lpstr> pvariance</vt:lpstr>
      <vt:lpstr> variance/pvariance</vt:lpstr>
      <vt:lpstr>표준편차</vt:lpstr>
      <vt:lpstr>stdev</vt:lpstr>
      <vt:lpstr> pstdev</vt:lpstr>
      <vt:lpstr> stdev/pstdev</vt:lpstr>
      <vt:lpstr>Python  날짜</vt:lpstr>
      <vt:lpstr>Time Module</vt:lpstr>
      <vt:lpstr>Time 용어 정리</vt:lpstr>
      <vt:lpstr>Function -1</vt:lpstr>
      <vt:lpstr>Function 예시 -1.1</vt:lpstr>
      <vt:lpstr>Function 예시 -1.2</vt:lpstr>
      <vt:lpstr>Function -2</vt:lpstr>
      <vt:lpstr>strftime() and strptime() - 1 </vt:lpstr>
      <vt:lpstr>strftime() and strptime() -2 </vt:lpstr>
      <vt:lpstr>time.struct_time class</vt:lpstr>
      <vt:lpstr>Instance variable</vt:lpstr>
      <vt:lpstr>Instance method</vt:lpstr>
      <vt:lpstr>datetime</vt:lpstr>
      <vt:lpstr>datetime Moduel class</vt:lpstr>
      <vt:lpstr>모듈 구조</vt:lpstr>
      <vt:lpstr>호출 구조</vt:lpstr>
      <vt:lpstr>datetime .date</vt:lpstr>
      <vt:lpstr>클래스 구조</vt:lpstr>
      <vt:lpstr>Class variable</vt:lpstr>
      <vt:lpstr>Class method</vt:lpstr>
      <vt:lpstr>instance variable</vt:lpstr>
      <vt:lpstr>instance method</vt:lpstr>
      <vt:lpstr>Operator</vt:lpstr>
      <vt:lpstr>Julian 계산 후 odianal 변환</vt:lpstr>
      <vt:lpstr>예시</vt:lpstr>
      <vt:lpstr>Datetime.time</vt:lpstr>
      <vt:lpstr>클래스 구조</vt:lpstr>
      <vt:lpstr>Class variable</vt:lpstr>
      <vt:lpstr>instance variable</vt:lpstr>
      <vt:lpstr>instance method</vt:lpstr>
      <vt:lpstr>Time 처리 예시</vt:lpstr>
      <vt:lpstr>datetime.datetime</vt:lpstr>
      <vt:lpstr>클래스 구조</vt:lpstr>
      <vt:lpstr>Class variable</vt:lpstr>
      <vt:lpstr>Class method</vt:lpstr>
      <vt:lpstr>instance variable</vt:lpstr>
      <vt:lpstr>instance method</vt:lpstr>
      <vt:lpstr>datetime format 예시</vt:lpstr>
      <vt:lpstr>strftime()  예시</vt:lpstr>
      <vt:lpstr>strptime() 예시</vt:lpstr>
      <vt:lpstr>datetime . timedelta</vt:lpstr>
      <vt:lpstr>Timedelta 생성자</vt:lpstr>
      <vt:lpstr>Timedelta instance 변수</vt:lpstr>
      <vt:lpstr>Timedelta 메소드</vt:lpstr>
      <vt:lpstr>Timedelta 세팅하여 date예시</vt:lpstr>
      <vt:lpstr>Datatime에서 timedelta 예시</vt:lpstr>
      <vt:lpstr>Utcoffset()에서 timedelta 예시</vt:lpstr>
      <vt:lpstr>datetime.tzinfo</vt:lpstr>
      <vt:lpstr>abstract base 클래스 </vt:lpstr>
      <vt:lpstr>Subclass 재정의</vt:lpstr>
      <vt:lpstr>Subclass 활용 예시</vt:lpstr>
      <vt:lpstr>Pytz 모듈 설명</vt:lpstr>
      <vt:lpstr>variable</vt:lpstr>
      <vt:lpstr>function</vt:lpstr>
      <vt:lpstr>Pytz모듈 –datetime.tzinfo 적용</vt:lpstr>
      <vt:lpstr>Pytz 모듈 적용</vt:lpstr>
      <vt:lpstr>Pytz모듈 Timezone 가져오기</vt:lpstr>
      <vt:lpstr>Pytz모듈 –UTC class 실행</vt:lpstr>
      <vt:lpstr>Pytz모듈 –UTC instance 실행</vt:lpstr>
      <vt:lpstr>Pytz모듈 –지역시간 산출 </vt:lpstr>
      <vt:lpstr>Pytz모듈 –timezone변경</vt:lpstr>
      <vt:lpstr>Pytz모듈 –timezone 오류 처리</vt:lpstr>
      <vt:lpstr> socket Module</vt:lpstr>
      <vt:lpstr>Socket  기본</vt:lpstr>
      <vt:lpstr>Socket </vt:lpstr>
      <vt:lpstr>Socket 이란</vt:lpstr>
      <vt:lpstr>Socket 종류</vt:lpstr>
      <vt:lpstr>Socket 구조</vt:lpstr>
      <vt:lpstr>Socket 생성</vt:lpstr>
      <vt:lpstr>Client Socket 연결</vt:lpstr>
      <vt:lpstr>Server Socket 연결</vt:lpstr>
      <vt:lpstr>Socket간 메시지 송수신</vt:lpstr>
      <vt:lpstr>TCP : SOCK_STREAM</vt:lpstr>
      <vt:lpstr>UDP : SOCK_DGRAM</vt:lpstr>
      <vt:lpstr>Blocking &amp; Non-Blocking</vt:lpstr>
      <vt:lpstr>Socket 서버 정보 검색</vt:lpstr>
      <vt:lpstr>Socket 함수 </vt:lpstr>
      <vt:lpstr>Hostname/ipaddress 검색(1)</vt:lpstr>
      <vt:lpstr>Hostname/ipaddress 검색(2)</vt:lpstr>
      <vt:lpstr>Hostname/ipaddress 검색(3)</vt:lpstr>
      <vt:lpstr>외부ip 호출하여 client연결</vt:lpstr>
      <vt:lpstr>Port Protocol 정보 조회</vt:lpstr>
      <vt:lpstr>세부 서비스 프로토콜</vt:lpstr>
      <vt:lpstr>Port별 서비스 검색</vt:lpstr>
      <vt:lpstr>Socket  생성</vt:lpstr>
      <vt:lpstr>Socket  생성 기초</vt:lpstr>
      <vt:lpstr>Echo 통신처리 흐름</vt:lpstr>
      <vt:lpstr>서버 생성</vt:lpstr>
      <vt:lpstr>클라이언트 생성</vt:lpstr>
      <vt:lpstr>Socket Exception</vt:lpstr>
      <vt:lpstr>Socket exception 처리</vt:lpstr>
      <vt:lpstr>Remote 서버 검색</vt:lpstr>
      <vt:lpstr>Client socket 생성</vt:lpstr>
      <vt:lpstr>Client에서 외부 서버 연결</vt:lpstr>
      <vt:lpstr>Remote 연결 실행 결과</vt:lpstr>
      <vt:lpstr>Client : 외부서버 메시지 전송</vt:lpstr>
      <vt:lpstr>Client : 외부서버 메시지 수신</vt:lpstr>
      <vt:lpstr>http 메시지 실행 결과 - 송신</vt:lpstr>
      <vt:lpstr>http 메시지 실행 결과 - 수신</vt:lpstr>
      <vt:lpstr>Socket Exception</vt:lpstr>
      <vt:lpstr>Socket exception</vt:lpstr>
      <vt:lpstr>Socket 오류: 기본</vt:lpstr>
      <vt:lpstr>Socket 오류: gaierror </vt:lpstr>
      <vt:lpstr>Socket 오류: timeout(1)</vt:lpstr>
      <vt:lpstr>Socket 오류: timeout(2)</vt:lpstr>
      <vt:lpstr>Window telnet 으로 처리</vt:lpstr>
      <vt:lpstr>서버 생성 및 실행</vt:lpstr>
      <vt:lpstr>Window telnet 접속</vt:lpstr>
      <vt:lpstr>Window telnet 명령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1801</cp:revision>
  <cp:lastPrinted>2016-10-10T03:51:17Z</cp:lastPrinted>
  <dcterms:created xsi:type="dcterms:W3CDTF">2015-12-01T07:34:30Z</dcterms:created>
  <dcterms:modified xsi:type="dcterms:W3CDTF">2016-10-14T02:20:05Z</dcterms:modified>
</cp:coreProperties>
</file>